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</p:sldMasterIdLst>
  <p:notesMasterIdLst>
    <p:notesMasterId r:id="rId31"/>
  </p:notesMasterIdLst>
  <p:sldIdLst>
    <p:sldId id="288" r:id="rId2"/>
    <p:sldId id="276" r:id="rId3"/>
    <p:sldId id="257" r:id="rId4"/>
    <p:sldId id="265" r:id="rId5"/>
    <p:sldId id="258" r:id="rId6"/>
    <p:sldId id="267" r:id="rId7"/>
    <p:sldId id="259" r:id="rId8"/>
    <p:sldId id="266" r:id="rId9"/>
    <p:sldId id="260" r:id="rId10"/>
    <p:sldId id="268" r:id="rId11"/>
    <p:sldId id="261" r:id="rId12"/>
    <p:sldId id="269" r:id="rId13"/>
    <p:sldId id="262" r:id="rId14"/>
    <p:sldId id="270" r:id="rId15"/>
    <p:sldId id="284" r:id="rId16"/>
    <p:sldId id="285" r:id="rId17"/>
    <p:sldId id="263" r:id="rId18"/>
    <p:sldId id="286" r:id="rId19"/>
    <p:sldId id="264" r:id="rId20"/>
    <p:sldId id="271" r:id="rId21"/>
    <p:sldId id="277" r:id="rId22"/>
    <p:sldId id="278" r:id="rId23"/>
    <p:sldId id="279" r:id="rId24"/>
    <p:sldId id="280" r:id="rId25"/>
    <p:sldId id="281" r:id="rId26"/>
    <p:sldId id="289" r:id="rId27"/>
    <p:sldId id="290" r:id="rId28"/>
    <p:sldId id="272" r:id="rId29"/>
    <p:sldId id="29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9" autoAdjust="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F3F556-A24B-4D7E-8E34-35FA5413896E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AA6BA5-F274-47D6-B32A-2E15D239E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CA07A-915B-49AA-A7D5-CE4CAFB72F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C1546-5DCB-4C98-B181-8AE47DD0A1A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985C4-9374-4423-9A77-2B57131DA3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21F1E0-9D4B-496B-B18E-672EDEF394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1B1C8-6EF3-40BD-ADB6-1E3FB9ED23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B8DE74-FA06-4A96-98C6-B8C591E6E0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D758-CAB6-4B27-9C3E-8D5AC4E8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205B-A4D5-4257-B237-F04EA95FA06E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398FA-E305-4E81-8805-82BF848F9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78E4-2C07-47D5-8048-1A0E8DB01049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0042-008C-416F-84F4-5C062591C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6073-9429-417B-AE73-4BC435575C5C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12DD-9F4F-491B-AD30-6704599E9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91FE-813F-40CE-AC4A-E6860F81C477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FECA-E27D-4F93-BD1B-B9C2C44E3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D8E4-284E-4998-9F00-13AB0B8948F3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B6F4-F0D4-4CDC-8B6A-8FA13D144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118A0-00DB-4153-AA5C-FF6BC41C98E2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DF5A-758C-441A-BF20-95D56B31C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87BA-DF5D-4017-83D1-AEA9E4290543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E127-5F28-4310-A379-127520610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1F87-A395-43C5-95E4-62167997CF94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EA5FD-CD91-4206-9FC4-08F44EDCC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CEDB-D509-4C1B-9442-8239D63FFF91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15B5-ED8D-4892-972A-5403559EA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06D8-0291-4BAD-853F-3D274D22AA9E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A074D-661E-4C1A-A944-977404CF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A1E38-50DD-4535-A44B-E6010F51B2FD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</a:defRPr>
            </a:lvl1pPr>
          </a:lstStyle>
          <a:p>
            <a:pPr>
              <a:defRPr/>
            </a:pPr>
            <a:fld id="{ED4984C0-C88F-4C7B-9A51-62AF415C9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</a:defRPr>
            </a:lvl1pPr>
          </a:lstStyle>
          <a:p>
            <a:pPr>
              <a:defRPr/>
            </a:pPr>
            <a:fld id="{2A1A50C3-7ABD-45F2-9927-4063C3707CCF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400">
          <a:solidFill>
            <a:srgbClr val="5C2305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71500"/>
            <a:ext cx="8407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4"/>
          <p:cNvSpPr txBox="1">
            <a:spLocks noChangeArrowheads="1"/>
          </p:cNvSpPr>
          <p:nvPr/>
        </p:nvSpPr>
        <p:spPr bwMode="auto">
          <a:xfrm>
            <a:off x="0" y="500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ПРАВОВОЙ</a:t>
            </a:r>
          </a:p>
        </p:txBody>
      </p:sp>
      <p:sp>
        <p:nvSpPr>
          <p:cNvPr id="3076" name="TextBox 15"/>
          <p:cNvSpPr txBox="1">
            <a:spLocks noChangeArrowheads="1"/>
          </p:cNvSpPr>
          <p:nvPr/>
        </p:nvSpPr>
        <p:spPr bwMode="auto">
          <a:xfrm>
            <a:off x="4786313" y="5715000"/>
            <a:ext cx="435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КАЛЕЙДОСКОП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6543692" cy="108266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Право на труд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i="1" cap="all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Рисунок 4" descr="phoca_thumb_l_6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088" y="1665288"/>
            <a:ext cx="5570537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Содержимое 3" descr="logo_law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14313"/>
            <a:ext cx="1289050" cy="1285875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5500702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«Без труда  не вынешь рыбку из пруда»</a:t>
            </a:r>
            <a:endParaRPr lang="ru-RU" sz="28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25" y="571500"/>
            <a:ext cx="2257425" cy="7254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Вопрос 5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071546"/>
            <a:ext cx="5729270" cy="514353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 одном городке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Владимирской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области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группа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лиц проводит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Телевикторину «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Что?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Где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?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Когда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?», участниками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Которой Являются жители </a:t>
            </a: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города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, и под этим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Названием пускает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её в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эфир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местного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телевидения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u="sng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 данном случае можно </a:t>
            </a:r>
            <a:endParaRPr lang="ru-RU" b="1" i="1" u="sng" cap="all" dirty="0" smtClean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i="1" u="sng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усмотреть </a:t>
            </a:r>
            <a:r>
              <a:rPr lang="ru-RU" b="1" i="1" u="sng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нарушение прав. </a:t>
            </a:r>
            <a:endParaRPr lang="ru-RU" b="1" i="1" u="sng" cap="all" dirty="0" smtClean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i="1" u="sng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Каких </a:t>
            </a:r>
            <a:r>
              <a:rPr lang="ru-RU" b="1" i="1" u="sng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прав?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pic>
        <p:nvPicPr>
          <p:cNvPr id="13316" name="Рисунок 4" descr="b34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143000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872410" cy="50117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Нарушение авторских прав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Они не заручились на то согласием телекомпании «Игра», которая первой стала создавать такие передачи, и не платят «Игре» за использование популярного названия.</a:t>
            </a:r>
            <a:r>
              <a:rPr lang="ru-RU" sz="2200" dirty="0" smtClean="0">
                <a:solidFill>
                  <a:srgbClr val="800000"/>
                </a:solidFill>
              </a:rPr>
              <a:t/>
            </a:r>
            <a:br>
              <a:rPr lang="ru-RU" sz="2200" dirty="0" smtClean="0">
                <a:solidFill>
                  <a:srgbClr val="800000"/>
                </a:solidFill>
              </a:rPr>
            </a:br>
            <a:endParaRPr lang="ru-RU" sz="2200" dirty="0">
              <a:solidFill>
                <a:srgbClr val="800000"/>
              </a:solidFill>
            </a:endParaRPr>
          </a:p>
        </p:txBody>
      </p:sp>
      <p:pic>
        <p:nvPicPr>
          <p:cNvPr id="14339" name="Содержимое 3" descr="logo_law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214313"/>
            <a:ext cx="1503362" cy="1500187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786313" y="357188"/>
            <a:ext cx="2043112" cy="7969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Вопрос 6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214422"/>
            <a:ext cx="5857916" cy="478634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ля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того, чтобы вы как следует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прочувствовали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насколько изменилось 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законодательство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мире в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сторону 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гуманности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скажем, что в государствах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Древнего мира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определенную категорию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населения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могли продать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рабство не за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свои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а за чужие грехи;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произволу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определенного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лица. Их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могли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либо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лишить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всяческих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средств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существованию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либо убить, по нашим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Понятиям совсем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 за что: например, за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непочтительность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И все это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Считалось преступлением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1600" b="1" i="1" u="sng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Кто </a:t>
            </a:r>
            <a:r>
              <a:rPr lang="ru-RU" sz="1600" b="1" i="1" u="sng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же были эти бесправные люди</a:t>
            </a:r>
            <a:r>
              <a:rPr lang="ru-RU" sz="1600" b="1" i="1" u="sng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>
                <a:solidFill>
                  <a:srgbClr val="800000"/>
                </a:solidFill>
              </a:rPr>
              <a:t> </a:t>
            </a:r>
          </a:p>
        </p:txBody>
      </p:sp>
      <p:pic>
        <p:nvPicPr>
          <p:cNvPr id="15364" name="Рисунок 4" descr="b34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38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72132" y="571480"/>
            <a:ext cx="2428892" cy="85725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Дети</a:t>
            </a:r>
          </a:p>
        </p:txBody>
      </p:sp>
      <p:pic>
        <p:nvPicPr>
          <p:cNvPr id="16387" name="Содержимое 3" descr="logo_law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1431925" cy="1428750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388" name="Рисунок 9" descr="deti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571625"/>
            <a:ext cx="57626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785813"/>
            <a:ext cx="7642225" cy="53705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G\Рабочий стол\право рисунки\b34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375" y="857250"/>
            <a:ext cx="3756025" cy="5000625"/>
          </a:xfrm>
        </p:spPr>
      </p:pic>
      <p:sp>
        <p:nvSpPr>
          <p:cNvPr id="5" name="Прямоугольник 4"/>
          <p:cNvSpPr/>
          <p:nvPr/>
        </p:nvSpPr>
        <p:spPr>
          <a:xfrm>
            <a:off x="3929063" y="785813"/>
            <a:ext cx="4714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конкурс.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285992"/>
            <a:ext cx="3714776" cy="78581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Корыстные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643314"/>
            <a:ext cx="4143404" cy="65508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преступления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71750"/>
            <a:ext cx="2025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 descr="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2500313"/>
            <a:ext cx="17176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642938"/>
            <a:ext cx="168751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642938"/>
            <a:ext cx="20685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27-phishing-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4357688"/>
            <a:ext cx="1978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9" descr="houserobberey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38" y="4429125"/>
            <a:ext cx="1736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14612" y="5286388"/>
            <a:ext cx="4143404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Мошенничество 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429132"/>
            <a:ext cx="3071834" cy="56501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Разбой?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2428868"/>
            <a:ext cx="2571768" cy="71438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Кража 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286124"/>
            <a:ext cx="2741456" cy="85725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Грабеж?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571612"/>
            <a:ext cx="3929090" cy="57150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Вымогательство?</a:t>
            </a:r>
          </a:p>
        </p:txBody>
      </p:sp>
      <p:pic>
        <p:nvPicPr>
          <p:cNvPr id="19469" name="Рисунок 20" descr="MR900336709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285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42938"/>
            <a:ext cx="8407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14"/>
          <p:cNvSpPr txBox="1">
            <a:spLocks noChangeArrowheads="1"/>
          </p:cNvSpPr>
          <p:nvPr/>
        </p:nvSpPr>
        <p:spPr bwMode="auto">
          <a:xfrm>
            <a:off x="1857375" y="42862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ПРАВОВОЙ</a:t>
            </a:r>
          </a:p>
        </p:txBody>
      </p:sp>
      <p:sp>
        <p:nvSpPr>
          <p:cNvPr id="20484" name="TextBox 15"/>
          <p:cNvSpPr txBox="1">
            <a:spLocks noChangeArrowheads="1"/>
          </p:cNvSpPr>
          <p:nvPr/>
        </p:nvSpPr>
        <p:spPr bwMode="auto">
          <a:xfrm>
            <a:off x="1857375" y="571500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КАЛЕЙДОСКОП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b34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359568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4714875" y="100012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3 Конкурс  </a:t>
            </a:r>
            <a:endParaRPr lang="ru-RU" sz="3600">
              <a:latin typeface="Verdana" pitchFamily="34" charset="0"/>
            </a:endParaRPr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4786313" y="2286000"/>
            <a:ext cx="2347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Жизнь </a:t>
            </a:r>
            <a:endParaRPr lang="ru-RU" sz="5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8"/>
          <p:cNvSpPr>
            <a:spLocks noChangeArrowheads="1"/>
          </p:cNvSpPr>
          <p:nvPr/>
        </p:nvSpPr>
        <p:spPr bwMode="auto">
          <a:xfrm>
            <a:off x="3143250" y="3500438"/>
            <a:ext cx="576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 правами  и без. </a:t>
            </a:r>
            <a:endParaRPr lang="ru-RU" sz="5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85794"/>
            <a:ext cx="6324600" cy="685800"/>
          </a:xfrm>
        </p:spPr>
        <p:txBody>
          <a:bodyPr>
            <a:prstTxWarp prst="textWave4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конкурс. Викторина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G\Рабочий стол\право рисунки\b34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71750" y="1285875"/>
            <a:ext cx="3541713" cy="471487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63" y="4929188"/>
            <a:ext cx="8229600" cy="1143000"/>
          </a:xfrm>
          <a:prstGeom prst="rect">
            <a:avLst/>
          </a:prstGeom>
        </p:spPr>
        <p:txBody>
          <a:bodyPr anchor="ctr">
            <a:prstTxWarp prst="textWave4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636"/>
            <a:ext cx="8429684" cy="92869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«Права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человека»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857500" y="1071563"/>
            <a:ext cx="5786438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После школы  Павел 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собирается поступить в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институт, расположенный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в другом городе. </a:t>
            </a:r>
          </a:p>
          <a:p>
            <a:pPr algn="ctr" eaLnBrk="1" hangingPunct="1"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Эти намерения, однако, </a:t>
            </a:r>
          </a:p>
          <a:p>
            <a:pPr algn="ctr" eaLnBrk="1" hangingPunct="1"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реализуемы лишь в том </a:t>
            </a:r>
          </a:p>
          <a:p>
            <a:pPr algn="ctr" eaLnBrk="1" hangingPunct="1"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случае, если вы </a:t>
            </a:r>
          </a:p>
          <a:p>
            <a:pPr algn="ctr" eaLnBrk="1" hangingPunct="1"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предоставите Павлу ….. ?</a:t>
            </a:r>
          </a:p>
        </p:txBody>
      </p:sp>
      <p:pic>
        <p:nvPicPr>
          <p:cNvPr id="22531" name="Рисунок 3" descr="b34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214438"/>
            <a:ext cx="29289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214688" y="1500188"/>
            <a:ext cx="5484812" cy="4143375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800000"/>
                </a:solidFill>
              </a:rPr>
              <a:t>право на свободу передвижения и выбор места  пребывания и жительства;</a:t>
            </a:r>
          </a:p>
          <a:p>
            <a:pPr eaLnBrk="1" hangingPunct="1"/>
            <a:endParaRPr lang="ru-RU" sz="2400" b="1" i="1" smtClean="0">
              <a:solidFill>
                <a:srgbClr val="800000"/>
              </a:solidFill>
            </a:endParaRPr>
          </a:p>
          <a:p>
            <a:pPr eaLnBrk="1" hangingPunct="1"/>
            <a:r>
              <a:rPr lang="ru-RU" sz="2400" b="1" i="1" smtClean="0">
                <a:solidFill>
                  <a:srgbClr val="800000"/>
                </a:solidFill>
              </a:rPr>
              <a:t>право на получение высшего образования на конкурсной основе.</a:t>
            </a:r>
          </a:p>
        </p:txBody>
      </p:sp>
      <p:pic>
        <p:nvPicPr>
          <p:cNvPr id="23555" name="Рисунок 3" descr="MC900326876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429000"/>
            <a:ext cx="21510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MC900231905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214438"/>
            <a:ext cx="2039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MR90033670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1428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857500" y="1285875"/>
            <a:ext cx="6000750" cy="41910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Александр – увлекается 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мобильными телефонами и 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мечтает открыть свой 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собственный  салон 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мобильной связи. </a:t>
            </a:r>
          </a:p>
          <a:p>
            <a:pPr>
              <a:buFontTx/>
              <a:buNone/>
            </a:pPr>
            <a:endParaRPr lang="ru-RU" sz="2800" smtClean="0"/>
          </a:p>
          <a:p>
            <a:pPr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Вы поможете Александру, </a:t>
            </a:r>
          </a:p>
          <a:p>
            <a:pPr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если предоставите ему…</a:t>
            </a:r>
          </a:p>
        </p:txBody>
      </p:sp>
      <p:pic>
        <p:nvPicPr>
          <p:cNvPr id="24579" name="Рисунок 3" descr="b34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214438"/>
            <a:ext cx="29289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143250" y="1857375"/>
            <a:ext cx="5484813" cy="30718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800000"/>
                </a:solidFill>
              </a:rPr>
              <a:t>право на свободную предпринимательскую деятельность;</a:t>
            </a:r>
          </a:p>
          <a:p>
            <a:pPr eaLnBrk="1" hangingPunct="1"/>
            <a:endParaRPr lang="ru-RU" sz="2400" b="1" smtClean="0">
              <a:solidFill>
                <a:srgbClr val="800000"/>
              </a:solidFill>
            </a:endParaRPr>
          </a:p>
          <a:p>
            <a:pPr eaLnBrk="1" hangingPunct="1"/>
            <a:r>
              <a:rPr lang="ru-RU" sz="2400" b="1" smtClean="0">
                <a:solidFill>
                  <a:srgbClr val="800000"/>
                </a:solidFill>
              </a:rPr>
              <a:t>право на свободный выбор профессии.</a:t>
            </a:r>
          </a:p>
        </p:txBody>
      </p:sp>
      <p:pic>
        <p:nvPicPr>
          <p:cNvPr id="25603" name="Рисунок 3" descr="MR90033670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14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MC900229903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357563"/>
            <a:ext cx="116522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MC90029201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00125"/>
            <a:ext cx="1714500" cy="1712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2714625" y="928688"/>
            <a:ext cx="600075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Игорь получил серьезную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травму. Чтобы вылечиться,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Ему нельзя работать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00"/>
                </a:solidFill>
              </a:rPr>
              <a:t>несколько месяцев. </a:t>
            </a: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Вы можете помочь Игорю </a:t>
            </a:r>
          </a:p>
          <a:p>
            <a:pPr algn="ctr" eaLnBrk="1" hangingPunct="1"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пережить достойно его </a:t>
            </a:r>
          </a:p>
          <a:p>
            <a:pPr algn="ctr" eaLnBrk="1" hangingPunct="1"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несчастье, если </a:t>
            </a:r>
          </a:p>
          <a:p>
            <a:pPr algn="ctr" eaLnBrk="1" hangingPunct="1"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предоставите ему…</a:t>
            </a:r>
          </a:p>
        </p:txBody>
      </p:sp>
      <p:pic>
        <p:nvPicPr>
          <p:cNvPr id="26627" name="Рисунок 3" descr="b34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285875"/>
            <a:ext cx="29289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214688" y="1857375"/>
            <a:ext cx="5500687" cy="29622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800000"/>
                </a:solidFill>
              </a:rPr>
              <a:t>право на социальное обеспечение (по болезни);</a:t>
            </a:r>
          </a:p>
          <a:p>
            <a:pPr eaLnBrk="1" hangingPunct="1"/>
            <a:endParaRPr lang="ru-RU" sz="2400" b="1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endParaRPr lang="ru-RU" sz="2400" b="1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endParaRPr lang="ru-RU" sz="2400" b="1" smtClean="0">
              <a:solidFill>
                <a:srgbClr val="800000"/>
              </a:solidFill>
            </a:endParaRPr>
          </a:p>
          <a:p>
            <a:pPr eaLnBrk="1" hangingPunct="1"/>
            <a:r>
              <a:rPr lang="ru-RU" sz="2400" b="1" smtClean="0">
                <a:solidFill>
                  <a:srgbClr val="800000"/>
                </a:solidFill>
              </a:rPr>
              <a:t>право на охрану здоровья и медицинскую помощь.</a:t>
            </a:r>
          </a:p>
        </p:txBody>
      </p:sp>
      <p:pic>
        <p:nvPicPr>
          <p:cNvPr id="27651" name="Рисунок 3" descr="MC900198568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429000"/>
            <a:ext cx="22955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MC900295787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28688"/>
            <a:ext cx="2317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MR90033670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214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42938"/>
            <a:ext cx="8407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4"/>
          <p:cNvSpPr txBox="1">
            <a:spLocks noChangeArrowheads="1"/>
          </p:cNvSpPr>
          <p:nvPr/>
        </p:nvSpPr>
        <p:spPr bwMode="auto">
          <a:xfrm>
            <a:off x="1857375" y="42862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ПРАВОВОЙ</a:t>
            </a:r>
          </a:p>
        </p:txBody>
      </p:sp>
      <p:sp>
        <p:nvSpPr>
          <p:cNvPr id="28676" name="TextBox 15"/>
          <p:cNvSpPr txBox="1">
            <a:spLocks noChangeArrowheads="1"/>
          </p:cNvSpPr>
          <p:nvPr/>
        </p:nvSpPr>
        <p:spPr bwMode="auto">
          <a:xfrm>
            <a:off x="1857375" y="571500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КАЛЕЙДОСКОП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 descr="b34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071563"/>
            <a:ext cx="35956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6"/>
          <p:cNvSpPr>
            <a:spLocks noChangeArrowheads="1"/>
          </p:cNvSpPr>
          <p:nvPr/>
        </p:nvSpPr>
        <p:spPr bwMode="auto">
          <a:xfrm>
            <a:off x="4714875" y="100012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4 Конкурс  </a:t>
            </a:r>
            <a:endParaRPr lang="ru-RU" sz="3600">
              <a:latin typeface="Verdana" pitchFamily="34" charset="0"/>
            </a:endParaRPr>
          </a:p>
        </p:txBody>
      </p:sp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4143375" y="2786063"/>
            <a:ext cx="4214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 </a:t>
            </a:r>
            <a:endParaRPr lang="ru-RU" sz="5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Прямоугольник 8"/>
          <p:cNvSpPr>
            <a:spLocks noChangeArrowheads="1"/>
          </p:cNvSpPr>
          <p:nvPr/>
        </p:nvSpPr>
        <p:spPr bwMode="auto">
          <a:xfrm>
            <a:off x="3143250" y="3500438"/>
            <a:ext cx="357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4643438" y="4286250"/>
            <a:ext cx="3208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«ПРАВО»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L15_p1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7029499" cy="3857652"/>
          </a:xfrm>
          <a:effectLst>
            <a:glow rad="228600">
              <a:srgbClr val="CC0000">
                <a:alpha val="40000"/>
              </a:srgbClr>
            </a:glow>
          </a:effectLst>
        </p:spPr>
      </p:pic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3357563" y="500063"/>
            <a:ext cx="2557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3357563" y="5286375"/>
            <a:ext cx="2557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42938"/>
            <a:ext cx="8407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14"/>
          <p:cNvSpPr txBox="1">
            <a:spLocks noChangeArrowheads="1"/>
          </p:cNvSpPr>
          <p:nvPr/>
        </p:nvSpPr>
        <p:spPr bwMode="auto">
          <a:xfrm>
            <a:off x="1857375" y="42862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ПРАВОВОЙ</a:t>
            </a:r>
          </a:p>
        </p:txBody>
      </p:sp>
      <p:sp>
        <p:nvSpPr>
          <p:cNvPr id="31748" name="TextBox 15"/>
          <p:cNvSpPr txBox="1">
            <a:spLocks noChangeArrowheads="1"/>
          </p:cNvSpPr>
          <p:nvPr/>
        </p:nvSpPr>
        <p:spPr bwMode="auto">
          <a:xfrm>
            <a:off x="1857375" y="571500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КАЛЕЙДОСКОП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857750" y="642938"/>
            <a:ext cx="2095500" cy="685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Вопрос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500174"/>
            <a:ext cx="5800708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известно, Робинзон Крузо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долго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жил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острове один и </a:t>
            </a: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 себе устанавливал </a:t>
            </a: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законы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порядки.</a:t>
            </a:r>
          </a:p>
          <a:p>
            <a:pPr algn="ctr" eaLnBrk="1" hangingPunct="1">
              <a:buFontTx/>
              <a:buNone/>
              <a:defRPr/>
            </a:pP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i="1" u="sng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Подумайте, с какого времени 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u="sng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Робинзону Крузо можно было 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u="sng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бы начать выступать в 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u="sng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защиту своих прав?</a:t>
            </a:r>
            <a:endParaRPr lang="ru-RU" b="1" i="1" u="sng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Рисунок 5" descr="b34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285875"/>
            <a:ext cx="29511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 descr="14553866824660282fc3d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500188"/>
            <a:ext cx="3505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6500858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С момента,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когда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Появился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Пятница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6148" name="Содержимое 3" descr="logo_law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1431925" cy="1428750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571875" y="285750"/>
            <a:ext cx="2214563" cy="928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Вопрос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000108"/>
            <a:ext cx="5786478" cy="492922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разных странах в соответствии с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Традициями По- своему понимают 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некоторые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положения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Декларации  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прав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человека.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Например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,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Британское 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Законодательство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трактует одно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понятие,  связанное с основным 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Правом человека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, очень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широко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. А вот в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Проекте Российского уголовно-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Процессуального кодекса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это понятие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наоборот сужено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и под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его 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определение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не подпадают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палатка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, </a:t>
            </a:r>
            <a:endParaRPr lang="ru-RU" sz="1600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служебный 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кабинет,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личный </a:t>
            </a:r>
          </a:p>
          <a:p>
            <a:pPr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автомобиль</a:t>
            </a: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.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ru-RU" sz="1600" b="1" i="1" u="sng" cap="all" dirty="0" smtClean="0">
                <a:ln w="9000" cmpd="sng">
                  <a:noFill/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Если </a:t>
            </a:r>
            <a:r>
              <a:rPr lang="ru-RU" sz="1600" b="1" i="1" u="sng" cap="all" dirty="0">
                <a:ln w="9000" cmpd="sng">
                  <a:noFill/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вы вспомните, что </a:t>
            </a:r>
            <a:r>
              <a:rPr lang="ru-RU" sz="1600" b="1" i="1" u="sng" cap="all" dirty="0" smtClean="0">
                <a:ln w="9000" cmpd="sng">
                  <a:noFill/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является 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u="sng" cap="all" dirty="0" smtClean="0">
                <a:ln w="9000" cmpd="sng">
                  <a:noFill/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крепостью  Каждого англичанина</a:t>
            </a:r>
            <a:r>
              <a:rPr lang="ru-RU" sz="1600" b="1" i="1" u="sng" cap="all" dirty="0">
                <a:ln w="9000" cmpd="sng">
                  <a:noFill/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, вы </a:t>
            </a:r>
            <a:endParaRPr lang="ru-RU" sz="1600" b="1" i="1" u="sng" cap="all" dirty="0" smtClean="0">
              <a:ln w="9000" cmpd="sng">
                <a:noFill/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1600" b="1" i="1" u="sng" cap="all" dirty="0" smtClean="0">
                <a:ln w="9000" cmpd="sng">
                  <a:noFill/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скажете</a:t>
            </a:r>
            <a:r>
              <a:rPr lang="ru-RU" sz="1600" b="1" i="1" u="sng" cap="all" dirty="0">
                <a:ln w="9000" cmpd="sng">
                  <a:noFill/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, о каком </a:t>
            </a:r>
            <a:r>
              <a:rPr lang="ru-RU" sz="1600" b="1" i="1" u="sng" cap="all" dirty="0" smtClean="0">
                <a:ln w="9000" cmpd="sng">
                  <a:noFill/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понятии </a:t>
            </a:r>
            <a:r>
              <a:rPr lang="ru-RU" sz="1600" b="1" i="1" u="sng" cap="all" dirty="0">
                <a:ln w="9000" cmpd="sng">
                  <a:noFill/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идет речь?</a:t>
            </a:r>
          </a:p>
        </p:txBody>
      </p:sp>
      <p:pic>
        <p:nvPicPr>
          <p:cNvPr id="7172" name="Рисунок 4" descr="b347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000125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i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Поговорка англичан </a:t>
            </a:r>
            <a:br>
              <a:rPr lang="ru-RU" sz="4000" b="1" i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«Мой дом – моя крепость»</a:t>
            </a:r>
            <a:endParaRPr lang="ru-RU" sz="4000" b="1" cap="all" dirty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195" name="Содержимое 3" descr="44475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857375"/>
            <a:ext cx="3962400" cy="2971800"/>
          </a:xfrm>
        </p:spPr>
      </p:pic>
      <p:pic>
        <p:nvPicPr>
          <p:cNvPr id="8196" name="Рисунок 5" descr="home2-0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857375"/>
            <a:ext cx="37861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Содержимое 3" descr="logo_law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214313"/>
            <a:ext cx="1503362" cy="1500187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714356"/>
            <a:ext cx="3684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5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43438" y="428625"/>
            <a:ext cx="2214562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Вопрос 3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214422"/>
            <a:ext cx="5572164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Сейчас этим правом могут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пользоваться  все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хотя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Все этого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желают. Но чтобы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Его добиться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долго Боролись </a:t>
            </a: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многих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странах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в том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числе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России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США.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Японии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например, им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начинают  Пользоваться  с </a:t>
            </a: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трех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лет.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даже Незнайка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Буратино  пытались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им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пользоваться.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u="sng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</a:t>
            </a:r>
            <a:r>
              <a:rPr lang="ru-RU" b="1" i="1" u="sng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они не совсем успешно пытались делать?</a:t>
            </a:r>
          </a:p>
        </p:txBody>
      </p:sp>
      <p:pic>
        <p:nvPicPr>
          <p:cNvPr id="9220" name="Рисунок 4" descr="b34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143000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578647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Пытались учиться</a:t>
            </a:r>
            <a:endParaRPr lang="ru-RU" b="1" cap="all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3" name="Содержимое 3" descr="logo_law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1431925" cy="1428750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44" name="Рисунок 6" descr="07labgi0l12577039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571625"/>
            <a:ext cx="60880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86438" y="571500"/>
            <a:ext cx="2166937" cy="685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Вопрос 4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85860"/>
            <a:ext cx="5229204" cy="40005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 этого права человеку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Жить невозможно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пользоваться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им не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так-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просто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Русская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пословица по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этому </a:t>
            </a: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Поводу гласит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извлечь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хладнокровное  животное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воды можно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только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используя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право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u-RU" b="1" cap="all" dirty="0">
              <a:ln w="9000" cmpd="sng">
                <a:noFill/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i="1" u="sng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это за право?</a:t>
            </a:r>
          </a:p>
        </p:txBody>
      </p:sp>
      <p:pic>
        <p:nvPicPr>
          <p:cNvPr id="11268" name="Рисунок 4" descr="b34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1143000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9">
  <a:themeElements>
    <a:clrScheme name="ms_edb2schl_tp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Тема29</Template>
  <TotalTime>508</TotalTime>
  <Words>567</Words>
  <Application>Microsoft Office PowerPoint</Application>
  <PresentationFormat>Экран (4:3)</PresentationFormat>
  <Paragraphs>164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Verdana</vt:lpstr>
      <vt:lpstr>Calibri</vt:lpstr>
      <vt:lpstr>Times New Roman</vt:lpstr>
      <vt:lpstr>Тема29</vt:lpstr>
      <vt:lpstr>Слайд 1</vt:lpstr>
      <vt:lpstr>1 конкурс. Викторина</vt:lpstr>
      <vt:lpstr>Вопрос 1</vt:lpstr>
      <vt:lpstr>Слайд 4</vt:lpstr>
      <vt:lpstr>Вопрос 2</vt:lpstr>
      <vt:lpstr>Поговорка англичан  «Мой дом – моя крепость»</vt:lpstr>
      <vt:lpstr>Вопрос 3</vt:lpstr>
      <vt:lpstr>Пытались учиться</vt:lpstr>
      <vt:lpstr>Вопрос 4</vt:lpstr>
      <vt:lpstr>Право на труд </vt:lpstr>
      <vt:lpstr>Вопрос 5</vt:lpstr>
      <vt:lpstr>Нарушение авторских прав   Они не заручились на то согласием телекомпании «Игра», которая первой стала создавать такие передачи, и не платят «Игре» за использование популярного названия. </vt:lpstr>
      <vt:lpstr>Вопрос 6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</dc:creator>
  <cp:lastModifiedBy>G</cp:lastModifiedBy>
  <cp:revision>84</cp:revision>
  <dcterms:created xsi:type="dcterms:W3CDTF">2010-10-22T11:38:42Z</dcterms:created>
  <dcterms:modified xsi:type="dcterms:W3CDTF">2010-10-24T13:13:07Z</dcterms:modified>
</cp:coreProperties>
</file>