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80" r:id="rId2"/>
    <p:sldId id="279" r:id="rId3"/>
    <p:sldId id="259" r:id="rId4"/>
    <p:sldId id="258" r:id="rId5"/>
    <p:sldId id="257" r:id="rId6"/>
    <p:sldId id="260" r:id="rId7"/>
    <p:sldId id="261" r:id="rId8"/>
    <p:sldId id="267" r:id="rId9"/>
    <p:sldId id="262" r:id="rId10"/>
    <p:sldId id="265" r:id="rId11"/>
    <p:sldId id="278" r:id="rId12"/>
    <p:sldId id="277" r:id="rId13"/>
    <p:sldId id="266" r:id="rId14"/>
    <p:sldId id="264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81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40196-560E-423A-B5EC-151345469057}" type="datetimeFigureOut">
              <a:rPr lang="ru-RU"/>
              <a:pPr>
                <a:defRPr/>
              </a:pPr>
              <a:t>10.07.2011</a:t>
            </a:fld>
            <a:endParaRPr lang="ru-RU"/>
          </a:p>
        </p:txBody>
      </p:sp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46BC1-911A-42D9-84B7-1C9BBEF864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3E97E-58A5-470C-9C38-D8A0AA7686B1}" type="datetimeFigureOut">
              <a:rPr lang="ru-RU"/>
              <a:pPr>
                <a:defRPr/>
              </a:pPr>
              <a:t>10.07.2011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42ADB-4D5F-42B4-8856-C4DC5DDA8E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0F1C2-DA81-4815-9EEE-1AD5729D6377}" type="datetimeFigureOut">
              <a:rPr lang="ru-RU"/>
              <a:pPr>
                <a:defRPr/>
              </a:pPr>
              <a:t>10.07.2011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95C0F-F606-4FF1-8C2D-1457F0A1C2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49A4B-5829-42E0-8DEC-CAEF7C158F2D}" type="datetimeFigureOut">
              <a:rPr lang="ru-RU"/>
              <a:pPr>
                <a:defRPr/>
              </a:pPr>
              <a:t>10.07.2011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E540A-C36E-41E1-98A2-A363504688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4B70A-D4F3-424C-AC4B-A0304DDBBEFD}" type="datetimeFigureOut">
              <a:rPr lang="ru-RU"/>
              <a:pPr>
                <a:defRPr/>
              </a:pPr>
              <a:t>10.07.2011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203E0-E482-4218-877D-AACA061F71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0AB6A-68DA-46E9-8760-56249FD10338}" type="datetimeFigureOut">
              <a:rPr lang="ru-RU"/>
              <a:pPr>
                <a:defRPr/>
              </a:pPr>
              <a:t>10.07.2011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7F7A7-61F3-487C-A190-F5F6C0E29B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7C42A-23F0-4F0C-8509-1434448D5866}" type="datetimeFigureOut">
              <a:rPr lang="ru-RU"/>
              <a:pPr>
                <a:defRPr/>
              </a:pPr>
              <a:t>10.07.2011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78A4D-50C0-4CD9-BE09-934C6472D8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3A807-0461-4533-83F1-660DB1709236}" type="datetimeFigureOut">
              <a:rPr lang="ru-RU"/>
              <a:pPr>
                <a:defRPr/>
              </a:pPr>
              <a:t>10.07.2011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A8E7E-2D9C-4AE7-81F0-1AACA6A065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C6EAE-539E-49AC-8FAF-1F818F5275C5}" type="datetimeFigureOut">
              <a:rPr lang="ru-RU"/>
              <a:pPr>
                <a:defRPr/>
              </a:pPr>
              <a:t>10.07.2011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A96EB-E74F-4292-951A-29728FA489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FB982-4991-4B9C-92F4-07D525D84CD0}" type="datetimeFigureOut">
              <a:rPr lang="ru-RU"/>
              <a:pPr>
                <a:defRPr/>
              </a:pPr>
              <a:t>10.07.2011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6A036-B24F-49B8-8773-CA3B49885A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770AE-164F-4CBA-88DF-99BC41C62281}" type="datetimeFigureOut">
              <a:rPr lang="ru-RU"/>
              <a:pPr>
                <a:defRPr/>
              </a:pPr>
              <a:t>10.07.2011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8D7EE-7D14-4055-841D-70B65A0BCC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A9AE6DF-36D4-40E8-B1F4-11A6BAE24BB4}" type="datetimeFigureOut">
              <a:rPr lang="ru-RU"/>
              <a:pPr>
                <a:defRPr/>
              </a:pPr>
              <a:t>10.07.2011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76A29DE-0EB6-4F3B-A69F-9C01E5C77C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grpSp>
          <p:nvGrpSpPr>
            <p:cNvPr id="12" name="Полилиния 11"/>
            <p:cNvGrpSpPr>
              <a:grpSpLocks/>
            </p:cNvGrpSpPr>
            <p:nvPr/>
          </p:nvGrpSpPr>
          <p:grpSpPr bwMode="auto">
            <a:xfrm>
              <a:off x="-6124" y="-10242"/>
              <a:ext cx="9137904" cy="1048512"/>
              <a:chOff x="-6096" y="-24384"/>
              <a:chExt cx="9137904" cy="1048512"/>
            </a:xfrm>
          </p:grpSpPr>
          <p:pic>
            <p:nvPicPr>
              <p:cNvPr id="1034" name="Полилиния 11"/>
              <p:cNvPicPr>
                <a:picLocks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-6096" y="-24384"/>
                <a:ext cx="9137904" cy="1048512"/>
              </a:xfrm>
              <a:prstGeom prst="rect">
                <a:avLst/>
              </a:prstGeom>
              <a:noFill/>
            </p:spPr>
          </p:pic>
          <p:sp>
            <p:nvSpPr>
              <p:cNvPr id="1035" name="Text Box 11"/>
              <p:cNvSpPr txBox="1">
                <a:spLocks noChangeArrowheads="1"/>
              </p:cNvSpPr>
              <p:nvPr/>
            </p:nvSpPr>
            <p:spPr bwMode="auto">
              <a:xfrm rot="21435692">
                <a:off x="-29294" y="421671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onstantia" pitchFamily="18" charset="0"/>
                </a:endParaRPr>
              </a:p>
            </p:txBody>
          </p:sp>
        </p:grp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9" r:id="rId2"/>
    <p:sldLayoutId id="2147483721" r:id="rId3"/>
    <p:sldLayoutId id="2147483718" r:id="rId4"/>
    <p:sldLayoutId id="2147483717" r:id="rId5"/>
    <p:sldLayoutId id="2147483716" r:id="rId6"/>
    <p:sldLayoutId id="2147483715" r:id="rId7"/>
    <p:sldLayoutId id="2147483714" r:id="rId8"/>
    <p:sldLayoutId id="2147483722" r:id="rId9"/>
    <p:sldLayoutId id="2147483713" r:id="rId10"/>
    <p:sldLayoutId id="214748371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D:\Рисунки\Изображение 04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785813"/>
            <a:ext cx="8501063" cy="5761037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Вертикальный свиток 4"/>
          <p:cNvGrpSpPr>
            <a:grpSpLocks/>
          </p:cNvGrpSpPr>
          <p:nvPr/>
        </p:nvGrpSpPr>
        <p:grpSpPr bwMode="auto">
          <a:xfrm>
            <a:off x="285750" y="963613"/>
            <a:ext cx="3500438" cy="5430837"/>
            <a:chOff x="180" y="607"/>
            <a:chExt cx="2205" cy="3421"/>
          </a:xfrm>
        </p:grpSpPr>
        <p:pic>
          <p:nvPicPr>
            <p:cNvPr id="22529" name="Вертикальный свиток 4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0" y="607"/>
              <a:ext cx="2205" cy="3421"/>
            </a:xfrm>
            <a:prstGeom prst="rect">
              <a:avLst/>
            </a:prstGeom>
            <a:noFill/>
          </p:spPr>
        </p:pic>
        <p:sp>
          <p:nvSpPr>
            <p:cNvPr id="22530" name="Text Box 2"/>
            <p:cNvSpPr txBox="1">
              <a:spLocks noChangeArrowheads="1"/>
            </p:cNvSpPr>
            <p:nvPr/>
          </p:nvSpPr>
          <p:spPr bwMode="auto">
            <a:xfrm>
              <a:off x="489" y="894"/>
              <a:ext cx="1587" cy="2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onstantia" pitchFamily="18" charset="0"/>
              </a:endParaRPr>
            </a:p>
          </p:txBody>
        </p:sp>
      </p:grpSp>
      <p:pic>
        <p:nvPicPr>
          <p:cNvPr id="3" name="Текст 2"/>
          <p:cNvPicPr>
            <a:picLocks noGrp="1" noChangeArrowheads="1"/>
          </p:cNvPicPr>
          <p:nvPr>
            <p:ph type="body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81050" y="1420813"/>
            <a:ext cx="2651125" cy="5443537"/>
          </a:xfrm>
        </p:spPr>
      </p:pic>
      <p:pic>
        <p:nvPicPr>
          <p:cNvPr id="4" name="Picture 2" descr="D:\Рисунки\Изображение 464.gif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608388" y="1036638"/>
            <a:ext cx="5346700" cy="55594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Рисунки\Изображение 28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571500"/>
            <a:ext cx="8715375" cy="5929313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исунки\Рисунки Красновой\разные\Animals_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714375"/>
            <a:ext cx="8572500" cy="5911850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   </a:t>
            </a:r>
            <a:br>
              <a:rPr lang="ru-RU" b="1" dirty="0" smtClean="0"/>
            </a:br>
            <a:r>
              <a:rPr lang="ru-RU" b="1" dirty="0" smtClean="0"/>
              <a:t>    </a:t>
            </a:r>
            <a:r>
              <a:rPr lang="ru-RU" b="1" dirty="0" smtClean="0">
                <a:solidFill>
                  <a:srgbClr val="FF0000"/>
                </a:solidFill>
              </a:rPr>
              <a:t> 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10800000" flipV="1">
            <a:off x="642938" y="928688"/>
            <a:ext cx="7729537" cy="5357812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 smtClean="0">
                <a:solidFill>
                  <a:srgbClr val="FF0000"/>
                </a:solidFill>
              </a:rPr>
              <a:t>       </a:t>
            </a:r>
            <a:r>
              <a:rPr lang="ru-RU" sz="4000" b="1" dirty="0" smtClean="0">
                <a:solidFill>
                  <a:srgbClr val="FF0000"/>
                </a:solidFill>
              </a:rPr>
              <a:t>ЗАМ… ХАЛА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4000" b="1" dirty="0" smtClean="0">
                <a:solidFill>
                  <a:srgbClr val="FF0000"/>
                </a:solidFill>
              </a:rPr>
              <a:t>           ПРИЛ ..ТЕЛА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4000" b="1" dirty="0" smtClean="0">
                <a:solidFill>
                  <a:srgbClr val="FF0000"/>
                </a:solidFill>
              </a:rPr>
              <a:t>                ЗАКРУЖИЛА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4000" b="1" dirty="0" smtClean="0">
                <a:solidFill>
                  <a:srgbClr val="FF0000"/>
                </a:solidFill>
              </a:rPr>
              <a:t>                       ПРИСЕЛА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4000" b="1" dirty="0" smtClean="0">
                <a:solidFill>
                  <a:srgbClr val="FF0000"/>
                </a:solidFill>
              </a:rPr>
              <a:t>                           РАСПРАВИЛА         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4000" b="1" dirty="0" smtClean="0">
                <a:solidFill>
                  <a:srgbClr val="FF0000"/>
                </a:solidFill>
              </a:rPr>
              <a:t>                             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72250" y="1928813"/>
            <a:ext cx="85725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Прямоугольник 6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2188" y="1085850"/>
            <a:ext cx="1365250" cy="1127125"/>
          </a:xfrm>
          <a:prstGeom prst="rect">
            <a:avLst/>
          </a:prstGeom>
          <a:noFill/>
        </p:spPr>
      </p:pic>
      <p:pic>
        <p:nvPicPr>
          <p:cNvPr id="10" name="Прямоугольник 9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95663" y="1871663"/>
            <a:ext cx="1328737" cy="1127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704850"/>
            <a:ext cx="8472487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         БУДУЩЕЕ  ВРЕМЯ.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935480"/>
            <a:ext cx="8472518" cy="438912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prstTxWarp prst="textCanDown">
              <a:avLst>
                <a:gd name="adj" fmla="val 495"/>
              </a:avLst>
            </a:prstTxWarp>
            <a:normAutofit fontScale="850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b="1" dirty="0" smtClean="0">
                <a:solidFill>
                  <a:srgbClr val="0070C0"/>
                </a:solidFill>
              </a:rPr>
              <a:t>ДЕЙСТВИЕ  ПРЕДМЕТА,  КОТОРОЕ  ТОЛЬКО  ЕЩЁ 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b="1" dirty="0" smtClean="0">
                <a:solidFill>
                  <a:srgbClr val="0070C0"/>
                </a:solidFill>
              </a:rPr>
              <a:t>                  БУДЕТ  ПРОИСХОДИТЬ.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 smtClean="0">
                <a:solidFill>
                  <a:srgbClr val="FF0000"/>
                </a:solidFill>
              </a:rPr>
              <a:t>        </a:t>
            </a:r>
            <a:r>
              <a:rPr lang="ru-RU" sz="3900" b="1" dirty="0" smtClean="0">
                <a:solidFill>
                  <a:srgbClr val="C00000"/>
                </a:solidFill>
              </a:rPr>
              <a:t>ЧТО  БУДЕТ  ДЕЛАТЬ?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3900" b="1" dirty="0" smtClean="0">
              <a:solidFill>
                <a:srgbClr val="C00000"/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900" b="1" dirty="0" smtClean="0">
                <a:solidFill>
                  <a:srgbClr val="C00000"/>
                </a:solidFill>
              </a:rPr>
              <a:t>                                       ЧТО  СДЕЛАЕТ?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4400" dirty="0" smtClean="0"/>
              <a:t>        </a:t>
            </a:r>
            <a:r>
              <a:rPr lang="ru-RU" sz="4400" b="1" dirty="0" smtClean="0">
                <a:solidFill>
                  <a:srgbClr val="0070C0"/>
                </a:solidFill>
              </a:rPr>
              <a:t>СДЕЛАЕТ   КОГДА  -  ТО</a:t>
            </a:r>
            <a:endParaRPr lang="ru-RU" sz="4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566738" y="706438"/>
            <a:ext cx="8431212" cy="1158875"/>
          </a:xfr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" y="1935163"/>
            <a:ext cx="8358188" cy="4389437"/>
          </a:xfrm>
          <a:solidFill>
            <a:srgbClr val="FFC000"/>
          </a:solidFill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1</a:t>
            </a:r>
            <a:r>
              <a:rPr lang="ru-RU" sz="3600" dirty="0" smtClean="0">
                <a:solidFill>
                  <a:srgbClr val="0070C0"/>
                </a:solidFill>
              </a:rPr>
              <a:t>.</a:t>
            </a:r>
            <a:r>
              <a:rPr lang="ru-RU" sz="3600" b="1" dirty="0" smtClean="0">
                <a:solidFill>
                  <a:srgbClr val="FF0000"/>
                </a:solidFill>
              </a:rPr>
              <a:t>ВРЕМЯ</a:t>
            </a:r>
            <a:r>
              <a:rPr lang="ru-RU" sz="3600" dirty="0" smtClean="0">
                <a:solidFill>
                  <a:srgbClr val="0070C0"/>
                </a:solidFill>
              </a:rPr>
              <a:t> </a:t>
            </a:r>
            <a:r>
              <a:rPr lang="ru-RU" sz="3600" b="1" dirty="0" smtClean="0">
                <a:solidFill>
                  <a:srgbClr val="0070C0"/>
                </a:solidFill>
              </a:rPr>
              <a:t> глаголов  определяют  по 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600" b="1" dirty="0" smtClean="0">
                <a:solidFill>
                  <a:srgbClr val="0070C0"/>
                </a:solidFill>
              </a:rPr>
              <a:t>    вопросам.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2</a:t>
            </a:r>
            <a:r>
              <a:rPr lang="ru-RU" sz="3600" b="1" dirty="0" smtClean="0">
                <a:solidFill>
                  <a:srgbClr val="0070C0"/>
                </a:solidFill>
              </a:rPr>
              <a:t>.У  глаголов  прошедшего  времени 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600" b="1" dirty="0" smtClean="0">
                <a:solidFill>
                  <a:srgbClr val="0070C0"/>
                </a:solidFill>
              </a:rPr>
              <a:t>    есть  постоянный  </a:t>
            </a:r>
            <a:r>
              <a:rPr lang="ru-RU" sz="3600" b="1" dirty="0" smtClean="0">
                <a:solidFill>
                  <a:srgbClr val="FF0000"/>
                </a:solidFill>
              </a:rPr>
              <a:t>суффикс  -Л-.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3</a:t>
            </a:r>
            <a:r>
              <a:rPr lang="ru-RU" sz="3600" b="1" dirty="0" smtClean="0">
                <a:solidFill>
                  <a:srgbClr val="0070C0"/>
                </a:solidFill>
              </a:rPr>
              <a:t>. Глаголы  прошедшего  времени  в         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600" b="1" dirty="0" smtClean="0">
                <a:solidFill>
                  <a:srgbClr val="0070C0"/>
                </a:solidFill>
              </a:rPr>
              <a:t>     единственном  числе  изменяются 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600" b="1" dirty="0" smtClean="0">
                <a:solidFill>
                  <a:srgbClr val="0070C0"/>
                </a:solidFill>
              </a:rPr>
              <a:t>    </a:t>
            </a:r>
            <a:r>
              <a:rPr lang="ru-RU" sz="3600" b="1" dirty="0" smtClean="0">
                <a:solidFill>
                  <a:srgbClr val="FF0000"/>
                </a:solidFill>
              </a:rPr>
              <a:t>по  родам.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prstTxWarp prst="textStop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 </a:t>
            </a:r>
            <a:r>
              <a:rPr lang="ru-RU" b="1" dirty="0" smtClean="0">
                <a:solidFill>
                  <a:srgbClr val="C00000"/>
                </a:solidFill>
              </a:rPr>
              <a:t>Определите  время  глагола</a:t>
            </a:r>
            <a:r>
              <a:rPr lang="ru-RU" b="1" dirty="0" smtClean="0">
                <a:solidFill>
                  <a:srgbClr val="0070C0"/>
                </a:solidFill>
              </a:rPr>
              <a:t>.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ХЛОПОЧЕТ                       ОПУСТЕЛИ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НЕСЁТСЯ                            ПОЖАЛЕЕТ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СКАЗАЛИ                           ЗАБЛЕСТЕЛА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ПОБЕЖАЛА                       ОТКРОЕТ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ПЛЫВЁТ                              БУДЕТ  ДУМАТЬ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ПРОЧИТАЕТ                       ПИШЕТ                  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БОИТСЯ                               КАРКАЕТ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ЗАСВЕТИТ                           УЛОЖИЛА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50850" y="701675"/>
            <a:ext cx="8242300" cy="1223963"/>
          </a:xfr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  <a:solidFill>
            <a:srgbClr val="FFC000"/>
          </a:solidFill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СВЕТИЛ                             СТРЕКОТАЛ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36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ОТОРВАЛ                           ЗАЛИВАЛ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КРУЖИЛ                            ТЯНУЛ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36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ОСВЕЩАЛ                          СОБИРАЛ    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7788" y="1871663"/>
            <a:ext cx="1262062" cy="1127125"/>
          </a:xfrm>
          <a:prstGeom prst="rect">
            <a:avLst/>
          </a:prstGeom>
          <a:noFill/>
        </p:spPr>
      </p:pic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97088" y="4084638"/>
            <a:ext cx="1262062" cy="1133475"/>
          </a:xfrm>
          <a:prstGeom prst="rect">
            <a:avLst/>
          </a:prstGeom>
          <a:noFill/>
        </p:spPr>
      </p:pic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98725" y="5426075"/>
            <a:ext cx="1025525" cy="91916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6511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pic>
        <p:nvPicPr>
          <p:cNvPr id="8" name="Прямоугольник 7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33538" y="5230813"/>
            <a:ext cx="1262062" cy="1127125"/>
          </a:xfrm>
          <a:prstGeom prst="rect">
            <a:avLst/>
          </a:prstGeom>
          <a:noFill/>
        </p:spPr>
      </p:pic>
      <p:pic>
        <p:nvPicPr>
          <p:cNvPr id="9" name="Прямоугольник 8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32513" y="1944688"/>
            <a:ext cx="1262062" cy="1127125"/>
          </a:xfrm>
          <a:prstGeom prst="rect">
            <a:avLst/>
          </a:prstGeom>
          <a:noFill/>
        </p:spPr>
      </p:pic>
      <p:pic>
        <p:nvPicPr>
          <p:cNvPr id="10" name="Прямоугольник 9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4613" y="3011488"/>
            <a:ext cx="1262062" cy="1133475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000625" y="4500563"/>
            <a:ext cx="71437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pic>
        <p:nvPicPr>
          <p:cNvPr id="12" name="Прямоугольник 11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41988" y="4084638"/>
            <a:ext cx="1262062" cy="1133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               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ВСТАВЬ  В  ПРЕДЛОЖЕНИЯ              </a:t>
            </a:r>
            <a:b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</a:b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     ПОДХОДЯЩИЕ   ГЛАГОЛЫ.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850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4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Зима  …..   снегом  поля, ….. сугроба-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4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ми  луга.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4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Ветер …..  в  верхушках  деревьев,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4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…..   последние  листья.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3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4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(Срывает,  запорошила, крутится,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4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завалила).  </a:t>
            </a:r>
            <a:endParaRPr lang="ru-RU" sz="4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109538" y="549275"/>
            <a:ext cx="8942387" cy="5675313"/>
          </a:xfrm>
        </p:spPr>
      </p:pic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050" y="371475"/>
            <a:ext cx="1260475" cy="1128713"/>
          </a:xfrm>
          <a:prstGeom prst="rect">
            <a:avLst/>
          </a:prstGeom>
          <a:noFill/>
        </p:spPr>
      </p:pic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9413" y="438150"/>
            <a:ext cx="1609725" cy="1135063"/>
          </a:xfrm>
          <a:prstGeom prst="rect">
            <a:avLst/>
          </a:prstGeom>
          <a:noFill/>
        </p:spPr>
      </p:pic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7663" y="1085850"/>
            <a:ext cx="1262062" cy="1127125"/>
          </a:xfrm>
          <a:prstGeom prst="rect">
            <a:avLst/>
          </a:prstGeom>
          <a:noFill/>
        </p:spPr>
      </p:pic>
      <p:pic>
        <p:nvPicPr>
          <p:cNvPr id="7" name="Прямоугольник 6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16163" y="1085850"/>
            <a:ext cx="1262062" cy="1127125"/>
          </a:xfrm>
          <a:prstGeom prst="rect">
            <a:avLst/>
          </a:prstGeom>
          <a:noFill/>
        </p:spPr>
      </p:pic>
      <p:pic>
        <p:nvPicPr>
          <p:cNvPr id="8" name="Прямоугольник 7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6125" y="2444750"/>
            <a:ext cx="1609725" cy="1127125"/>
          </a:xfrm>
          <a:prstGeom prst="rect">
            <a:avLst/>
          </a:prstGeom>
          <a:noFill/>
        </p:spPr>
      </p:pic>
      <p:pic>
        <p:nvPicPr>
          <p:cNvPr id="9" name="Прямоугольник 8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19663" y="2444750"/>
            <a:ext cx="1262062" cy="1127125"/>
          </a:xfrm>
          <a:prstGeom prst="rect">
            <a:avLst/>
          </a:prstGeom>
          <a:noFill/>
        </p:spPr>
      </p:pic>
      <p:pic>
        <p:nvPicPr>
          <p:cNvPr id="10" name="Прямоугольник 9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7663" y="3157538"/>
            <a:ext cx="1262062" cy="1128712"/>
          </a:xfrm>
          <a:prstGeom prst="rect">
            <a:avLst/>
          </a:prstGeom>
          <a:noFill/>
        </p:spPr>
      </p:pic>
      <p:pic>
        <p:nvPicPr>
          <p:cNvPr id="11" name="Прямоугольник 10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390650" y="3084513"/>
            <a:ext cx="1260475" cy="1133475"/>
          </a:xfrm>
          <a:prstGeom prst="rect">
            <a:avLst/>
          </a:prstGeom>
          <a:noFill/>
        </p:spPr>
      </p:pic>
      <p:pic>
        <p:nvPicPr>
          <p:cNvPr id="12" name="Прямоугольник 11"/>
          <p:cNvPicPr>
            <a:picLocks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96963" y="3797300"/>
            <a:ext cx="1262062" cy="1135063"/>
          </a:xfrm>
          <a:prstGeom prst="rect">
            <a:avLst/>
          </a:prstGeom>
          <a:noFill/>
        </p:spPr>
      </p:pic>
      <p:pic>
        <p:nvPicPr>
          <p:cNvPr id="13" name="Прямоугольник 12"/>
          <p:cNvPicPr>
            <a:picLocks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205413" y="3084513"/>
            <a:ext cx="1579562" cy="1133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" y="596900"/>
            <a:ext cx="8734425" cy="5883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93713" y="706438"/>
            <a:ext cx="8369300" cy="1158875"/>
          </a:xfrm>
        </p:spPr>
      </p:pic>
      <p:pic>
        <p:nvPicPr>
          <p:cNvPr id="3" name="Содержимое 2"/>
          <p:cNvPicPr>
            <a:picLocks noGrp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93713" y="1920875"/>
            <a:ext cx="8382000" cy="4724400"/>
          </a:xfrm>
        </p:spPr>
      </p:pic>
      <p:sp>
        <p:nvSpPr>
          <p:cNvPr id="4" name="Стрелка вниз 3"/>
          <p:cNvSpPr/>
          <p:nvPr/>
        </p:nvSpPr>
        <p:spPr>
          <a:xfrm>
            <a:off x="1571625" y="2143125"/>
            <a:ext cx="428625" cy="3643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1714500" y="5429250"/>
            <a:ext cx="6429375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1571625" y="2500313"/>
            <a:ext cx="428625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1571625" y="3500438"/>
            <a:ext cx="428625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1571625" y="4643438"/>
            <a:ext cx="428625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2286000" y="5357813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3000375" y="5357813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3643313" y="5357813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6250" y="5357813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5000625" y="5357813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5715000" y="5357813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6357938" y="5357813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7072313" y="5357813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4-конечная звезда 19"/>
          <p:cNvSpPr/>
          <p:nvPr/>
        </p:nvSpPr>
        <p:spPr>
          <a:xfrm>
            <a:off x="2286000" y="4714875"/>
            <a:ext cx="428625" cy="428625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4-конечная звезда 20"/>
          <p:cNvSpPr/>
          <p:nvPr/>
        </p:nvSpPr>
        <p:spPr>
          <a:xfrm>
            <a:off x="2928938" y="3571875"/>
            <a:ext cx="500062" cy="35718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4-конечная звезда 21"/>
          <p:cNvSpPr/>
          <p:nvPr/>
        </p:nvSpPr>
        <p:spPr>
          <a:xfrm>
            <a:off x="3643313" y="2643188"/>
            <a:ext cx="428625" cy="357187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4-конечная звезда 22"/>
          <p:cNvSpPr/>
          <p:nvPr/>
        </p:nvSpPr>
        <p:spPr>
          <a:xfrm>
            <a:off x="4214813" y="3571875"/>
            <a:ext cx="428625" cy="428625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4-конечная звезда 23"/>
          <p:cNvSpPr/>
          <p:nvPr/>
        </p:nvSpPr>
        <p:spPr>
          <a:xfrm>
            <a:off x="5000625" y="4714875"/>
            <a:ext cx="357188" cy="35718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4-конечная звезда 24"/>
          <p:cNvSpPr/>
          <p:nvPr/>
        </p:nvSpPr>
        <p:spPr>
          <a:xfrm>
            <a:off x="5786438" y="2571750"/>
            <a:ext cx="428625" cy="428625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4-конечная звезда 25"/>
          <p:cNvSpPr/>
          <p:nvPr/>
        </p:nvSpPr>
        <p:spPr>
          <a:xfrm>
            <a:off x="6429375" y="4714875"/>
            <a:ext cx="357188" cy="35718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4-конечная звезда 26"/>
          <p:cNvSpPr/>
          <p:nvPr/>
        </p:nvSpPr>
        <p:spPr>
          <a:xfrm>
            <a:off x="6929438" y="3571875"/>
            <a:ext cx="500062" cy="428625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33" name="Прямая со стрелкой 32"/>
          <p:cNvCxnSpPr/>
          <p:nvPr/>
        </p:nvCxnSpPr>
        <p:spPr>
          <a:xfrm rot="5400000" flipH="1" flipV="1">
            <a:off x="3071813" y="2928938"/>
            <a:ext cx="928687" cy="64293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16200000" flipH="1">
            <a:off x="3714751" y="3071812"/>
            <a:ext cx="857250" cy="4286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16200000" flipH="1">
            <a:off x="4321969" y="4036219"/>
            <a:ext cx="928688" cy="5715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24" idx="0"/>
          </p:cNvCxnSpPr>
          <p:nvPr/>
        </p:nvCxnSpPr>
        <p:spPr>
          <a:xfrm rot="5400000" flipH="1" flipV="1">
            <a:off x="4625975" y="3411538"/>
            <a:ext cx="1857375" cy="7493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rot="16200000" flipH="1">
            <a:off x="5322093" y="3536157"/>
            <a:ext cx="1928813" cy="5715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rot="5400000" flipH="1" flipV="1">
            <a:off x="6357938" y="4071938"/>
            <a:ext cx="1071562" cy="50006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rot="5400000" flipH="1" flipV="1">
            <a:off x="2250282" y="4036219"/>
            <a:ext cx="1071562" cy="5715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868184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     </a:t>
            </a:r>
            <a:r>
              <a:rPr lang="ru-RU" sz="4000" b="1" dirty="0" smtClean="0">
                <a:solidFill>
                  <a:srgbClr val="C00000"/>
                </a:solidFill>
              </a:rPr>
              <a:t>ИНТЕРЕСНАЯ  ЧАСТЬ  РЕЧИ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      В  РУССКОМ  ЯЗЫКЕ  ЖИВЁТ.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      КТО  ЧТО  ДЕЛАЕТ,  РАССКАЖЕТ: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      ЧЕРТИТ,  ПИШЕТ  ИЛЬ  ПОЁТ,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      ОН  ЛИЦО  ИМЕЕТ,  ВРЕМЯ,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      ВИД,  ЗАЛОГ  И  НАКЛОНЕНИЕ,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      НАМ  С  ТОБОЙ  ОН  СЛУЖИТ.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      И  С  ЧАСТЯМИ  РЕЧИ   ОЧЕНЬ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      КРЕПКО  ДРУЖИТ. 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        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-1335088" y="-341313"/>
            <a:ext cx="10277476" cy="769937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704850"/>
            <a:ext cx="8186737" cy="1143000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rgbClr val="00B0F0"/>
            </a:solidFill>
          </a:ln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FF0000"/>
                </a:solidFill>
              </a:rPr>
              <a:t>      </a:t>
            </a:r>
            <a:r>
              <a:rPr lang="ru-RU" sz="4900" b="1" dirty="0" smtClean="0">
                <a:solidFill>
                  <a:srgbClr val="FF0000"/>
                </a:solidFill>
              </a:rPr>
              <a:t>ЧТО  ДЛЯ  МЕНЯ  ПРЕДМЕТЫ?</a:t>
            </a:r>
            <a:br>
              <a:rPr lang="ru-RU" sz="4900" b="1" dirty="0" smtClean="0">
                <a:solidFill>
                  <a:srgbClr val="FF0000"/>
                </a:solidFill>
              </a:rPr>
            </a:br>
            <a:r>
              <a:rPr lang="ru-RU" sz="3600" dirty="0" smtClean="0"/>
              <a:t> 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rgbClr val="00B0F0"/>
            </a:solidFill>
          </a:ln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     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ЛИШЬ  НАЗВАНЬЯ.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А  Я  ПРИДУ---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ВСЁ  В  ДЕЙСТВИЕ  ПРИДЁТ.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ЛЕТИТ  РАКЕТА.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ЛЮДИ  СТРОЯТ  ЗДАНЬЯ.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ЦВЕТУТ  САДЫ,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И  ХЛЕБ  В  ПОЛЯХ  РАСТЁТ.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                </a:t>
            </a:r>
            <a:r>
              <a:rPr lang="ru-RU" sz="6600" b="1" dirty="0" smtClean="0">
                <a:solidFill>
                  <a:srgbClr val="C00000"/>
                </a:solidFill>
              </a:rPr>
              <a:t>ГЛАГОЛ</a:t>
            </a:r>
            <a:endParaRPr lang="ru-RU" sz="6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935480"/>
            <a:ext cx="8643998" cy="4708230"/>
          </a:xfrm>
          <a:solidFill>
            <a:schemeClr val="tx2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>
            <a:prstTxWarp prst="textCanUp">
              <a:avLst>
                <a:gd name="adj" fmla="val 100000"/>
              </a:avLst>
            </a:prstTxWarp>
            <a:normAutofit fontScale="850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                      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200" b="1" dirty="0" smtClean="0">
                <a:solidFill>
                  <a:srgbClr val="C00000"/>
                </a:solidFill>
              </a:rPr>
              <a:t>                        ЧАСТЬ  РЕЧИ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33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300" b="1" dirty="0" smtClean="0">
                <a:solidFill>
                  <a:srgbClr val="0070C0"/>
                </a:solidFill>
              </a:rPr>
              <a:t>            </a:t>
            </a:r>
            <a:r>
              <a:rPr lang="ru-RU" sz="3800" b="1" dirty="0" smtClean="0">
                <a:solidFill>
                  <a:srgbClr val="0070C0"/>
                </a:solidFill>
              </a:rPr>
              <a:t>ДЕЙСТВИЕ  ПРЕДМЕТА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3800" b="1" dirty="0" smtClean="0">
              <a:solidFill>
                <a:srgbClr val="002060"/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800" b="1" dirty="0" smtClean="0">
                <a:solidFill>
                  <a:srgbClr val="C00000"/>
                </a:solidFill>
              </a:rPr>
              <a:t>        ЧТО  ДЕЛАЕТ?     ЧТО  ДЕЛАЛ?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800" b="1" dirty="0" smtClean="0">
                <a:solidFill>
                  <a:srgbClr val="C00000"/>
                </a:solidFill>
              </a:rPr>
              <a:t>        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800" b="1" dirty="0" smtClean="0">
                <a:solidFill>
                  <a:srgbClr val="C00000"/>
                </a:solidFill>
              </a:rPr>
              <a:t>         ЧТО  СДЕЛАЕТ?     ЧТО   СДЕЛАЮТ?  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800" b="1" dirty="0" smtClean="0">
                <a:solidFill>
                  <a:srgbClr val="C00000"/>
                </a:solidFill>
              </a:rPr>
              <a:t>         </a:t>
            </a:r>
            <a:endParaRPr lang="ru-RU" sz="3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8215313" cy="11430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        ВРЕМЯ  ГЛАГОЛА.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Содержимое 2"/>
          <p:cNvPicPr>
            <a:picLocks noGrp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0525" y="1931988"/>
            <a:ext cx="8320088" cy="44021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dirty="0" smtClean="0">
                <a:solidFill>
                  <a:srgbClr val="C00000"/>
                </a:solidFill>
              </a:rPr>
              <a:t>        </a:t>
            </a:r>
            <a:r>
              <a:rPr lang="ru-RU" sz="5400" b="1" dirty="0" smtClean="0">
                <a:solidFill>
                  <a:srgbClr val="C00000"/>
                </a:solidFill>
              </a:rPr>
              <a:t>НАСТОЯЩЕЕ  ВРЕМЯ.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000" dirty="0" smtClean="0"/>
              <a:t> 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000" dirty="0" smtClean="0"/>
              <a:t>                  </a:t>
            </a:r>
            <a:r>
              <a:rPr lang="ru-RU" sz="8600" b="1" dirty="0" smtClean="0">
                <a:solidFill>
                  <a:srgbClr val="0070C0"/>
                </a:solidFill>
              </a:rPr>
              <a:t>ДЕЙСТВИЕ  ПРЕДМЕТА  ПРОИСХОДИТ  В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8600" b="1" dirty="0" smtClean="0">
                <a:solidFill>
                  <a:srgbClr val="0070C0"/>
                </a:solidFill>
              </a:rPr>
              <a:t>                                 МОМЕНТ  РЕЧИ.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000" dirty="0" smtClean="0"/>
              <a:t>  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8600" b="1" dirty="0" smtClean="0">
                <a:solidFill>
                  <a:srgbClr val="C00000"/>
                </a:solidFill>
              </a:rPr>
              <a:t>                            </a:t>
            </a:r>
            <a:r>
              <a:rPr lang="ru-RU" sz="14400" b="1" dirty="0" smtClean="0">
                <a:solidFill>
                  <a:srgbClr val="C00000"/>
                </a:solidFill>
              </a:rPr>
              <a:t>ЧТО  ДЕЛАЮ?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14400" b="1" dirty="0" smtClean="0">
              <a:solidFill>
                <a:srgbClr val="C00000"/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4400" b="1" dirty="0" smtClean="0">
                <a:solidFill>
                  <a:srgbClr val="C00000"/>
                </a:solidFill>
              </a:rPr>
              <a:t>                             ЧТО  ДЕЛАЕТ?</a:t>
            </a:r>
            <a:endParaRPr lang="ru-RU" sz="8600" b="1" dirty="0" smtClean="0">
              <a:solidFill>
                <a:srgbClr val="C00000"/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8600" b="1" dirty="0" smtClean="0">
                <a:solidFill>
                  <a:srgbClr val="C00000"/>
                </a:solidFill>
              </a:rPr>
              <a:t> 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000" dirty="0" smtClean="0"/>
              <a:t>                                             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9300" b="1" dirty="0" smtClean="0">
                <a:solidFill>
                  <a:srgbClr val="C00000"/>
                </a:solidFill>
              </a:rPr>
              <a:t>                             </a:t>
            </a:r>
            <a:r>
              <a:rPr lang="ru-RU" sz="20300" b="1" dirty="0" smtClean="0">
                <a:solidFill>
                  <a:srgbClr val="0070C0"/>
                </a:solidFill>
              </a:rPr>
              <a:t>СЕЙЧАС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9300" b="1" dirty="0" smtClean="0">
              <a:solidFill>
                <a:srgbClr val="0070C0"/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000" dirty="0" smtClean="0"/>
              <a:t>                         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000" dirty="0" smtClean="0"/>
              <a:t>                                     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000" dirty="0" smtClean="0"/>
              <a:t>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714375"/>
            <a:ext cx="8358188" cy="11430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         </a:t>
            </a:r>
            <a:r>
              <a:rPr lang="ru-RU" sz="3600" b="1" dirty="0" smtClean="0">
                <a:solidFill>
                  <a:srgbClr val="C00000"/>
                </a:solidFill>
              </a:rPr>
              <a:t>НАЗОВИ  ДЕЙСТВИЕ  ПРЕДМЕТА  В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                      НАСТОЯЩИЙ   МОМЕНТ.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9458" name="Picture 2" descr="D:\Рисунки\Изображение 1905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857750" y="2143125"/>
            <a:ext cx="3786188" cy="4357688"/>
          </a:xfrm>
        </p:spPr>
      </p:pic>
      <p:pic>
        <p:nvPicPr>
          <p:cNvPr id="19459" name="Picture 3" descr="D:\Рисунки\Изображение 191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071688"/>
            <a:ext cx="3929063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8229600" cy="1143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Б</a:t>
            </a:r>
            <a:r>
              <a:rPr lang="ru-RU" b="1" dirty="0" smtClean="0">
                <a:solidFill>
                  <a:srgbClr val="FFC000"/>
                </a:solidFill>
              </a:rPr>
              <a:t>Е</a:t>
            </a:r>
            <a:r>
              <a:rPr lang="ru-RU" b="1" dirty="0" smtClean="0">
                <a:solidFill>
                  <a:srgbClr val="C00000"/>
                </a:solidFill>
              </a:rPr>
              <a:t>РЁТ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 smtClean="0">
                <a:solidFill>
                  <a:srgbClr val="C00000"/>
                </a:solidFill>
              </a:rPr>
              <a:t>          </a:t>
            </a:r>
            <a:r>
              <a:rPr lang="ru-RU" sz="4800" b="1" dirty="0" smtClean="0">
                <a:solidFill>
                  <a:srgbClr val="C00000"/>
                </a:solidFill>
              </a:rPr>
              <a:t>Р</a:t>
            </a:r>
            <a:r>
              <a:rPr lang="ru-RU" sz="4800" b="1" dirty="0" smtClean="0">
                <a:solidFill>
                  <a:srgbClr val="FFC000"/>
                </a:solidFill>
              </a:rPr>
              <a:t>А</a:t>
            </a:r>
            <a:r>
              <a:rPr lang="ru-RU" sz="4800" b="1" dirty="0" smtClean="0">
                <a:solidFill>
                  <a:srgbClr val="C00000"/>
                </a:solidFill>
              </a:rPr>
              <a:t>СТЁТ</a:t>
            </a:r>
            <a:r>
              <a:rPr lang="ru-RU" b="1" dirty="0" smtClean="0">
                <a:solidFill>
                  <a:srgbClr val="C00000"/>
                </a:solidFill>
              </a:rPr>
              <a:t>  </a:t>
            </a:r>
            <a:endParaRPr lang="ru-RU" sz="4800" b="1" dirty="0" smtClean="0">
              <a:solidFill>
                <a:srgbClr val="C00000"/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4800" dirty="0" smtClean="0"/>
              <a:t>                </a:t>
            </a:r>
            <a:r>
              <a:rPr lang="ru-RU" sz="4800" b="1" dirty="0" smtClean="0">
                <a:solidFill>
                  <a:srgbClr val="C00000"/>
                </a:solidFill>
              </a:rPr>
              <a:t>ДЕРЖ</a:t>
            </a:r>
            <a:r>
              <a:rPr lang="ru-RU" sz="4800" b="1" dirty="0" smtClean="0">
                <a:solidFill>
                  <a:srgbClr val="FFC000"/>
                </a:solidFill>
              </a:rPr>
              <a:t>И</a:t>
            </a:r>
            <a:r>
              <a:rPr lang="ru-RU" sz="4800" b="1" dirty="0" smtClean="0">
                <a:solidFill>
                  <a:srgbClr val="C00000"/>
                </a:solidFill>
              </a:rPr>
              <a:t>Т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4800" b="1" dirty="0" smtClean="0">
                <a:solidFill>
                  <a:srgbClr val="C00000"/>
                </a:solidFill>
              </a:rPr>
              <a:t>                      КРУТИТ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4800" dirty="0" smtClean="0"/>
              <a:t>                           </a:t>
            </a:r>
            <a:r>
              <a:rPr lang="ru-RU" sz="4800" b="1" dirty="0" smtClean="0">
                <a:solidFill>
                  <a:srgbClr val="C00000"/>
                </a:solidFill>
              </a:rPr>
              <a:t>ЦВ</a:t>
            </a:r>
            <a:r>
              <a:rPr lang="ru-RU" sz="4800" b="1" dirty="0" smtClean="0">
                <a:solidFill>
                  <a:srgbClr val="FFC000"/>
                </a:solidFill>
              </a:rPr>
              <a:t>Е</a:t>
            </a:r>
            <a:r>
              <a:rPr lang="ru-RU" sz="4800" b="1" dirty="0" smtClean="0">
                <a:solidFill>
                  <a:srgbClr val="C00000"/>
                </a:solidFill>
              </a:rPr>
              <a:t>ТУТ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4800" b="1" dirty="0" smtClean="0">
                <a:solidFill>
                  <a:srgbClr val="C00000"/>
                </a:solidFill>
              </a:rPr>
              <a:t>                              СТ</a:t>
            </a:r>
            <a:r>
              <a:rPr lang="ru-RU" sz="4800" b="1" dirty="0" smtClean="0">
                <a:solidFill>
                  <a:srgbClr val="FFC000"/>
                </a:solidFill>
              </a:rPr>
              <a:t>О</a:t>
            </a:r>
            <a:r>
              <a:rPr lang="ru-RU" sz="4800" b="1" dirty="0" smtClean="0">
                <a:solidFill>
                  <a:srgbClr val="C00000"/>
                </a:solidFill>
              </a:rPr>
              <a:t>ЯТ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4563" y="2511425"/>
            <a:ext cx="1262062" cy="1133475"/>
          </a:xfrm>
          <a:prstGeom prst="rect">
            <a:avLst/>
          </a:prstGeom>
          <a:noFill/>
        </p:spPr>
      </p:pic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5157788"/>
            <a:ext cx="1262063" cy="1127125"/>
          </a:xfrm>
          <a:prstGeom prst="rect">
            <a:avLst/>
          </a:prstGeom>
          <a:noFill/>
        </p:spPr>
      </p:pic>
      <p:pic>
        <p:nvPicPr>
          <p:cNvPr id="9" name="Прямоугольник 8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92750" y="4297363"/>
            <a:ext cx="1262063" cy="1139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186738" cy="11430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         </a:t>
            </a:r>
            <a:r>
              <a:rPr lang="ru-RU" sz="5400" b="1" dirty="0" smtClean="0">
                <a:solidFill>
                  <a:srgbClr val="C00000"/>
                </a:solidFill>
              </a:rPr>
              <a:t>ПРОШЕДШЕЕ  ВРЕМЯ.</a:t>
            </a:r>
            <a:endParaRPr lang="ru-RU" sz="7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  <a:solidFill>
            <a:srgbClr val="FFC000"/>
          </a:solidFill>
        </p:spPr>
        <p:txBody>
          <a:bodyPr>
            <a:prstTxWarp prst="textCanDown">
              <a:avLst>
                <a:gd name="adj" fmla="val 0"/>
              </a:avLst>
            </a:prstTxWarp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rgbClr val="0070C0"/>
                </a:solidFill>
              </a:rPr>
              <a:t>          ДЕЙСТВИЕ  ПРЕДМЕТА,  КОТОРОЕ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rgbClr val="0070C0"/>
                </a:solidFill>
              </a:rPr>
              <a:t>                ПРОИСХОДИЛО  В  ПРОШЛОМ.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          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              </a:t>
            </a:r>
            <a:r>
              <a:rPr lang="ru-RU" b="1" dirty="0" smtClean="0">
                <a:solidFill>
                  <a:srgbClr val="C00000"/>
                </a:solidFill>
              </a:rPr>
              <a:t>ЧТО  ДЕЛАЛ?     ЧТО  СДЕЛАЛ?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rgbClr val="C00000"/>
                </a:solidFill>
              </a:rPr>
              <a:t>            ЧТО   ДЕЛАЛА?    ЧТО   СДЕЛАЛА?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400" b="1" dirty="0" smtClean="0">
                <a:solidFill>
                  <a:srgbClr val="0070C0"/>
                </a:solidFill>
              </a:rPr>
              <a:t>           УЖЕ  ПРОШЛО          </a:t>
            </a:r>
            <a:endParaRPr lang="ru-RU" sz="4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946</TotalTime>
  <Words>66</Words>
  <Application>Microsoft Office PowerPoint</Application>
  <PresentationFormat>Экран (4:3)</PresentationFormat>
  <Paragraphs>45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Constantia</vt:lpstr>
      <vt:lpstr>Arial</vt:lpstr>
      <vt:lpstr>Calibri</vt:lpstr>
      <vt:lpstr>Wingdings 2</vt:lpstr>
      <vt:lpstr>Поток</vt:lpstr>
      <vt:lpstr>Поток</vt:lpstr>
      <vt:lpstr>Поток</vt:lpstr>
      <vt:lpstr>Поток</vt:lpstr>
      <vt:lpstr>Слайд 1</vt:lpstr>
      <vt:lpstr>Слайд 2</vt:lpstr>
      <vt:lpstr>      ЧТО  ДЛЯ  МЕНЯ  ПРЕДМЕТЫ?   </vt:lpstr>
      <vt:lpstr>                 ГЛАГОЛ</vt:lpstr>
      <vt:lpstr>        ВРЕМЯ  ГЛАГОЛА.</vt:lpstr>
      <vt:lpstr>        НАСТОЯЩЕЕ  ВРЕМЯ.</vt:lpstr>
      <vt:lpstr>         НАЗОВИ  ДЕЙСТВИЕ  ПРЕДМЕТА  В                       НАСТОЯЩИЙ   МОМЕНТ.</vt:lpstr>
      <vt:lpstr>БЕРЁТ</vt:lpstr>
      <vt:lpstr>          ПРОШЕДШЕЕ  ВРЕМЯ.</vt:lpstr>
      <vt:lpstr>Слайд 10</vt:lpstr>
      <vt:lpstr>Слайд 11</vt:lpstr>
      <vt:lpstr>Слайд 12</vt:lpstr>
      <vt:lpstr>          </vt:lpstr>
      <vt:lpstr>         БУДУЩЕЕ  ВРЕМЯ.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ВРЕМЯ  ГЛАГОЛА.</dc:title>
  <dc:creator>Uzer</dc:creator>
  <cp:lastModifiedBy>USER</cp:lastModifiedBy>
  <cp:revision>113</cp:revision>
  <dcterms:created xsi:type="dcterms:W3CDTF">2009-01-22T17:16:49Z</dcterms:created>
  <dcterms:modified xsi:type="dcterms:W3CDTF">2011-07-10T15:35:26Z</dcterms:modified>
</cp:coreProperties>
</file>