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5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CFE5186-E43D-4AA2-8BF6-A4E54A0E9DBB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29B12EA-B259-4D95-A5D6-5EA7D4380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5186-E43D-4AA2-8BF6-A4E54A0E9DBB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12EA-B259-4D95-A5D6-5EA7D4380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5186-E43D-4AA2-8BF6-A4E54A0E9DBB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12EA-B259-4D95-A5D6-5EA7D4380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CFE5186-E43D-4AA2-8BF6-A4E54A0E9DBB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12EA-B259-4D95-A5D6-5EA7D4380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CFE5186-E43D-4AA2-8BF6-A4E54A0E9DBB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29B12EA-B259-4D95-A5D6-5EA7D438067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CFE5186-E43D-4AA2-8BF6-A4E54A0E9DBB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29B12EA-B259-4D95-A5D6-5EA7D4380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CFE5186-E43D-4AA2-8BF6-A4E54A0E9DBB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29B12EA-B259-4D95-A5D6-5EA7D4380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5186-E43D-4AA2-8BF6-A4E54A0E9DBB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12EA-B259-4D95-A5D6-5EA7D4380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CFE5186-E43D-4AA2-8BF6-A4E54A0E9DBB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29B12EA-B259-4D95-A5D6-5EA7D4380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CFE5186-E43D-4AA2-8BF6-A4E54A0E9DBB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29B12EA-B259-4D95-A5D6-5EA7D4380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CFE5186-E43D-4AA2-8BF6-A4E54A0E9DBB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29B12EA-B259-4D95-A5D6-5EA7D4380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CFE5186-E43D-4AA2-8BF6-A4E54A0E9DBB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29B12EA-B259-4D95-A5D6-5EA7D4380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7772400" cy="147002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Вычитание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1500174"/>
            <a:ext cx="6400800" cy="3643338"/>
          </a:xfrm>
        </p:spPr>
        <p:txBody>
          <a:bodyPr>
            <a:normAutofit fontScale="85000" lnSpcReduction="20000"/>
          </a:bodyPr>
          <a:lstStyle/>
          <a:p>
            <a:pPr marL="514350" indent="-514350" algn="l"/>
            <a:r>
              <a:rPr lang="ru-RU" dirty="0" smtClean="0"/>
              <a:t>Цели урока: </a:t>
            </a:r>
          </a:p>
          <a:p>
            <a:pPr marL="514350" indent="-514350" algn="l">
              <a:buFont typeface="Wingdings" pitchFamily="2" charset="2"/>
              <a:buChar char="§"/>
            </a:pPr>
            <a:r>
              <a:rPr lang="ru-RU" dirty="0" smtClean="0"/>
              <a:t>Ввести  понятие вычитания отрицательных чисел;</a:t>
            </a:r>
            <a:endParaRPr lang="ru-RU" dirty="0"/>
          </a:p>
          <a:p>
            <a:pPr marL="514350" indent="-514350" algn="l">
              <a:buFont typeface="Wingdings" pitchFamily="2" charset="2"/>
              <a:buChar char="§"/>
            </a:pPr>
            <a:r>
              <a:rPr lang="ru-RU" dirty="0" smtClean="0"/>
              <a:t>Способствовать выработке навыков вычитания отрицательных чисел; </a:t>
            </a:r>
          </a:p>
          <a:p>
            <a:pPr marL="514350" indent="-514350" algn="l">
              <a:buFont typeface="Wingdings" pitchFamily="2" charset="2"/>
              <a:buChar char="§"/>
            </a:pPr>
            <a:r>
              <a:rPr lang="ru-RU" dirty="0" smtClean="0"/>
              <a:t>Тренировать  способность к сложению рациональных чисел с одинаковыми и разными знаками; </a:t>
            </a:r>
          </a:p>
          <a:p>
            <a:pPr marL="514350" indent="-514350" algn="l">
              <a:buFont typeface="Wingdings" pitchFamily="2" charset="2"/>
              <a:buChar char="§"/>
            </a:pPr>
            <a:r>
              <a:rPr lang="ru-RU" dirty="0" smtClean="0"/>
              <a:t>Развивать логическое мышление.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Итог урока: </a:t>
            </a:r>
          </a:p>
          <a:p>
            <a:pPr>
              <a:buNone/>
            </a:pPr>
            <a:r>
              <a:rPr lang="ru-RU" dirty="0" smtClean="0"/>
              <a:t>Что означает вычитание отрицательных чисел?</a:t>
            </a:r>
          </a:p>
          <a:p>
            <a:pPr>
              <a:buNone/>
            </a:pPr>
            <a:r>
              <a:rPr lang="ru-RU" dirty="0" smtClean="0"/>
              <a:t>Каким действием можно заменить вычитание числа а из числа в?</a:t>
            </a:r>
          </a:p>
          <a:p>
            <a:pPr>
              <a:buNone/>
            </a:pPr>
            <a:r>
              <a:rPr lang="ru-RU" dirty="0" smtClean="0"/>
              <a:t>48-(-15)</a:t>
            </a:r>
          </a:p>
          <a:p>
            <a:pPr>
              <a:buNone/>
            </a:pPr>
            <a:r>
              <a:rPr lang="ru-RU" dirty="0" smtClean="0"/>
              <a:t>25-32</a:t>
            </a:r>
          </a:p>
          <a:p>
            <a:pPr>
              <a:buNone/>
            </a:pPr>
            <a:r>
              <a:rPr lang="ru-RU" dirty="0" smtClean="0"/>
              <a:t>-5,5-2,8</a:t>
            </a:r>
          </a:p>
          <a:p>
            <a:pPr>
              <a:buNone/>
            </a:pPr>
            <a:r>
              <a:rPr lang="ru-RU" dirty="0" smtClean="0"/>
              <a:t>3,7-4,5</a:t>
            </a:r>
          </a:p>
          <a:p>
            <a:pPr>
              <a:buNone/>
            </a:pPr>
            <a:r>
              <a:rPr lang="ru-RU" dirty="0" smtClean="0"/>
              <a:t>-3-1/5</a:t>
            </a:r>
          </a:p>
          <a:p>
            <a:pPr>
              <a:buNone/>
            </a:pPr>
            <a:r>
              <a:rPr lang="ru-RU" dirty="0" smtClean="0"/>
              <a:t>Д/</a:t>
            </a:r>
            <a:r>
              <a:rPr lang="ru-RU" dirty="0" err="1" smtClean="0"/>
              <a:t>з</a:t>
            </a:r>
            <a:r>
              <a:rPr lang="ru-RU" dirty="0" smtClean="0"/>
              <a:t> № 1110 ,1109, пункт 34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7772400" cy="147002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Ход урока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500174"/>
            <a:ext cx="6400800" cy="4071966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lang="ru-RU" dirty="0" smtClean="0"/>
              <a:t>Организационный момент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Проверка домашнего задания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Устная работа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Тест 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Объяснение нового материала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Закрепление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Итоги урока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642918"/>
            <a:ext cx="6929486" cy="464347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№ 1083</a:t>
            </a:r>
          </a:p>
          <a:p>
            <a:pPr algn="l"/>
            <a:r>
              <a:rPr lang="ru-RU" dirty="0"/>
              <a:t>а</a:t>
            </a:r>
            <a:r>
              <a:rPr lang="ru-RU" dirty="0" smtClean="0"/>
              <a:t>) -1,6 + 3,2=1,6</a:t>
            </a:r>
          </a:p>
          <a:p>
            <a:pPr algn="l"/>
            <a:r>
              <a:rPr lang="ru-RU" dirty="0" smtClean="0"/>
              <a:t>б) -2,6 +1,9 = -0,7</a:t>
            </a:r>
          </a:p>
          <a:p>
            <a:pPr algn="l"/>
            <a:r>
              <a:rPr lang="ru-RU" dirty="0"/>
              <a:t>в</a:t>
            </a:r>
            <a:r>
              <a:rPr lang="ru-RU" dirty="0" smtClean="0"/>
              <a:t>) -</a:t>
            </a:r>
            <a:r>
              <a:rPr lang="ru-RU" u="sng" dirty="0" smtClean="0"/>
              <a:t>5</a:t>
            </a:r>
            <a:r>
              <a:rPr lang="ru-RU" dirty="0" smtClean="0"/>
              <a:t> + </a:t>
            </a:r>
            <a:r>
              <a:rPr lang="ru-RU" u="sng" dirty="0" smtClean="0"/>
              <a:t>3</a:t>
            </a:r>
            <a:r>
              <a:rPr lang="ru-RU" dirty="0" smtClean="0"/>
              <a:t> = </a:t>
            </a:r>
            <a:r>
              <a:rPr lang="ru-RU" u="sng" dirty="0" smtClean="0"/>
              <a:t>1</a:t>
            </a:r>
          </a:p>
          <a:p>
            <a:pPr algn="l"/>
            <a:r>
              <a:rPr lang="ru-RU" dirty="0"/>
              <a:t> </a:t>
            </a:r>
            <a:r>
              <a:rPr lang="ru-RU" dirty="0" smtClean="0"/>
              <a:t>     8    4    8</a:t>
            </a:r>
          </a:p>
          <a:p>
            <a:pPr algn="l"/>
            <a:r>
              <a:rPr lang="ru-RU" dirty="0" smtClean="0"/>
              <a:t>№ 1086</a:t>
            </a:r>
          </a:p>
          <a:p>
            <a:pPr algn="l"/>
            <a:r>
              <a:rPr lang="ru-RU" sz="2800" dirty="0" smtClean="0"/>
              <a:t>14  </a:t>
            </a:r>
            <a:r>
              <a:rPr lang="ru-RU" sz="2800" u="sng" dirty="0" smtClean="0"/>
              <a:t>2</a:t>
            </a:r>
            <a:endParaRPr lang="ru-RU" sz="2800" dirty="0" smtClean="0"/>
          </a:p>
          <a:p>
            <a:pPr algn="l"/>
            <a:r>
              <a:rPr lang="ru-RU" sz="2800" dirty="0" smtClean="0"/>
              <a:t>       7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500042"/>
            <a:ext cx="6400800" cy="513875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Устная работа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</a:rPr>
              <a:t>Какие числа называются противоположными?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</a:rPr>
              <a:t>Какое число противоположно самому себе?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</a:rPr>
              <a:t>Что называется модулем числа?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</a:rPr>
              <a:t>Сформулируйте правило сложения отрицательных чисел?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</a:rPr>
              <a:t>Сформулируйте правило сложения чисел с разными знаками?</a:t>
            </a:r>
          </a:p>
          <a:p>
            <a:pPr marL="514350" indent="-514350" algn="l">
              <a:buFont typeface="+mj-lt"/>
              <a:buAutoNum type="arabicPeriod"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algn="l"/>
            <a:r>
              <a:rPr lang="ru-RU" sz="2000" b="1" u="sng" dirty="0" smtClean="0">
                <a:solidFill>
                  <a:schemeClr val="tx1"/>
                </a:solidFill>
              </a:rPr>
              <a:t>Игра “7 тестовых вопросов”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“-23”. 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1) Какое это число?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2) Его модуль?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3) Где располагается на координатной прямой?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4) Соседние с ним целые числа?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5) Два числа, меньших его?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6) Два числа, больших его?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7) Противоположное число?</a:t>
            </a:r>
          </a:p>
          <a:p>
            <a:pPr algn="l"/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285728"/>
            <a:ext cx="8715436" cy="535307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 smtClean="0"/>
              <a:t>Тест </a:t>
            </a:r>
          </a:p>
          <a:p>
            <a:pPr marL="514350" indent="-514350" algn="l"/>
            <a:r>
              <a:rPr lang="ru-RU" sz="2000" dirty="0" smtClean="0"/>
              <a:t>  </a:t>
            </a:r>
            <a:r>
              <a:rPr lang="ru-RU" sz="2000" b="1" dirty="0" smtClean="0"/>
              <a:t>1. Вычислите: -543 +485</a:t>
            </a:r>
          </a:p>
          <a:p>
            <a:pPr marL="514350" indent="-514350" algn="l"/>
            <a:r>
              <a:rPr lang="ru-RU" sz="2000" b="1" dirty="0" smtClean="0"/>
              <a:t> 1)-85, 2) 85, 3)1028</a:t>
            </a:r>
          </a:p>
          <a:p>
            <a:pPr marL="514350" indent="-514350" algn="l"/>
            <a:endParaRPr lang="ru-RU" sz="2000" b="1" dirty="0" smtClean="0"/>
          </a:p>
          <a:p>
            <a:pPr marL="514350" indent="-514350" algn="l"/>
            <a:r>
              <a:rPr lang="ru-RU" sz="2000" b="1" dirty="0" smtClean="0"/>
              <a:t>2. Вычислите: -3,54 + (- 0,83)</a:t>
            </a:r>
          </a:p>
          <a:p>
            <a:pPr marL="514350" indent="-514350" algn="l"/>
            <a:r>
              <a:rPr lang="ru-RU" sz="2000" b="1" dirty="0" smtClean="0"/>
              <a:t>1)-4,37, 2) 4,73, 3) -2,71</a:t>
            </a:r>
          </a:p>
          <a:p>
            <a:pPr marL="514350" indent="-514350" algn="l"/>
            <a:endParaRPr lang="ru-RU" sz="2000" b="1" dirty="0" smtClean="0"/>
          </a:p>
          <a:p>
            <a:pPr marL="514350" indent="-514350" algn="l"/>
            <a:r>
              <a:rPr lang="ru-RU" sz="2000" b="1" dirty="0" smtClean="0"/>
              <a:t>3. Вычислите: -89,97+ (- 89,97)</a:t>
            </a:r>
          </a:p>
          <a:p>
            <a:pPr marL="514350" indent="-514350" algn="l"/>
            <a:r>
              <a:rPr lang="ru-RU" sz="2000" b="1" dirty="0" smtClean="0"/>
              <a:t>1)0, 2) 179,94, 3) -179,94</a:t>
            </a:r>
          </a:p>
          <a:p>
            <a:pPr marL="514350" indent="-514350" algn="l"/>
            <a:endParaRPr lang="ru-RU" sz="2000" b="1" dirty="0" smtClean="0"/>
          </a:p>
          <a:p>
            <a:pPr marL="514350" indent="-514350" algn="l"/>
            <a:r>
              <a:rPr lang="ru-RU" sz="2000" b="1" dirty="0" smtClean="0"/>
              <a:t>4. Значение выражения (0,48 + (-1)) + (-0,55)равно:</a:t>
            </a:r>
          </a:p>
          <a:p>
            <a:pPr marL="514350" indent="-514350" algn="l"/>
            <a:r>
              <a:rPr lang="ru-RU" sz="2000" b="1" dirty="0" smtClean="0"/>
              <a:t>1)-1,07, 2) 1,07, 3) -2,03</a:t>
            </a:r>
          </a:p>
          <a:p>
            <a:pPr marL="514350" indent="-514350" algn="l"/>
            <a:endParaRPr lang="ru-RU" sz="2000" b="1" dirty="0" smtClean="0"/>
          </a:p>
          <a:p>
            <a:pPr algn="l"/>
            <a:r>
              <a:rPr lang="ru-RU" sz="2000" b="1" dirty="0" smtClean="0"/>
              <a:t>5. Укажите неверное неравенство.</a:t>
            </a:r>
          </a:p>
          <a:p>
            <a:pPr algn="l"/>
            <a:r>
              <a:rPr lang="ru-RU" sz="2000" b="1" dirty="0" smtClean="0"/>
              <a:t> 1)  7</a:t>
            </a:r>
            <a:r>
              <a:rPr lang="en-US" sz="2000" b="1" dirty="0" smtClean="0"/>
              <a:t>&gt; -3        </a:t>
            </a:r>
            <a:r>
              <a:rPr lang="ru-RU" sz="2000" b="1" dirty="0" smtClean="0"/>
              <a:t>2)</a:t>
            </a:r>
            <a:r>
              <a:rPr lang="en-US" sz="2000" b="1" dirty="0" smtClean="0"/>
              <a:t> -15 &gt;-12         </a:t>
            </a:r>
            <a:r>
              <a:rPr lang="ru-RU" sz="2000" b="1" dirty="0" smtClean="0"/>
              <a:t>3)</a:t>
            </a:r>
            <a:r>
              <a:rPr lang="en-US" sz="2000" b="1" dirty="0" smtClean="0"/>
              <a:t> -40 &lt;0</a:t>
            </a:r>
            <a:endParaRPr lang="ru-RU" sz="2000" b="1" dirty="0" smtClean="0"/>
          </a:p>
          <a:p>
            <a:pPr algn="l"/>
            <a:endParaRPr lang="ru-RU" sz="2000" b="1" dirty="0" smtClean="0"/>
          </a:p>
          <a:p>
            <a:pPr algn="l"/>
            <a:r>
              <a:rPr lang="ru-RU" sz="2000" b="1" dirty="0" smtClean="0"/>
              <a:t> 6. Расположите в порядке убывания числа 7; -7; -10; 0.</a:t>
            </a:r>
          </a:p>
          <a:p>
            <a:pPr algn="l"/>
            <a:r>
              <a:rPr lang="ru-RU" sz="2000" b="1" dirty="0" smtClean="0"/>
              <a:t> 1) 0;-7;-10;7.      2) 7; 0; -7; -10.     3) -10;-7; 0; 7.       </a:t>
            </a:r>
          </a:p>
          <a:p>
            <a:pPr marL="514350" indent="-514350" algn="l"/>
            <a:endParaRPr lang="ru-RU" sz="2000" b="1" dirty="0" smtClean="0"/>
          </a:p>
          <a:p>
            <a:pPr marL="514350" indent="-514350" algn="l"/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285728"/>
            <a:ext cx="8715436" cy="535307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Тест –ответы </a:t>
            </a:r>
          </a:p>
          <a:p>
            <a:pPr marL="514350" indent="-514350" algn="l"/>
            <a:r>
              <a:rPr lang="ru-RU" sz="2000" dirty="0" smtClean="0"/>
              <a:t>  </a:t>
            </a:r>
            <a:r>
              <a:rPr lang="ru-RU" sz="2000" b="1" dirty="0" smtClean="0"/>
              <a:t>1. Вычислите: -543 +485</a:t>
            </a:r>
          </a:p>
          <a:p>
            <a:pPr marL="514350" indent="-514350" algn="l"/>
            <a:r>
              <a:rPr lang="ru-RU" sz="2000" b="1" dirty="0" smtClean="0"/>
              <a:t> 1)-85</a:t>
            </a:r>
          </a:p>
          <a:p>
            <a:pPr marL="514350" indent="-514350" algn="l"/>
            <a:endParaRPr lang="ru-RU" sz="2000" b="1" dirty="0" smtClean="0"/>
          </a:p>
          <a:p>
            <a:pPr marL="514350" indent="-514350" algn="l"/>
            <a:r>
              <a:rPr lang="ru-RU" sz="2000" b="1" dirty="0" smtClean="0"/>
              <a:t>2. Вычислите: -3,54 + (- 0,83)</a:t>
            </a:r>
          </a:p>
          <a:p>
            <a:pPr marL="514350" indent="-514350" algn="l"/>
            <a:r>
              <a:rPr lang="ru-RU" sz="2000" b="1" dirty="0" smtClean="0"/>
              <a:t>1)-4,37</a:t>
            </a:r>
          </a:p>
          <a:p>
            <a:pPr marL="514350" indent="-514350" algn="l"/>
            <a:endParaRPr lang="ru-RU" sz="2000" b="1" dirty="0" smtClean="0"/>
          </a:p>
          <a:p>
            <a:pPr marL="514350" indent="-514350" algn="l"/>
            <a:r>
              <a:rPr lang="ru-RU" sz="2000" b="1" dirty="0" smtClean="0"/>
              <a:t>3. Вычислите: -89,97+ (- 89,97)</a:t>
            </a:r>
          </a:p>
          <a:p>
            <a:pPr marL="514350" indent="-514350" algn="l"/>
            <a:r>
              <a:rPr lang="ru-RU" sz="2000" b="1" dirty="0" smtClean="0"/>
              <a:t>3) -179,94</a:t>
            </a:r>
          </a:p>
          <a:p>
            <a:pPr marL="514350" indent="-514350" algn="l"/>
            <a:endParaRPr lang="ru-RU" sz="2000" b="1" dirty="0" smtClean="0"/>
          </a:p>
          <a:p>
            <a:pPr marL="514350" indent="-514350" algn="l"/>
            <a:r>
              <a:rPr lang="ru-RU" sz="2000" b="1" dirty="0" smtClean="0"/>
              <a:t>4. Значение выражения (0,48 + (-1)) + (-0,55)равно:</a:t>
            </a:r>
          </a:p>
          <a:p>
            <a:pPr marL="514350" indent="-514350" algn="l"/>
            <a:r>
              <a:rPr lang="ru-RU" sz="2000" b="1" dirty="0" smtClean="0"/>
              <a:t>1)-1,07</a:t>
            </a:r>
          </a:p>
          <a:p>
            <a:pPr marL="514350" indent="-514350" algn="l"/>
            <a:endParaRPr lang="ru-RU" sz="2000" b="1" dirty="0" smtClean="0"/>
          </a:p>
          <a:p>
            <a:pPr algn="l"/>
            <a:r>
              <a:rPr lang="ru-RU" sz="2000" b="1" dirty="0" smtClean="0"/>
              <a:t>5. Укажите неверное неравенство.</a:t>
            </a:r>
          </a:p>
          <a:p>
            <a:pPr algn="l"/>
            <a:r>
              <a:rPr lang="ru-RU" sz="2000" b="1" dirty="0" smtClean="0"/>
              <a:t>2)</a:t>
            </a:r>
            <a:r>
              <a:rPr lang="en-US" sz="2000" b="1" dirty="0" smtClean="0"/>
              <a:t> -15 &gt;-12</a:t>
            </a:r>
            <a:endParaRPr lang="ru-RU" sz="2000" b="1" dirty="0" smtClean="0"/>
          </a:p>
          <a:p>
            <a:pPr algn="l"/>
            <a:endParaRPr lang="ru-RU" sz="2000" b="1" dirty="0" smtClean="0"/>
          </a:p>
          <a:p>
            <a:pPr algn="l"/>
            <a:r>
              <a:rPr lang="ru-RU" sz="2000" b="1" dirty="0" smtClean="0"/>
              <a:t> 6. Расположите в порядке убывания числа 7; -7; -10; 0.</a:t>
            </a:r>
          </a:p>
          <a:p>
            <a:pPr algn="l"/>
            <a:r>
              <a:rPr lang="ru-RU" sz="2000" b="1" dirty="0" smtClean="0"/>
              <a:t>2) 7; 0; -7; -10</a:t>
            </a:r>
          </a:p>
          <a:p>
            <a:pPr marL="514350" indent="-514350" algn="l"/>
            <a:endParaRPr lang="ru-RU" sz="2000" b="1" dirty="0" smtClean="0"/>
          </a:p>
          <a:p>
            <a:pPr marL="514350" indent="-514350" algn="l"/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52"/>
            <a:ext cx="8229600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 smtClean="0"/>
              <a:t>Вычитание отрицательных чисел имеет тот же смысл, что и вычитание положительных чисел: по заданной сумме и одному из слагаемых находят другое слагаемое. Чтобы найти искомое слагаемое, можно прибавить к сумме число , противоположное известному слагаемому.</a:t>
            </a:r>
          </a:p>
          <a:p>
            <a:pPr>
              <a:buNone/>
            </a:pPr>
            <a:r>
              <a:rPr lang="ru-RU" sz="2200" b="1" dirty="0" smtClean="0"/>
              <a:t>Например:  10+8=18, и потому 18-10=8. но 18+(-10)=8</a:t>
            </a:r>
          </a:p>
          <a:p>
            <a:pPr>
              <a:buNone/>
            </a:pPr>
            <a:r>
              <a:rPr lang="ru-RU" sz="2200" b="1" dirty="0" smtClean="0"/>
              <a:t>Правило: Чтобы из данного числа вычесть другое, надо к уменьшаемому прибавить число, противоположное вычитаемому: а - в = а + (-в) </a:t>
            </a:r>
          </a:p>
          <a:p>
            <a:pPr>
              <a:buNone/>
            </a:pPr>
            <a:r>
              <a:rPr lang="ru-RU" sz="2200" b="1" dirty="0" smtClean="0"/>
              <a:t>Любые выражения содержащие лишь знаки сложения и вычитания, можно рассматривать как сумму. </a:t>
            </a:r>
          </a:p>
          <a:p>
            <a:pPr>
              <a:buNone/>
            </a:pPr>
            <a:r>
              <a:rPr lang="ru-RU" sz="2200" b="1" dirty="0" smtClean="0"/>
              <a:t>Например: -6 -7= -6 +(-7) ,</a:t>
            </a:r>
          </a:p>
          <a:p>
            <a:pPr>
              <a:buNone/>
            </a:pPr>
            <a:r>
              <a:rPr lang="ru-RU" sz="2200" b="1" dirty="0" smtClean="0"/>
              <a:t>27-7= 20</a:t>
            </a:r>
          </a:p>
          <a:p>
            <a:pPr>
              <a:buNone/>
            </a:pPr>
            <a:r>
              <a:rPr lang="ru-RU" sz="2200" b="1" dirty="0" smtClean="0"/>
              <a:t>5-25= -20</a:t>
            </a:r>
          </a:p>
          <a:p>
            <a:pPr>
              <a:buNone/>
            </a:pPr>
            <a:r>
              <a:rPr lang="ru-RU" sz="2200" b="1" dirty="0" smtClean="0"/>
              <a:t>23-23=0</a:t>
            </a:r>
            <a:endParaRPr lang="ru-RU" sz="2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7621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200" b="1" dirty="0" smtClean="0"/>
              <a:t>Разность двух чисел положительна, если уменьшаемое больше вычитаемого.</a:t>
            </a:r>
          </a:p>
          <a:p>
            <a:pPr>
              <a:buNone/>
            </a:pPr>
            <a:r>
              <a:rPr lang="ru-RU" sz="3200" b="1" dirty="0" smtClean="0"/>
              <a:t>  Отрицательна , если уменьшаемое меньше вычитаемого.  </a:t>
            </a:r>
          </a:p>
          <a:p>
            <a:pPr>
              <a:buNone/>
            </a:pPr>
            <a:r>
              <a:rPr lang="ru-RU" sz="3200" b="1" dirty="0" smtClean="0"/>
              <a:t>Если уменьшаемое и вычитаемое равны, то их разность равна нулю.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Чему равна длина отрезка АВ, если А(-4) и В (8)?</a:t>
            </a:r>
          </a:p>
          <a:p>
            <a:pPr>
              <a:buNone/>
            </a:pPr>
            <a:r>
              <a:rPr lang="ru-RU" sz="3600" b="1" dirty="0" smtClean="0"/>
              <a:t>Чтобы найти длину отрезка на координатной прямой, надо из координаты его правого конца вычесть координату его левого конца. 8 – (-4) = 12</a:t>
            </a:r>
          </a:p>
          <a:p>
            <a:pPr>
              <a:buNone/>
            </a:pPr>
            <a:r>
              <a:rPr lang="ru-RU" sz="3600" b="1" dirty="0" smtClean="0"/>
              <a:t>а-(-а) = </a:t>
            </a:r>
            <a:r>
              <a:rPr lang="ru-RU" sz="3600" b="1" dirty="0" err="1" smtClean="0"/>
              <a:t>а+а</a:t>
            </a:r>
            <a:endParaRPr lang="ru-RU" sz="36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8604"/>
            <a:ext cx="6400800" cy="5210196"/>
          </a:xfrm>
        </p:spPr>
        <p:txBody>
          <a:bodyPr/>
          <a:lstStyle/>
          <a:p>
            <a:pPr algn="ctr"/>
            <a:r>
              <a:rPr lang="ru-RU" b="1" dirty="0" smtClean="0"/>
              <a:t>Закрепление</a:t>
            </a:r>
          </a:p>
          <a:p>
            <a:pPr algn="l"/>
            <a:r>
              <a:rPr lang="ru-RU" b="1" dirty="0" smtClean="0"/>
              <a:t>№ 1091(</a:t>
            </a:r>
            <a:r>
              <a:rPr lang="ru-RU" b="1" dirty="0" err="1" smtClean="0"/>
              <a:t>а,ж,з</a:t>
            </a:r>
            <a:r>
              <a:rPr lang="ru-RU" b="1" dirty="0" smtClean="0"/>
              <a:t>) (</a:t>
            </a:r>
            <a:r>
              <a:rPr lang="ru-RU" b="1" dirty="0" err="1" smtClean="0"/>
              <a:t>б,д,и</a:t>
            </a:r>
            <a:r>
              <a:rPr lang="ru-RU" b="1" dirty="0" smtClean="0"/>
              <a:t>)</a:t>
            </a:r>
          </a:p>
          <a:p>
            <a:pPr algn="l"/>
            <a:r>
              <a:rPr lang="ru-RU" b="1" dirty="0" smtClean="0"/>
              <a:t>№ 1094 устно</a:t>
            </a:r>
          </a:p>
          <a:p>
            <a:pPr algn="l"/>
            <a:r>
              <a:rPr lang="ru-RU" b="1" dirty="0" smtClean="0"/>
              <a:t>№ 1091 (</a:t>
            </a:r>
            <a:r>
              <a:rPr lang="ru-RU" b="1" dirty="0" err="1" smtClean="0"/>
              <a:t>в,г,е</a:t>
            </a:r>
            <a:r>
              <a:rPr lang="ru-RU" b="1" dirty="0" smtClean="0"/>
              <a:t>) самостоятельно.</a:t>
            </a:r>
          </a:p>
          <a:p>
            <a:pPr algn="l"/>
            <a:r>
              <a:rPr lang="ru-RU" b="1" dirty="0" smtClean="0"/>
              <a:t>№ 1091(</a:t>
            </a:r>
            <a:r>
              <a:rPr lang="ru-RU" b="1" dirty="0" err="1" smtClean="0"/>
              <a:t>а,ж,з</a:t>
            </a:r>
            <a:r>
              <a:rPr lang="ru-RU" b="1" dirty="0" smtClean="0"/>
              <a:t>)</a:t>
            </a:r>
          </a:p>
          <a:p>
            <a:pPr algn="l"/>
            <a:r>
              <a:rPr lang="ru-RU" b="1" dirty="0" smtClean="0"/>
              <a:t>а) 10 – (-13) = 10+13=23</a:t>
            </a:r>
          </a:p>
          <a:p>
            <a:pPr algn="l"/>
            <a:r>
              <a:rPr lang="ru-RU" b="1" dirty="0" smtClean="0"/>
              <a:t>ж) 2,5 – 8,5 =-6</a:t>
            </a:r>
          </a:p>
          <a:p>
            <a:pPr algn="l"/>
            <a:r>
              <a:rPr lang="ru-RU" b="1" dirty="0" smtClean="0"/>
              <a:t>З) 0 – ( -40,6) =0+40,6=40,6  </a:t>
            </a:r>
          </a:p>
          <a:p>
            <a:pPr algn="l"/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182</TotalTime>
  <Words>716</Words>
  <Application>Microsoft Office PowerPoint</Application>
  <PresentationFormat>Экран (4:3)</PresentationFormat>
  <Paragraphs>107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Вычитание </vt:lpstr>
      <vt:lpstr>Ход урока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Вычитание </dc:title>
  <dc:creator>марина</dc:creator>
  <cp:lastModifiedBy>егоров александр</cp:lastModifiedBy>
  <cp:revision>20</cp:revision>
  <dcterms:created xsi:type="dcterms:W3CDTF">2009-02-25T18:33:16Z</dcterms:created>
  <dcterms:modified xsi:type="dcterms:W3CDTF">2011-01-28T12:54:15Z</dcterms:modified>
</cp:coreProperties>
</file>