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80" r:id="rId3"/>
    <p:sldId id="281" r:id="rId4"/>
    <p:sldId id="258" r:id="rId5"/>
    <p:sldId id="262" r:id="rId6"/>
    <p:sldId id="263" r:id="rId7"/>
    <p:sldId id="264" r:id="rId8"/>
    <p:sldId id="267" r:id="rId9"/>
    <p:sldId id="269" r:id="rId10"/>
    <p:sldId id="272" r:id="rId11"/>
    <p:sldId id="282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96"/>
    <a:srgbClr val="009999"/>
    <a:srgbClr val="00FFFF"/>
    <a:srgbClr val="003366"/>
    <a:srgbClr val="33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5141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142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3" name="Rectangle 2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EC7E7-E3C3-447D-973B-46C3BA6FBA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3B020E-B37D-4547-9BE8-D52F2D139E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F6C3DA-07E1-4501-8680-D04495349C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00C523-112D-45D2-A56E-72E50B66E1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78B956-B291-49D9-884A-1A4BAB5260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1C3ECD-84DC-491A-A0DC-72B5EA051B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6B09DD-922D-44B7-978E-8DE779A791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30613E-D678-4859-890F-53B101A3C2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AC3EE-0F07-4953-8AFF-4DD9AFB0D0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55965-C3EA-41BB-9FA2-25DB428A5A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B9A71-F509-4AF4-B6FC-7F6367908B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3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4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5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6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7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8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9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10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11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12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13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14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15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16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4117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118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19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20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21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7593C473-12E3-47A9-A47C-0E1E79E8BC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0350"/>
            <a:ext cx="7772400" cy="1368425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Н.С. </a:t>
            </a:r>
            <a:r>
              <a:rPr lang="ru-RU" dirty="0" err="1" smtClean="0"/>
              <a:t>Курнаков</a:t>
            </a:r>
            <a:endParaRPr lang="ru-RU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71775" y="3644900"/>
            <a:ext cx="6048375" cy="2663825"/>
          </a:xfrm>
        </p:spPr>
        <p:txBody>
          <a:bodyPr/>
          <a:lstStyle/>
          <a:p>
            <a:pPr algn="r" eaLnBrk="1" hangingPunct="1"/>
            <a:r>
              <a:rPr lang="ru-RU" sz="24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          </a:t>
            </a:r>
            <a:r>
              <a:rPr lang="ru-RU" sz="2400" smtClean="0">
                <a:effectLst/>
              </a:rPr>
              <a:t>Автор: Кабалоев Залим                 Владимирович</a:t>
            </a:r>
          </a:p>
          <a:p>
            <a:pPr algn="r" eaLnBrk="1" hangingPunct="1"/>
            <a:r>
              <a:rPr lang="ru-RU" sz="2400" smtClean="0">
                <a:effectLst/>
              </a:rPr>
              <a:t>                  учитель химии </a:t>
            </a:r>
            <a:endParaRPr lang="en-US" sz="2400" smtClean="0">
              <a:effectLst/>
            </a:endParaRPr>
          </a:p>
          <a:p>
            <a:pPr algn="r" eaLnBrk="1" hangingPunct="1"/>
            <a:r>
              <a:rPr lang="ru-RU" sz="2400" smtClean="0">
                <a:effectLst/>
              </a:rPr>
              <a:t>МОУСОШ №1</a:t>
            </a:r>
            <a:r>
              <a:rPr lang="en-US" sz="2400" smtClean="0">
                <a:effectLst/>
              </a:rPr>
              <a:t> </a:t>
            </a:r>
            <a:r>
              <a:rPr lang="ru-RU" sz="2400" smtClean="0">
                <a:effectLst/>
              </a:rPr>
              <a:t>им. Е. Бритаева</a:t>
            </a:r>
          </a:p>
          <a:p>
            <a:pPr algn="r" eaLnBrk="1" hangingPunct="1"/>
            <a:r>
              <a:rPr lang="ru-RU" sz="2400" smtClean="0">
                <a:effectLst/>
              </a:rPr>
              <a:t>                 п. Верхний Фиагдон, РСО-Алания</a:t>
            </a:r>
          </a:p>
          <a:p>
            <a:pPr algn="r" eaLnBrk="1" hangingPunct="1"/>
            <a:r>
              <a:rPr lang="ru-RU" sz="2400" smtClean="0">
                <a:effectLst/>
              </a:rPr>
              <a:t>                2010 год</a:t>
            </a:r>
          </a:p>
          <a:p>
            <a:pPr eaLnBrk="1" hangingPunct="1"/>
            <a:endParaRPr lang="ru-RU" sz="240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13315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1700213"/>
            <a:ext cx="3455988" cy="424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04813"/>
            <a:ext cx="9144000" cy="6453187"/>
          </a:xfrm>
        </p:spPr>
        <p:txBody>
          <a:bodyPr/>
          <a:lstStyle/>
          <a:p>
            <a:pPr>
              <a:defRPr/>
            </a:pPr>
            <a:r>
              <a:rPr lang="ru-RU" sz="2800" dirty="0" smtClean="0">
                <a:effectLst/>
              </a:rPr>
              <a:t>Первый период своей научно-исследовательской деятельности (1891— 1902 гг.) Н. С. </a:t>
            </a:r>
            <a:r>
              <a:rPr lang="ru-RU" sz="2800" dirty="0" err="1" smtClean="0">
                <a:effectLst/>
              </a:rPr>
              <a:t>Курнаков</a:t>
            </a:r>
            <a:r>
              <a:rPr lang="ru-RU" sz="2800" dirty="0" smtClean="0">
                <a:effectLst/>
              </a:rPr>
              <a:t> посвятил изучению вопросов, связанных со строением и свойствами, так называемых комплексных соединений, принадлежащих к той группе веществ, которые образуются не из простых молекул, а из групп соединившихся друг с другом молекул. </a:t>
            </a:r>
          </a:p>
          <a:p>
            <a:pPr>
              <a:defRPr/>
            </a:pPr>
            <a:r>
              <a:rPr lang="ru-RU" sz="2800" dirty="0" smtClean="0">
                <a:effectLst/>
              </a:rPr>
              <a:t>В 1941 г. ему была присуждена Сталинская премия за работы по физической химии и труд «Введение в физико-химический анализ», опубликованный в 1940 г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476250"/>
            <a:ext cx="5545137" cy="6381750"/>
          </a:xfrm>
        </p:spPr>
        <p:txBody>
          <a:bodyPr/>
          <a:lstStyle/>
          <a:p>
            <a:pPr algn="ctr" eaLnBrk="1" hangingPunct="1"/>
            <a:r>
              <a:rPr lang="ru-RU" b="1" smtClean="0">
                <a:effectLst/>
              </a:rPr>
              <a:t>Умер Н.С. Курнаков 19 марта 1941 года.</a:t>
            </a:r>
            <a:endParaRPr lang="ru-RU" smtClean="0">
              <a:effectLst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sz="2800" smtClean="0">
                <a:effectLst/>
              </a:rPr>
              <a:t> 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2800" smtClean="0">
                <a:effectLst/>
              </a:rPr>
              <a:t>Он оставил метод и результаты изучение многих соединений касающихся химической науки и в целом всей промышленности. Он сделал многое для промышленности нашей страны своими результатами изучение которыми до сих пор пользуются многочисленные ученные.</a:t>
            </a:r>
          </a:p>
        </p:txBody>
      </p:sp>
      <p:pic>
        <p:nvPicPr>
          <p:cNvPr id="23554" name="Picture 4" descr="C:\Users\Касим\Desktop\kha5q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1863" y="1628775"/>
            <a:ext cx="2881312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Цели занятия: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 eaLnBrk="1" hangingPunct="1"/>
            <a:r>
              <a:rPr lang="ru-RU" smtClean="0">
                <a:effectLst/>
              </a:rPr>
              <a:t>Раскрыть  перед учащимися образ Н.С. Курнакова – человека, учёного и гражданина;</a:t>
            </a:r>
          </a:p>
          <a:p>
            <a:pPr eaLnBrk="1" hangingPunct="1"/>
            <a:r>
              <a:rPr lang="ru-RU" smtClean="0">
                <a:effectLst/>
              </a:rPr>
              <a:t>Познакомить с интересными фактами из жизни Н.С. Курнакова;</a:t>
            </a:r>
          </a:p>
          <a:p>
            <a:pPr eaLnBrk="1" hangingPunct="1"/>
            <a:r>
              <a:rPr lang="ru-RU" smtClean="0">
                <a:effectLst/>
              </a:rPr>
              <a:t>Показать разносторонний и многогранный мир интересов в жизни и науке нашего соотечественника – Н.С. Курнакова.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250"/>
            <a:ext cx="8229600" cy="1800225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dirty="0" smtClean="0"/>
              <a:t> </a:t>
            </a:r>
          </a:p>
          <a:p>
            <a:pPr algn="ctr" eaLnBrk="1" hangingPunct="1">
              <a:lnSpc>
                <a:spcPct val="80000"/>
              </a:lnSpc>
              <a:defRPr/>
            </a:pPr>
            <a:r>
              <a:rPr lang="ru-RU" dirty="0" smtClean="0">
                <a:effectLst/>
              </a:rPr>
              <a:t>Н.С. </a:t>
            </a:r>
            <a:r>
              <a:rPr lang="ru-RU" dirty="0" err="1" smtClean="0">
                <a:effectLst/>
              </a:rPr>
              <a:t>Курнаков</a:t>
            </a:r>
            <a:r>
              <a:rPr lang="ru-RU" dirty="0" smtClean="0">
                <a:effectLst/>
              </a:rPr>
              <a:t> родился</a:t>
            </a:r>
            <a:r>
              <a:rPr lang="ru-RU" dirty="0" smtClean="0"/>
              <a:t> </a:t>
            </a:r>
            <a:r>
              <a:rPr lang="ru-RU" b="1" dirty="0" smtClean="0">
                <a:effectLst/>
              </a:rPr>
              <a:t>6 декабря 1860 года в г. Нолинске Вятской губернии и прожил 81 год</a:t>
            </a:r>
            <a:r>
              <a:rPr lang="ru-RU" dirty="0" smtClean="0">
                <a:effectLst/>
              </a:rPr>
              <a:t>.</a:t>
            </a:r>
            <a:r>
              <a:rPr lang="ru-RU" sz="2800" dirty="0" smtClean="0">
                <a:effectLst/>
              </a:rPr>
              <a:t> 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dirty="0" smtClean="0">
                <a:effectLst/>
              </a:rPr>
              <a:t>  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800" dirty="0" smtClean="0">
              <a:effectLst/>
            </a:endParaRPr>
          </a:p>
        </p:txBody>
      </p:sp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900113" y="2492375"/>
            <a:ext cx="76327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ru-RU" sz="2800"/>
              <a:t>За это время произошли большие изменения как в жизни страны, где он жил, так и в науке, которой он служил. </a:t>
            </a:r>
          </a:p>
          <a:p>
            <a:endParaRPr lang="ru-RU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619125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ru-RU" sz="3600" b="1" dirty="0" smtClean="0">
                <a:effectLst/>
              </a:rPr>
              <a:t>У Николая </a:t>
            </a:r>
            <a:r>
              <a:rPr lang="ru-RU" sz="3600" b="1" dirty="0" err="1" smtClean="0">
                <a:effectLst/>
              </a:rPr>
              <a:t>Семеновичва</a:t>
            </a:r>
            <a:r>
              <a:rPr lang="ru-RU" sz="3600" b="1" dirty="0" smtClean="0">
                <a:effectLst/>
              </a:rPr>
              <a:t>, как известно, мать осталась вдовой и воспитывала двух сыновей</a:t>
            </a:r>
            <a:r>
              <a:rPr lang="ru-RU" sz="3600" dirty="0" smtClean="0">
                <a:effectLst/>
              </a:rPr>
              <a:t>.</a:t>
            </a:r>
            <a:r>
              <a:rPr lang="ru-RU" dirty="0" smtClean="0">
                <a:effectLst/>
              </a:rPr>
              <a:t>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dirty="0" smtClean="0">
                <a:effectLst/>
              </a:rPr>
              <a:t>Отец его — офицер, участник обороны Севастополя, был тяжело контужен сначала на </a:t>
            </a:r>
            <a:r>
              <a:rPr lang="ru-RU" dirty="0" err="1" smtClean="0">
                <a:effectLst/>
              </a:rPr>
              <a:t>Малаховом</a:t>
            </a:r>
            <a:r>
              <a:rPr lang="ru-RU" dirty="0" smtClean="0">
                <a:effectLst/>
              </a:rPr>
              <a:t> кургане, а затем на 3-м бастионе. Хотя он и оправился от полученных ран, но здоровье его было подорвано, и он скончался в 1868 г., оставив двух своих малолетних сыновей на попечение их матери.</a:t>
            </a:r>
            <a:endParaRPr lang="ru-RU" dirty="0" smtClean="0"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6119813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ru-RU" b="1" dirty="0" smtClean="0"/>
              <a:t> </a:t>
            </a:r>
            <a:r>
              <a:rPr lang="ru-RU" sz="3600" b="1" dirty="0" smtClean="0">
                <a:effectLst/>
              </a:rPr>
              <a:t>Начало научной жизни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3600" b="1" dirty="0" smtClean="0">
                <a:effectLst/>
              </a:rPr>
              <a:t>Н.С. </a:t>
            </a:r>
            <a:r>
              <a:rPr lang="ru-RU" sz="3600" b="1" dirty="0" err="1" smtClean="0">
                <a:effectLst/>
              </a:rPr>
              <a:t>Курнакова</a:t>
            </a:r>
            <a:r>
              <a:rPr lang="ru-RU" sz="3600" dirty="0" smtClean="0">
                <a:effectLst/>
              </a:rPr>
              <a:t>.</a:t>
            </a:r>
            <a:r>
              <a:rPr lang="ru-RU" dirty="0" smtClean="0">
                <a:effectLst/>
              </a:rPr>
              <a:t>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Научная деятельность Н. С.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Курнакова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была тесно связана с его педагогической работой в Горном, Электротехническом и Политехническом институтах. В их химических лабораториях началась и успешно развивалась его научно-исследовательская деятельность, которую Н. С.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Курнаков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всегда рассматривал как свой общественный долг.</a:t>
            </a:r>
            <a:endParaRPr lang="ru-RU" dirty="0" smtClean="0">
              <a:solidFill>
                <a:srgbClr val="33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63938" y="404813"/>
            <a:ext cx="5122862" cy="6119812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ru-RU" sz="2800" b="1" dirty="0" smtClean="0">
                <a:effectLst/>
              </a:rPr>
              <a:t>В 1899 г. </a:t>
            </a:r>
            <a:r>
              <a:rPr lang="ru-RU" sz="2800" b="1" dirty="0" err="1" smtClean="0">
                <a:effectLst/>
              </a:rPr>
              <a:t>Курнаков</a:t>
            </a:r>
            <a:r>
              <a:rPr lang="ru-RU" sz="2800" b="1" dirty="0" smtClean="0">
                <a:effectLst/>
              </a:rPr>
              <a:t> организовал преподавание физической химии в Электротехниче­ском институте</a:t>
            </a:r>
            <a:endParaRPr lang="ru-RU" sz="2400" b="1" dirty="0" smtClean="0">
              <a:effectLst/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dirty="0" smtClean="0">
                <a:effectLst/>
              </a:rPr>
              <a:t> В своих лекциях, практических занятиях, и в особенности при руководстве дипломными работами студентов, Н. С. </a:t>
            </a:r>
            <a:r>
              <a:rPr lang="ru-RU" sz="2400" dirty="0" err="1" smtClean="0">
                <a:effectLst/>
              </a:rPr>
              <a:t>Курнаков</a:t>
            </a:r>
            <a:r>
              <a:rPr lang="ru-RU" sz="2400" dirty="0" smtClean="0">
                <a:effectLst/>
              </a:rPr>
              <a:t> будил в студентах любовь к научно-исследовательской работе.</a:t>
            </a:r>
            <a:endParaRPr lang="ru-RU" sz="2400" dirty="0" smtClean="0">
              <a:solidFill>
                <a:schemeClr val="tx2">
                  <a:lumMod val="75000"/>
                </a:schemeClr>
              </a:solidFill>
              <a:effectLst/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800" b="1" dirty="0" smtClean="0">
              <a:solidFill>
                <a:schemeClr val="folHlink"/>
              </a:solidFill>
              <a:effectLst/>
            </a:endParaRPr>
          </a:p>
        </p:txBody>
      </p:sp>
      <p:pic>
        <p:nvPicPr>
          <p:cNvPr id="18434" name="Picture 5" descr="C:\Users\Касим\Desktop\00004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620713"/>
            <a:ext cx="3168650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333375"/>
            <a:ext cx="8281988" cy="5688013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800" dirty="0" smtClean="0">
                <a:effectLst/>
              </a:rPr>
              <a:t>В 1913 г. Академия наук избрала Н. С. </a:t>
            </a:r>
            <a:r>
              <a:rPr lang="ru-RU" sz="2800" dirty="0" err="1" smtClean="0">
                <a:effectLst/>
              </a:rPr>
              <a:t>Курнакова</a:t>
            </a:r>
            <a:r>
              <a:rPr lang="ru-RU" sz="2800" dirty="0" smtClean="0">
                <a:effectLst/>
              </a:rPr>
              <a:t> ординарным академиком.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sz="2800" dirty="0" smtClean="0"/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sz="2800" b="1" dirty="0" smtClean="0"/>
          </a:p>
          <a:p>
            <a:pPr algn="ctr" eaLnBrk="1" hangingPunct="1">
              <a:defRPr/>
            </a:pPr>
            <a:r>
              <a:rPr lang="ru-RU" sz="2800" b="1" dirty="0" smtClean="0"/>
              <a:t> </a:t>
            </a:r>
            <a:r>
              <a:rPr lang="ru-RU" sz="2800" dirty="0" smtClean="0">
                <a:effectLst/>
              </a:rPr>
              <a:t>В 1930 г. Н. С. </a:t>
            </a:r>
            <a:r>
              <a:rPr lang="ru-RU" sz="2800" dirty="0" err="1" smtClean="0">
                <a:effectLst/>
              </a:rPr>
              <a:t>Курнаков</a:t>
            </a:r>
            <a:r>
              <a:rPr lang="ru-RU" sz="2800" dirty="0" smtClean="0">
                <a:effectLst/>
              </a:rPr>
              <a:t> получил первую Менделеевскую премию за труды по химии; в 1939 г. он был награждён орденом Трудового Красного Знамени за достижения в области химии.</a:t>
            </a:r>
          </a:p>
          <a:p>
            <a:pPr algn="ctr" eaLnBrk="1" hangingPunct="1">
              <a:defRPr/>
            </a:pPr>
            <a:endParaRPr lang="ru-RU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549275"/>
            <a:ext cx="5724525" cy="5870575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80-летие Н. С. </a:t>
            </a:r>
            <a:r>
              <a:rPr lang="ru-RU" dirty="0" err="1" smtClean="0"/>
              <a:t>Курнакова</a:t>
            </a:r>
            <a:r>
              <a:rPr lang="ru-RU" dirty="0" smtClean="0"/>
              <a:t> отмечено правительством СССР присуждением ему звания заслуженного деятеля науки СССР.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dirty="0" smtClean="0">
              <a:effectLst/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dirty="0" smtClean="0">
                <a:effectLst/>
              </a:rPr>
              <a:t> </a:t>
            </a:r>
            <a:endParaRPr lang="ru-RU" dirty="0" smtClean="0"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  <p:sp>
        <p:nvSpPr>
          <p:cNvPr id="20482" name="Text Box 6"/>
          <p:cNvSpPr txBox="1">
            <a:spLocks noChangeArrowheads="1"/>
          </p:cNvSpPr>
          <p:nvPr/>
        </p:nvSpPr>
        <p:spPr bwMode="auto">
          <a:xfrm>
            <a:off x="6351588" y="4962525"/>
            <a:ext cx="23241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/>
              <a:t>Памятник </a:t>
            </a:r>
          </a:p>
          <a:p>
            <a:pPr algn="ctr"/>
            <a:r>
              <a:rPr lang="ru-RU" sz="2000"/>
              <a:t>Н.С. Курнакову</a:t>
            </a:r>
          </a:p>
        </p:txBody>
      </p:sp>
      <p:pic>
        <p:nvPicPr>
          <p:cNvPr id="20483" name="Picture 5" descr="C:\Users\Касим\Desktop\76_29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0425" y="476250"/>
            <a:ext cx="2924175" cy="396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04813"/>
            <a:ext cx="8820150" cy="6453187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Курнаков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опубликовал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около 200 научных работ, которые касаются самых разнообразных вопросов как теоретической, так и практической химии.</a:t>
            </a:r>
          </a:p>
          <a:p>
            <a:pPr algn="ctr" eaLnBrk="1" hangingPunct="1">
              <a:lnSpc>
                <a:spcPct val="90000"/>
              </a:lnSpc>
              <a:defRPr/>
            </a:pPr>
            <a:endParaRPr lang="ru-RU" sz="2800" b="1" dirty="0" smtClean="0">
              <a:effectLst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800" dirty="0" smtClean="0"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  <p:sp>
        <p:nvSpPr>
          <p:cNvPr id="21506" name="Text Box 5"/>
          <p:cNvSpPr txBox="1">
            <a:spLocks noChangeArrowheads="1"/>
          </p:cNvSpPr>
          <p:nvPr/>
        </p:nvSpPr>
        <p:spPr bwMode="auto">
          <a:xfrm>
            <a:off x="3276600" y="5842000"/>
            <a:ext cx="28289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/>
              <a:t>Институт общей и неорганической химии им . Н.С. Курнакова</a:t>
            </a:r>
          </a:p>
        </p:txBody>
      </p:sp>
      <p:pic>
        <p:nvPicPr>
          <p:cNvPr id="21507" name="Picture 5" descr="C:\Users\Касим\Desktop\IONX_RA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55875" y="2420938"/>
            <a:ext cx="4229100" cy="317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лен">
  <a:themeElements>
    <a:clrScheme name="Клен 3">
      <a:dk1>
        <a:srgbClr val="000000"/>
      </a:dk1>
      <a:lt1>
        <a:srgbClr val="FFFFCC"/>
      </a:lt1>
      <a:dk2>
        <a:srgbClr val="A26D18"/>
      </a:dk2>
      <a:lt2>
        <a:srgbClr val="F9D793"/>
      </a:lt2>
      <a:accent1>
        <a:srgbClr val="FFD05B"/>
      </a:accent1>
      <a:accent2>
        <a:srgbClr val="FEE1A8"/>
      </a:accent2>
      <a:accent3>
        <a:srgbClr val="FFFFE2"/>
      </a:accent3>
      <a:accent4>
        <a:srgbClr val="000000"/>
      </a:accent4>
      <a:accent5>
        <a:srgbClr val="FFE4B5"/>
      </a:accent5>
      <a:accent6>
        <a:srgbClr val="E6CC98"/>
      </a:accent6>
      <a:hlink>
        <a:srgbClr val="FF0000"/>
      </a:hlink>
      <a:folHlink>
        <a:srgbClr val="CC6600"/>
      </a:folHlink>
    </a:clrScheme>
    <a:fontScheme name="Клен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лен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лен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Maple</Template>
  <TotalTime>292</TotalTime>
  <Words>411</Words>
  <Application>Microsoft Office PowerPoint</Application>
  <PresentationFormat>Экран (4:3)</PresentationFormat>
  <Paragraphs>37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Times New Roman</vt:lpstr>
      <vt:lpstr>Arial</vt:lpstr>
      <vt:lpstr>Wingdings</vt:lpstr>
      <vt:lpstr>Calibri</vt:lpstr>
      <vt:lpstr>Клен</vt:lpstr>
      <vt:lpstr>Клен</vt:lpstr>
      <vt:lpstr>Н.С. Курнаков</vt:lpstr>
      <vt:lpstr>Цели занятия: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6-1-52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Д. И. Менделеев</dc:title>
  <dc:creator>Kim</dc:creator>
  <cp:lastModifiedBy>Admin</cp:lastModifiedBy>
  <cp:revision>27</cp:revision>
  <dcterms:created xsi:type="dcterms:W3CDTF">2003-07-21T13:09:14Z</dcterms:created>
  <dcterms:modified xsi:type="dcterms:W3CDTF">2011-01-27T20:28:04Z</dcterms:modified>
</cp:coreProperties>
</file>