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4"/>
  </p:notesMasterIdLst>
  <p:sldIdLst>
    <p:sldId id="258" r:id="rId2"/>
    <p:sldId id="262" r:id="rId3"/>
    <p:sldId id="277" r:id="rId4"/>
    <p:sldId id="259" r:id="rId5"/>
    <p:sldId id="279" r:id="rId6"/>
    <p:sldId id="281" r:id="rId7"/>
    <p:sldId id="269" r:id="rId8"/>
    <p:sldId id="282" r:id="rId9"/>
    <p:sldId id="283" r:id="rId10"/>
    <p:sldId id="284" r:id="rId11"/>
    <p:sldId id="271" r:id="rId12"/>
    <p:sldId id="272" r:id="rId13"/>
    <p:sldId id="278" r:id="rId14"/>
    <p:sldId id="261" r:id="rId15"/>
    <p:sldId id="263" r:id="rId16"/>
    <p:sldId id="264" r:id="rId17"/>
    <p:sldId id="265" r:id="rId18"/>
    <p:sldId id="260" r:id="rId19"/>
    <p:sldId id="267" r:id="rId20"/>
    <p:sldId id="268" r:id="rId21"/>
    <p:sldId id="266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7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15630-13D4-4EB5-BE90-DBEC51912EB0}" type="datetimeFigureOut">
              <a:rPr lang="ru-RU" smtClean="0"/>
              <a:pPr/>
              <a:t>08.03.2010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A1A89-366E-4FCA-B262-5ECD774ED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A1A89-366E-4FCA-B262-5ECD774EDD1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A1A89-366E-4FCA-B262-5ECD774EDD1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A1A89-366E-4FCA-B262-5ECD774EDD1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A1A89-366E-4FCA-B262-5ECD774EDD1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A1A89-366E-4FCA-B262-5ECD774EDD17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AE8F-A1BD-4628-99B0-4BB6266E9554}" type="datetimeFigureOut">
              <a:rPr lang="ru-RU" smtClean="0"/>
              <a:pPr/>
              <a:t>08.03.2010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61987CE-A732-4394-A006-AD76BCF74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AE8F-A1BD-4628-99B0-4BB6266E9554}" type="datetimeFigureOut">
              <a:rPr lang="ru-RU" smtClean="0"/>
              <a:pPr/>
              <a:t>08.03.2010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87CE-A732-4394-A006-AD76BCF74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AE8F-A1BD-4628-99B0-4BB6266E9554}" type="datetimeFigureOut">
              <a:rPr lang="ru-RU" smtClean="0"/>
              <a:pPr/>
              <a:t>08.03.2010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87CE-A732-4394-A006-AD76BCF74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AE8F-A1BD-4628-99B0-4BB6266E9554}" type="datetimeFigureOut">
              <a:rPr lang="ru-RU" smtClean="0"/>
              <a:pPr/>
              <a:t>08.03.2010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61987CE-A732-4394-A006-AD76BCF74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AE8F-A1BD-4628-99B0-4BB6266E9554}" type="datetimeFigureOut">
              <a:rPr lang="ru-RU" smtClean="0"/>
              <a:pPr/>
              <a:t>08.03.2010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87CE-A732-4394-A006-AD76BCF742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AE8F-A1BD-4628-99B0-4BB6266E9554}" type="datetimeFigureOut">
              <a:rPr lang="ru-RU" smtClean="0"/>
              <a:pPr/>
              <a:t>08.03.2010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87CE-A732-4394-A006-AD76BCF74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AE8F-A1BD-4628-99B0-4BB6266E9554}" type="datetimeFigureOut">
              <a:rPr lang="ru-RU" smtClean="0"/>
              <a:pPr/>
              <a:t>08.03.2010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61987CE-A732-4394-A006-AD76BCF742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AE8F-A1BD-4628-99B0-4BB6266E9554}" type="datetimeFigureOut">
              <a:rPr lang="ru-RU" smtClean="0"/>
              <a:pPr/>
              <a:t>08.03.2010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87CE-A732-4394-A006-AD76BCF74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AE8F-A1BD-4628-99B0-4BB6266E9554}" type="datetimeFigureOut">
              <a:rPr lang="ru-RU" smtClean="0"/>
              <a:pPr/>
              <a:t>08.03.2010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87CE-A732-4394-A006-AD76BCF74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AE8F-A1BD-4628-99B0-4BB6266E9554}" type="datetimeFigureOut">
              <a:rPr lang="ru-RU" smtClean="0"/>
              <a:pPr/>
              <a:t>08.03.2010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87CE-A732-4394-A006-AD76BCF74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AE8F-A1BD-4628-99B0-4BB6266E9554}" type="datetimeFigureOut">
              <a:rPr lang="ru-RU" smtClean="0"/>
              <a:pPr/>
              <a:t>08.03.2010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87CE-A732-4394-A006-AD76BCF742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D38AE8F-A1BD-4628-99B0-4BB6266E9554}" type="datetimeFigureOut">
              <a:rPr lang="ru-RU" smtClean="0"/>
              <a:pPr/>
              <a:t>08.03.2010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61987CE-A732-4394-A006-AD76BCF742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571612"/>
            <a:ext cx="8458200" cy="1222375"/>
          </a:xfrm>
        </p:spPr>
        <p:txBody>
          <a:bodyPr>
            <a:prstTxWarp prst="textArchUp">
              <a:avLst/>
            </a:prstTxWarp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«С</a:t>
            </a:r>
            <a:r>
              <a:rPr lang="ru-RU" sz="6000" b="1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а</a:t>
            </a:r>
            <a:r>
              <a:rPr lang="ru-RU" sz="6000" b="1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м</a:t>
            </a:r>
            <a:r>
              <a:rPr lang="ru-RU" sz="6000" b="1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о</a:t>
            </a:r>
            <a:r>
              <a:rPr lang="ru-RU" sz="6000" b="1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ц</a:t>
            </a:r>
            <a:r>
              <a:rPr lang="ru-RU" sz="6000" b="1" dirty="0" smtClean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</a:rPr>
              <a:t>в</a:t>
            </a:r>
            <a:r>
              <a:rPr lang="ru-RU" sz="6000" b="1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е</a:t>
            </a:r>
            <a:r>
              <a:rPr lang="ru-RU" sz="6000" b="1" dirty="0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</a:rPr>
              <a:t>т</a:t>
            </a:r>
            <a:r>
              <a:rPr lang="ru-RU" sz="6000" b="1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ы»</a:t>
            </a:r>
            <a:endParaRPr lang="ru-RU" sz="6000" b="1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0"/>
            <a:ext cx="8458200" cy="914400"/>
          </a:xfrm>
        </p:spPr>
        <p:txBody>
          <a:bodyPr/>
          <a:lstStyle/>
          <a:p>
            <a:pPr algn="ctr"/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Туристическая фирма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Рисунок 3" descr="начало самоцвет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2428868"/>
            <a:ext cx="5429288" cy="39038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1285860"/>
            <a:ext cx="4714908" cy="4840316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ru-RU" dirty="0" smtClean="0"/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1941 году ушел на фронт, где не только воевал, а еще был военным корреспондентом. После попадания в плен в 1942 году, находился в концлагере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Шпандау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Там организовал подпольную организацию, которая помогала пленным совершать побег. 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В лагере в биографии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Мусы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Джалиля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все же находилось место для творчества. Там он написал целую серию стихотворений. За работу в подпольной группе был казнен в Берлине 25 августа 1944 года. 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В 1956 году писателя и активиста назвали Героем Советского Союза. </a:t>
            </a:r>
            <a:endParaRPr lang="ru-RU" sz="1800" dirty="0"/>
          </a:p>
        </p:txBody>
      </p:sp>
      <p:sp>
        <p:nvSpPr>
          <p:cNvPr id="6" name="Рисун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43998" cy="857234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Муса</a:t>
            </a:r>
            <a:r>
              <a:rPr lang="ru-RU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Джалиль</a:t>
            </a:r>
            <a:r>
              <a:rPr lang="ru-RU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ru-RU" sz="24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Муса</a:t>
            </a:r>
            <a:r>
              <a:rPr lang="ru-RU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Мустафович</a:t>
            </a:r>
            <a:r>
              <a:rPr lang="ru-RU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Залилов</a:t>
            </a:r>
            <a:r>
              <a:rPr lang="ru-RU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(1906 - 1944) </a:t>
            </a:r>
            <a:endParaRPr lang="ru-RU" sz="2400" dirty="0"/>
          </a:p>
        </p:txBody>
      </p:sp>
      <p:pic>
        <p:nvPicPr>
          <p:cNvPr id="7" name="Picture 1" descr="C:\МОЯ\1А ГЕО урок\Урал\муса джалил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214422"/>
            <a:ext cx="3054350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мамин-сибиряк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23284" b="23284"/>
          <a:stretch>
            <a:fillRect/>
          </a:stretch>
        </p:blipFill>
        <p:spPr>
          <a:xfrm>
            <a:off x="4751577" y="1000108"/>
            <a:ext cx="4392423" cy="4143404"/>
          </a:xfrm>
        </p:spPr>
      </p:pic>
      <p:sp>
        <p:nvSpPr>
          <p:cNvPr id="6" name="Заголовок 2"/>
          <p:cNvSpPr>
            <a:spLocks noGrp="1"/>
          </p:cNvSpPr>
          <p:nvPr>
            <p:ph type="body" sz="half" idx="2"/>
          </p:nvPr>
        </p:nvSpPr>
        <p:spPr>
          <a:xfrm>
            <a:off x="571472" y="1785926"/>
            <a:ext cx="3857652" cy="4071966"/>
          </a:xfrm>
        </p:spPr>
        <p:txBody>
          <a:bodyPr>
            <a:normAutofit/>
          </a:bodyPr>
          <a:lstStyle/>
          <a:p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настоящая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фамилия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Мамин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русский писатель, автор романов, рассказов, сказок.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Родился 25 октября (6 ноября) 1852 года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Висимо-Шайтанском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заводе Пермской губернии в семье заводского священника. Получил домашнее образование, затем учился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Висимской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школе для детей рабочих. </a:t>
            </a:r>
          </a:p>
          <a:p>
            <a:pPr algn="ctr"/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714348" y="142852"/>
            <a:ext cx="7786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Дмитрий </a:t>
            </a:r>
            <a:r>
              <a:rPr 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Наркисович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Мамин-Сибиряк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(1852 -1912 )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ушаков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2761" b="22761"/>
          <a:stretch>
            <a:fillRect/>
          </a:stretch>
        </p:blipFill>
        <p:spPr>
          <a:xfrm>
            <a:off x="2071670" y="642918"/>
            <a:ext cx="5500726" cy="407196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00430" y="5286388"/>
            <a:ext cx="2533656" cy="571504"/>
          </a:xfrm>
        </p:spPr>
        <p:txBody>
          <a:bodyPr/>
          <a:lstStyle/>
          <a:p>
            <a:pPr algn="ctr"/>
            <a:r>
              <a:rPr lang="ru-RU" dirty="0" smtClean="0"/>
              <a:t>Сергей Львович Ушаков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14942" y="3071810"/>
            <a:ext cx="3500462" cy="357190"/>
          </a:xfrm>
        </p:spPr>
        <p:txBody>
          <a:bodyPr/>
          <a:lstStyle/>
          <a:p>
            <a:pPr algn="ctr"/>
            <a:r>
              <a:rPr lang="ru-RU" dirty="0" smtClean="0"/>
              <a:t>Выставка национальных костюмов</a:t>
            </a:r>
            <a:endParaRPr lang="ru-RU" dirty="0"/>
          </a:p>
        </p:txBody>
      </p:sp>
      <p:pic>
        <p:nvPicPr>
          <p:cNvPr id="9" name="Рисунок 8" descr="костюм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24059" b="24059"/>
          <a:stretch>
            <a:fillRect/>
          </a:stretch>
        </p:blipFill>
        <p:spPr>
          <a:xfrm>
            <a:off x="5643570" y="357166"/>
            <a:ext cx="2714644" cy="2571768"/>
          </a:xfrm>
        </p:spPr>
      </p:pic>
      <p:pic>
        <p:nvPicPr>
          <p:cNvPr id="5" name="Рисунок 4" descr="sok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57166"/>
            <a:ext cx="4754726" cy="41434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5786" y="4643446"/>
            <a:ext cx="3929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Краеведческий музей</a:t>
            </a:r>
            <a:endParaRPr lang="ru-RU" sz="1400" dirty="0"/>
          </a:p>
        </p:txBody>
      </p:sp>
      <p:pic>
        <p:nvPicPr>
          <p:cNvPr id="7" name="Рисунок 6" descr="etnografia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9322" y="3500438"/>
            <a:ext cx="2214578" cy="2952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3018935_artlib_gallery23929b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6000" b="6000"/>
          <a:stretch>
            <a:fillRect/>
          </a:stretch>
        </p:blipFill>
        <p:spPr>
          <a:xfrm>
            <a:off x="5072066" y="142852"/>
            <a:ext cx="3830863" cy="278608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29256" y="3000372"/>
            <a:ext cx="3428992" cy="500066"/>
          </a:xfrm>
        </p:spPr>
        <p:txBody>
          <a:bodyPr>
            <a:normAutofit/>
          </a:bodyPr>
          <a:lstStyle/>
          <a:p>
            <a:pPr algn="ctr"/>
            <a:r>
              <a:rPr lang="ru-RU" sz="1200" b="0" dirty="0" smtClean="0"/>
              <a:t>Царская семья</a:t>
            </a:r>
            <a:endParaRPr lang="ru-RU" sz="1200" b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7224" y="3071810"/>
            <a:ext cx="3143272" cy="357190"/>
          </a:xfrm>
        </p:spPr>
        <p:txBody>
          <a:bodyPr/>
          <a:lstStyle/>
          <a:p>
            <a:pPr algn="ctr"/>
            <a:r>
              <a:rPr lang="ru-RU" dirty="0" smtClean="0"/>
              <a:t> Дом инженера Ипатьева</a:t>
            </a:r>
          </a:p>
          <a:p>
            <a:endParaRPr lang="ru-RU" dirty="0"/>
          </a:p>
        </p:txBody>
      </p:sp>
      <p:pic>
        <p:nvPicPr>
          <p:cNvPr id="7" name="Рисунок 6" descr="ганина ям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3429000"/>
            <a:ext cx="3929091" cy="2857520"/>
          </a:xfrm>
          <a:prstGeom prst="rect">
            <a:avLst/>
          </a:prstGeom>
        </p:spPr>
      </p:pic>
      <p:pic>
        <p:nvPicPr>
          <p:cNvPr id="1026" name="Picture 2" descr="C:\Users\Тимур\Desktop\презентация\Ипатьевский дом семья Романовых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14290"/>
            <a:ext cx="3500462" cy="278608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857488" y="6286520"/>
            <a:ext cx="371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Ганиной яме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714612" y="5533218"/>
            <a:ext cx="3533788" cy="753302"/>
          </a:xfrm>
        </p:spPr>
        <p:txBody>
          <a:bodyPr/>
          <a:lstStyle/>
          <a:p>
            <a:pPr algn="ctr"/>
            <a:r>
              <a:rPr lang="ru-RU" dirty="0" smtClean="0"/>
              <a:t>Медведь Гора</a:t>
            </a:r>
            <a:endParaRPr lang="ru-RU" dirty="0"/>
          </a:p>
        </p:txBody>
      </p:sp>
      <p:pic>
        <p:nvPicPr>
          <p:cNvPr id="7" name="Рисунок 6" descr="медведь гора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>
          <a:xfrm>
            <a:off x="1785918" y="857232"/>
            <a:ext cx="6215106" cy="4429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чертово городище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>
          <a:xfrm>
            <a:off x="1857356" y="857232"/>
            <a:ext cx="5786478" cy="450059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786050" y="5533218"/>
            <a:ext cx="3462350" cy="768350"/>
          </a:xfrm>
        </p:spPr>
        <p:txBody>
          <a:bodyPr/>
          <a:lstStyle/>
          <a:p>
            <a:pPr algn="ctr"/>
            <a:r>
              <a:rPr lang="ru-RU" dirty="0" smtClean="0"/>
              <a:t>Чертово Городище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водопад плакун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5886" b="25886"/>
          <a:stretch>
            <a:fillRect/>
          </a:stretch>
        </p:blipFill>
        <p:spPr>
          <a:xfrm>
            <a:off x="2143108" y="571480"/>
            <a:ext cx="6176978" cy="449234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71802" y="5214950"/>
            <a:ext cx="3962416" cy="28575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Водопад Плакун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00px-Ermak_ston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937" r="3937"/>
          <a:stretch>
            <a:fillRect/>
          </a:stretch>
        </p:blipFill>
        <p:spPr>
          <a:xfrm>
            <a:off x="500034" y="214290"/>
            <a:ext cx="4495751" cy="335758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42976" y="3714752"/>
            <a:ext cx="3357586" cy="571504"/>
          </a:xfrm>
        </p:spPr>
        <p:txBody>
          <a:bodyPr>
            <a:normAutofit/>
          </a:bodyPr>
          <a:lstStyle/>
          <a:p>
            <a:pPr algn="ctr"/>
            <a:r>
              <a:rPr lang="ru-RU" sz="1200" b="0" dirty="0" smtClean="0"/>
              <a:t>Ермак-Камень, вид с левого берега реки Сылвы</a:t>
            </a:r>
            <a:endParaRPr lang="ru-RU" sz="1200" b="0" dirty="0"/>
          </a:p>
        </p:txBody>
      </p:sp>
      <p:pic>
        <p:nvPicPr>
          <p:cNvPr id="4" name="Рисунок 3" descr="1370170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59177" y="214290"/>
            <a:ext cx="3437177" cy="43577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5008" y="4643446"/>
            <a:ext cx="2714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Ермак Тимофеевич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488" y="5500702"/>
            <a:ext cx="3714776" cy="500066"/>
          </a:xfrm>
        </p:spPr>
        <p:txBody>
          <a:bodyPr/>
          <a:lstStyle/>
          <a:p>
            <a:pPr algn="ctr"/>
            <a:r>
              <a:rPr lang="ru-RU" dirty="0" err="1" smtClean="0"/>
              <a:t>Игнатиевская</a:t>
            </a:r>
            <a:r>
              <a:rPr lang="ru-RU" dirty="0" smtClean="0"/>
              <a:t> пещера на реке Сима           </a:t>
            </a:r>
            <a:endParaRPr lang="ru-RU" dirty="0"/>
          </a:p>
        </p:txBody>
      </p:sp>
      <p:pic>
        <p:nvPicPr>
          <p:cNvPr id="7" name="Рисунок 6" descr="ural1.gif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5709" b="25709"/>
          <a:stretch>
            <a:fillRect/>
          </a:stretch>
        </p:blipFill>
        <p:spPr>
          <a:xfrm>
            <a:off x="5357818" y="1142984"/>
            <a:ext cx="3390896" cy="4169688"/>
          </a:xfrm>
        </p:spPr>
      </p:pic>
      <p:pic>
        <p:nvPicPr>
          <p:cNvPr id="9" name="Рисунок 8" descr="пещеры.jpg"/>
          <p:cNvPicPr>
            <a:picLocks noChangeAspect="1"/>
          </p:cNvPicPr>
          <p:nvPr/>
        </p:nvPicPr>
        <p:blipFill>
          <a:blip r:embed="rId3" cstate="print"/>
          <a:srcRect l="3750" r="3750"/>
          <a:stretch>
            <a:fillRect/>
          </a:stretch>
        </p:blipFill>
        <p:spPr>
          <a:xfrm>
            <a:off x="642910" y="642918"/>
            <a:ext cx="4572000" cy="464347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2908697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357166"/>
            <a:ext cx="5500726" cy="58630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ural6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24982" b="24982"/>
          <a:stretch>
            <a:fillRect/>
          </a:stretch>
        </p:blipFill>
        <p:spPr>
          <a:xfrm>
            <a:off x="0" y="0"/>
            <a:ext cx="4087496" cy="271464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1538" y="2786058"/>
            <a:ext cx="2786082" cy="285776"/>
          </a:xfrm>
        </p:spPr>
        <p:txBody>
          <a:bodyPr/>
          <a:lstStyle/>
          <a:p>
            <a:pPr algn="ctr"/>
            <a:r>
              <a:rPr lang="ru-RU" dirty="0" smtClean="0"/>
              <a:t>Река Зилим</a:t>
            </a:r>
            <a:endParaRPr lang="ru-RU" dirty="0"/>
          </a:p>
        </p:txBody>
      </p:sp>
      <p:pic>
        <p:nvPicPr>
          <p:cNvPr id="8" name="Рисунок 7" descr="Ta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758" y="0"/>
            <a:ext cx="4000242" cy="578647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5720" y="5214950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107134" y="5741862"/>
            <a:ext cx="4000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/>
              <a:t>Табынская</a:t>
            </a:r>
            <a:r>
              <a:rPr lang="ru-RU" sz="1400" dirty="0" smtClean="0"/>
              <a:t> икона Божией Матери</a:t>
            </a:r>
            <a:endParaRPr lang="ru-RU" sz="1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000372"/>
            <a:ext cx="2831159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500298" y="6334780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Храм </a:t>
            </a:r>
            <a:r>
              <a:rPr lang="ru-RU" sz="1400" dirty="0" err="1" smtClean="0"/>
              <a:t>Табынской</a:t>
            </a:r>
            <a:r>
              <a:rPr lang="ru-RU" sz="1400" dirty="0" smtClean="0"/>
              <a:t> иконы Божией Матери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357554" y="5286388"/>
            <a:ext cx="2867004" cy="35716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Озеро </a:t>
            </a:r>
            <a:r>
              <a:rPr lang="ru-RU" sz="1200" dirty="0" smtClean="0"/>
              <a:t>Тургояк</a:t>
            </a:r>
            <a:endParaRPr lang="ru-RU" dirty="0"/>
          </a:p>
        </p:txBody>
      </p:sp>
      <p:pic>
        <p:nvPicPr>
          <p:cNvPr id="9" name="Рисунок 8" descr="реки и озера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109" r="4109"/>
          <a:stretch>
            <a:fillRect/>
          </a:stretch>
        </p:blipFill>
        <p:spPr>
          <a:xfrm>
            <a:off x="1500166" y="428604"/>
            <a:ext cx="6429420" cy="46434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28860" y="5533218"/>
            <a:ext cx="3819540" cy="768350"/>
          </a:xfrm>
        </p:spPr>
        <p:txBody>
          <a:bodyPr/>
          <a:lstStyle/>
          <a:p>
            <a:pPr algn="ctr"/>
            <a:r>
              <a:rPr lang="ru-RU" dirty="0" smtClean="0"/>
              <a:t>Необъятные просторы Урала</a:t>
            </a:r>
            <a:endParaRPr lang="ru-RU" dirty="0"/>
          </a:p>
        </p:txBody>
      </p:sp>
      <p:pic>
        <p:nvPicPr>
          <p:cNvPr id="7" name="Рисунок 6" descr="ural2.gif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5709" b="25709"/>
          <a:stretch>
            <a:fillRect/>
          </a:stretch>
        </p:blipFill>
        <p:spPr>
          <a:xfrm>
            <a:off x="928662" y="500042"/>
            <a:ext cx="6786610" cy="47863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714612" y="6104698"/>
            <a:ext cx="4357686" cy="753302"/>
          </a:xfrm>
        </p:spPr>
        <p:txBody>
          <a:bodyPr/>
          <a:lstStyle/>
          <a:p>
            <a:pPr algn="ctr"/>
            <a:r>
              <a:rPr lang="ru-RU" dirty="0" smtClean="0"/>
              <a:t>Памятник Якову Михайловичу Свердлову</a:t>
            </a:r>
            <a:endParaRPr lang="ru-RU" dirty="0"/>
          </a:p>
        </p:txBody>
      </p:sp>
      <p:pic>
        <p:nvPicPr>
          <p:cNvPr id="19" name="Рисунок 18" descr="sverdlovsk-1982-5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500042"/>
            <a:ext cx="5214974" cy="52750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00364" y="5429264"/>
            <a:ext cx="3500462" cy="428628"/>
          </a:xfrm>
        </p:spPr>
        <p:txBody>
          <a:bodyPr>
            <a:normAutofit/>
          </a:bodyPr>
          <a:lstStyle/>
          <a:p>
            <a:r>
              <a:rPr lang="ru-RU" sz="1100" b="0" dirty="0" smtClean="0"/>
              <a:t>Памятник основателям города Василию </a:t>
            </a:r>
            <a:br>
              <a:rPr lang="ru-RU" sz="1100" b="0" dirty="0" smtClean="0"/>
            </a:br>
            <a:r>
              <a:rPr lang="ru-RU" sz="1100" b="0" dirty="0" smtClean="0"/>
              <a:t>Татищеву и Вильгельму де </a:t>
            </a:r>
            <a:r>
              <a:rPr lang="ru-RU" sz="1100" b="0" dirty="0" err="1" smtClean="0"/>
              <a:t>Геннину</a:t>
            </a:r>
            <a:endParaRPr lang="ru-RU" sz="1100" b="0" dirty="0"/>
          </a:p>
        </p:txBody>
      </p:sp>
      <p:pic>
        <p:nvPicPr>
          <p:cNvPr id="9" name="Рисунок 8" descr="Памятник Василию Татищеву и Вильгельму де Геннину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2857488" y="714356"/>
            <a:ext cx="3571900" cy="4429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глинка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075" r="4075"/>
          <a:stretch>
            <a:fillRect/>
          </a:stretch>
        </p:blipFill>
        <p:spPr>
          <a:xfrm>
            <a:off x="1857356" y="1214422"/>
            <a:ext cx="6000792" cy="407196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57356" y="214290"/>
            <a:ext cx="6072230" cy="428628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/>
              <a:t>Владимир Андреевич Глинка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857232"/>
            <a:ext cx="5214942" cy="5286412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российский историк, писатель, почетный член Российской АН (1818). Создатель «Истории государства Российского» (т. 1-12, 1816-29), одного из значительных трудов в Российской историографии. Основоположник русского сентиментализма («Письма русского путешественника», «Бедная Лиза» и др.). Редактор «Московского журнала» (1791-92) и «Вестника Европы» (1802-03).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Николай Карамзин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являет собой едва ли не единственный в истории отечественной культуры пример человека, о котором у современников и потомков не осталось каких-либо двусмысленных воспоминаний. Уже при жизни историограф воспринимался как высочайший нравственный авторитет; это отношение к нему остается неизменным до сих пор.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(Р. Б. Казаков)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/>
          </a:p>
        </p:txBody>
      </p:sp>
      <p:pic>
        <p:nvPicPr>
          <p:cNvPr id="5" name="Picture 1" descr="C:\МОЯ\1А ГЕО урок\поволжье\карамзин 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6607" r="6607"/>
          <a:stretch>
            <a:fillRect/>
          </a:stretch>
        </p:blipFill>
        <p:spPr bwMode="auto">
          <a:xfrm>
            <a:off x="5572132" y="714356"/>
            <a:ext cx="3282588" cy="5286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14414" y="0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Николай Михайлович Карамзин (1766-1826)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00166" y="142852"/>
            <a:ext cx="6572296" cy="500042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ПАВЕЛ ПЕТРОВИЧ БАЖОВ (1879–1950)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642918"/>
            <a:ext cx="4572032" cy="3171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ru-RU" sz="1400" dirty="0" smtClean="0"/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русский писатель. Родился 15 (27) января 1879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Сысертском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заводе близ Екатеринбурга в семье потомственных горнозаводских мастеров. </a:t>
            </a:r>
          </a:p>
          <a:p>
            <a:pPr>
              <a:lnSpc>
                <a:spcPct val="120000"/>
              </a:lnSpc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   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 1917 работал школьным учителем в Екатеринбурге и Камышлове. Каждый год во время летних каникул путешествовал по Уралу, собирал фольклор. Бажов говорил: «Нам, уральцам, живущим в таком краю, который представляет собой какой-то русский концентрат, представляет собой сокровищницу накопленного опыта, больших традиций, нам надо с этим считаться, это усилит наши позиции в показе современного человека». </a:t>
            </a:r>
            <a:endParaRPr lang="ru-RU" sz="1400" dirty="0"/>
          </a:p>
        </p:txBody>
      </p:sp>
      <p:pic>
        <p:nvPicPr>
          <p:cNvPr id="8" name="Picture 1" descr="C:\МОЯ\1А ГЕО урок\Урал\баж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642918"/>
            <a:ext cx="3559175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змейка.jpe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6458" r="6458"/>
          <a:stretch>
            <a:fillRect/>
          </a:stretch>
        </p:blipFill>
        <p:spPr>
          <a:xfrm>
            <a:off x="214282" y="3714752"/>
            <a:ext cx="4655787" cy="2928934"/>
          </a:xfrm>
        </p:spPr>
      </p:pic>
      <p:sp>
        <p:nvSpPr>
          <p:cNvPr id="11" name="TextBox 10"/>
          <p:cNvSpPr txBox="1"/>
          <p:nvPr/>
        </p:nvSpPr>
        <p:spPr>
          <a:xfrm>
            <a:off x="4857752" y="6357958"/>
            <a:ext cx="3571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Сказ П.П. Бажова Хозяйка Медной горы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42976" y="214290"/>
            <a:ext cx="7286676" cy="522288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Сергей Тимофеевич  Аксаков (1791-1859) 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928670"/>
            <a:ext cx="4071966" cy="342902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писатель, отличавшийся тонким и оригинальным чувством природы.</a:t>
            </a:r>
          </a:p>
          <a:p>
            <a:pPr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Русская литература чтит в нем лучшего из своих мемуаристов, незаменимого культурного бытописателя-историка, превосходного пейзажиста и наблюдателя жизни природы, наконец, классика языка.</a:t>
            </a:r>
            <a:endParaRPr lang="ru-RU" sz="1800" dirty="0"/>
          </a:p>
        </p:txBody>
      </p:sp>
      <p:pic>
        <p:nvPicPr>
          <p:cNvPr id="6" name="Picture 3" descr="C:\МОЯ\1А ГЕО урок\Урал\aksakov_s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857232"/>
            <a:ext cx="3979862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00438"/>
            <a:ext cx="4191008" cy="314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1500174"/>
            <a:ext cx="5857916" cy="2643206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Верещагин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художник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легендарной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судьбы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славы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современников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- и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родине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и в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Европе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только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выдающийся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живописец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но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отчаянный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революционер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порывающий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общепринятым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жизни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творчестве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Выдающийся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талант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выдающаяся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натура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быть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может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как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натура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даже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значительнее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грандиознее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чем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как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талант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800" dirty="0"/>
          </a:p>
        </p:txBody>
      </p:sp>
      <p:sp>
        <p:nvSpPr>
          <p:cNvPr id="5" name="Рисунок 1"/>
          <p:cNvSpPr>
            <a:spLocks noGrp="1"/>
          </p:cNvSpPr>
          <p:nvPr>
            <p:ph type="title"/>
          </p:nvPr>
        </p:nvSpPr>
        <p:spPr>
          <a:xfrm>
            <a:off x="285750" y="285750"/>
            <a:ext cx="6000762" cy="1071548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Василий Васильевич </a:t>
            </a:r>
            <a:br>
              <a:rPr lang="ru-RU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Верещагин (1842- 1904)</a:t>
            </a:r>
            <a:r>
              <a:rPr lang="ru-RU" sz="2400" i="1" dirty="0" smtClean="0"/>
              <a:t> </a:t>
            </a:r>
            <a:endParaRPr lang="ru-RU" sz="2400" i="1" dirty="0"/>
          </a:p>
        </p:txBody>
      </p:sp>
      <p:pic>
        <p:nvPicPr>
          <p:cNvPr id="6" name="Picture 3" descr="C:\МОЯ\1А ГЕО урок\Урал\vereshag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142852"/>
            <a:ext cx="2263775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C:\МОЯ\1А ГЕО урок\Урал\vereshagin картины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3014663"/>
            <a:ext cx="2428875" cy="384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МОЯ\1А ГЕО урок\Урал\vereshagin картин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000500"/>
            <a:ext cx="48101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1035</TotalTime>
  <Words>488</Words>
  <Application>Microsoft Office PowerPoint</Application>
  <PresentationFormat>Экран (4:3)</PresentationFormat>
  <Paragraphs>46</Paragraphs>
  <Slides>22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«Самоцветы»</vt:lpstr>
      <vt:lpstr>Слайд 2</vt:lpstr>
      <vt:lpstr>Слайд 3</vt:lpstr>
      <vt:lpstr>Памятник основателям города Василию  Татищеву и Вильгельму де Геннину</vt:lpstr>
      <vt:lpstr>Слайд 5</vt:lpstr>
      <vt:lpstr>Слайд 6</vt:lpstr>
      <vt:lpstr>Слайд 7</vt:lpstr>
      <vt:lpstr>Сергей Тимофеевич  Аксаков (1791-1859) </vt:lpstr>
      <vt:lpstr>Василий Васильевич  Верещагин (1842- 1904) </vt:lpstr>
      <vt:lpstr>Муса Джалиль  (Муса Мустафович Залилов) (1906 - 1944) </vt:lpstr>
      <vt:lpstr>Слайд 11</vt:lpstr>
      <vt:lpstr>Слайд 12</vt:lpstr>
      <vt:lpstr>Слайд 13</vt:lpstr>
      <vt:lpstr>Царская семья</vt:lpstr>
      <vt:lpstr>Слайд 15</vt:lpstr>
      <vt:lpstr>Слайд 16</vt:lpstr>
      <vt:lpstr>Слайд 17</vt:lpstr>
      <vt:lpstr>Ермак-Камень, вид с левого берега реки Сылвы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Самоцветы</dc:title>
  <dc:creator>Коваль</dc:creator>
  <cp:lastModifiedBy>Коваль</cp:lastModifiedBy>
  <cp:revision>96</cp:revision>
  <dcterms:created xsi:type="dcterms:W3CDTF">2010-03-02T14:09:29Z</dcterms:created>
  <dcterms:modified xsi:type="dcterms:W3CDTF">2010-03-08T22:07:30Z</dcterms:modified>
</cp:coreProperties>
</file>