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sldIdLst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4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3" descr="Рисун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23975"/>
            <a:ext cx="10836275" cy="819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Rectangle 29"/>
          <p:cNvGrpSpPr>
            <a:grpSpLocks/>
          </p:cNvGrpSpPr>
          <p:nvPr/>
        </p:nvGrpSpPr>
        <p:grpSpPr bwMode="auto">
          <a:xfrm>
            <a:off x="-6350" y="2992438"/>
            <a:ext cx="9180513" cy="1824037"/>
            <a:chOff x="-4" y="1885"/>
            <a:chExt cx="5783" cy="1149"/>
          </a:xfrm>
        </p:grpSpPr>
        <p:pic>
          <p:nvPicPr>
            <p:cNvPr id="5" name="Rectangle 2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hidden">
            <a:xfrm>
              <a:off x="-4" y="1885"/>
              <a:ext cx="5783" cy="1149"/>
            </a:xfrm>
            <a:prstGeom prst="rect">
              <a:avLst/>
            </a:prstGeom>
            <a:noFill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888"/>
              <a:ext cx="5777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Rectangle 30"/>
          <p:cNvSpPr>
            <a:spLocks noChangeArrowheads="1"/>
          </p:cNvSpPr>
          <p:nvPr/>
        </p:nvSpPr>
        <p:spPr bwMode="gray">
          <a:xfrm>
            <a:off x="0" y="3284538"/>
            <a:ext cx="9144000" cy="876300"/>
          </a:xfrm>
          <a:prstGeom prst="rect">
            <a:avLst/>
          </a:prstGeom>
          <a:gradFill rotWithShape="1">
            <a:gsLst>
              <a:gs pos="0">
                <a:srgbClr val="FFCC99">
                  <a:gamma/>
                  <a:shade val="72941"/>
                  <a:invGamma/>
                  <a:alpha val="89999"/>
                </a:srgbClr>
              </a:gs>
              <a:gs pos="100000">
                <a:srgbClr val="FFCC99">
                  <a:alpha val="2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Oval 32" descr="Рисунок5"/>
          <p:cNvSpPr>
            <a:spLocks noChangeArrowheads="1"/>
          </p:cNvSpPr>
          <p:nvPr/>
        </p:nvSpPr>
        <p:spPr bwMode="gray">
          <a:xfrm>
            <a:off x="179388" y="4724400"/>
            <a:ext cx="1133475" cy="115728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Oval 33" descr="Рисунок7"/>
          <p:cNvSpPr>
            <a:spLocks noChangeArrowheads="1"/>
          </p:cNvSpPr>
          <p:nvPr/>
        </p:nvSpPr>
        <p:spPr bwMode="gray">
          <a:xfrm>
            <a:off x="1619250" y="4365625"/>
            <a:ext cx="1133475" cy="1157288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0" name="Picture 34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5" descr="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50825" y="3213100"/>
            <a:ext cx="8688388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26213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E00422-41CB-45D3-9F20-0DCC2863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7C8C-2BF7-485B-8445-F7A197A8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47650"/>
            <a:ext cx="2171700" cy="633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362700" cy="6338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0FA28-3AD4-41AC-8CB5-F3A3513AD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06057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06057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E992-537B-4658-A8A5-E03E89BA6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206057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74CEA-3514-441F-9A44-32ECF99E3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206057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BB6B5-92CD-4F07-8032-F125A733C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60575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2060575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439896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5400" y="439896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04774-2EE8-43BF-BC08-D86C5CD6D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202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202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E7D66-91D6-4409-B861-1AA3A8188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9D414-E062-4444-8F34-E624B65B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A7269-E895-4B91-9D9E-B3A13FC7F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1647-0518-48F8-A612-710A171C1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F3A1-72EE-4196-BEA2-E573B40B1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3C246-95BE-4179-83F1-DF9FFC95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574C-7073-4202-8D18-AFF254BA1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3D08F-ADFD-4481-A6D3-1A8DC24A4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C85E-DDA1-4D94-8C61-C133E143D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6A168-3751-4BB2-934D-FE0E95205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44B0-02A4-49F3-910D-D4B1E0DB4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4B59A-CBB9-49E3-90FA-2280C1E63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7E88D-C0F2-4AC2-95A6-107F3EC0A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2CD5-5D86-4FCB-8841-BBF3E7650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32BA-14A7-46C3-8D46-C45096A54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C6DD-5C41-4B83-B6D6-A7709352D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0605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0605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1F85-3BEB-4D42-BC9F-7AFEB4FE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5A48E-56E9-4955-B072-C1FA11BA8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66C4-5D4B-4215-82EB-0998D39F3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AB43B-A322-48FF-8292-500FB9047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C3F1-8322-4318-9647-72A0EC3EF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A7E5-DE51-4CD4-80ED-A56088C58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Рисунпрок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76250"/>
            <a:ext cx="9144000" cy="727075"/>
          </a:xfrm>
          <a:prstGeom prst="rect">
            <a:avLst/>
          </a:prstGeom>
          <a:gradFill rotWithShape="1">
            <a:gsLst>
              <a:gs pos="0">
                <a:srgbClr val="996633">
                  <a:alpha val="27000"/>
                </a:srgbClr>
              </a:gs>
              <a:gs pos="100000">
                <a:srgbClr val="996633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3" name="Oval 19" descr="Рисунок7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4" name="Oval 20" descr="Рисунок5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4400" y="20605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08465D2-76E9-4D4D-9EC6-CEF9E6184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22" descr="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gray">
          <a:xfrm>
            <a:off x="-2197100" y="6092825"/>
            <a:ext cx="113411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3" descr="6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gray">
          <a:xfrm>
            <a:off x="-1981200" y="6146800"/>
            <a:ext cx="124587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  <p:sldLayoutId id="2147483679" r:id="rId1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532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4097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7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7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7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8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8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8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8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8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8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8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8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8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8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9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9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9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9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9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9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9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9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9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9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00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100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9AD0F57-FC4E-4F16-BF38-2D81F6B05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5" r:id="rId12"/>
    <p:sldLayoutId id="2147483694" r:id="rId13"/>
    <p:sldLayoutId id="2147483693" r:id="rId14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2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0.jpe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gif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gif"/><Relationship Id="rId7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17.jpeg"/><Relationship Id="rId4" Type="http://schemas.openxmlformats.org/officeDocument/2006/relationships/image" Target="../media/image20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gif"/><Relationship Id="rId11" Type="http://schemas.openxmlformats.org/officeDocument/2006/relationships/image" Target="../media/image37.jpeg"/><Relationship Id="rId5" Type="http://schemas.openxmlformats.org/officeDocument/2006/relationships/image" Target="../media/image33.jpeg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0000"/>
                </a:solidFill>
              </a:rPr>
              <a:t>Олимпийские игры в Древности</a:t>
            </a: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743200" y="4643438"/>
            <a:ext cx="6400800" cy="17526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Попова Л.А.,</a:t>
            </a:r>
          </a:p>
          <a:p>
            <a:pPr marL="0" indent="0" algn="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МОУ «СОШ №12»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56100" y="616585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0000"/>
                </a:solidFill>
                <a:latin typeface="+mn-lt"/>
              </a:rPr>
              <a:t>г. Междуреченск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555875" y="620713"/>
            <a:ext cx="6300788" cy="531812"/>
          </a:xfrm>
          <a:prstGeom prst="rect">
            <a:avLst/>
          </a:prstGeom>
          <a:solidFill>
            <a:srgbClr val="FFEAD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b="1" dirty="0">
                <a:solidFill>
                  <a:schemeClr val="bg2"/>
                </a:solidFill>
              </a:rPr>
              <a:t>Первый день </a:t>
            </a:r>
            <a:r>
              <a:rPr lang="ru-RU" sz="2800" dirty="0">
                <a:solidFill>
                  <a:schemeClr val="bg2"/>
                </a:solidFill>
              </a:rPr>
              <a:t>– состязание по </a:t>
            </a:r>
            <a:r>
              <a:rPr lang="ru-RU" sz="2800" dirty="0">
                <a:solidFill>
                  <a:schemeClr val="bg2"/>
                </a:solidFill>
              </a:rPr>
              <a:t>бегу</a:t>
            </a:r>
            <a:r>
              <a:rPr lang="ru-RU" dirty="0">
                <a:latin typeface="+mn-lt"/>
              </a:rPr>
              <a:t> </a:t>
            </a:r>
            <a:r>
              <a:rPr lang="ru-RU" sz="3600" b="1" dirty="0">
                <a:solidFill>
                  <a:schemeClr val="bg2"/>
                </a:solidFill>
                <a:latin typeface="+mn-lt"/>
              </a:rPr>
              <a:t> </a:t>
            </a:r>
            <a:endParaRPr lang="ru-RU" sz="3600" b="1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611188" y="476250"/>
          <a:ext cx="1871662" cy="1285875"/>
        </p:xfrm>
        <a:graphic>
          <a:graphicData uri="http://schemas.openxmlformats.org/presentationml/2006/ole">
            <p:oleObj spid="_x0000_s13314" name="PHOTO-PAINT" r:id="rId3" imgW="2273016" imgH="1561905" progId="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5214938" y="2643188"/>
          <a:ext cx="3314700" cy="2357437"/>
        </p:xfrm>
        <a:graphic>
          <a:graphicData uri="http://schemas.openxmlformats.org/presentationml/2006/ole">
            <p:oleObj spid="_x0000_s13315" name="PHOTO-PAINT" r:id="rId4" imgW="2463492" imgH="1752381" progId="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539750" y="3068638"/>
          <a:ext cx="4176713" cy="2824162"/>
        </p:xfrm>
        <a:graphic>
          <a:graphicData uri="http://schemas.openxmlformats.org/presentationml/2006/ole">
            <p:oleObj spid="_x0000_s13316" name="PHOTO-PAINT" r:id="rId5" imgW="4431746" imgH="2996825" progId="">
              <p:embed/>
            </p:oleObj>
          </a:graphicData>
        </a:graphic>
      </p:graphicFrame>
      <p:sp>
        <p:nvSpPr>
          <p:cNvPr id="13318" name="Text Box 33"/>
          <p:cNvSpPr txBox="1">
            <a:spLocks noChangeArrowheads="1"/>
          </p:cNvSpPr>
          <p:nvPr/>
        </p:nvSpPr>
        <p:spPr bwMode="auto">
          <a:xfrm>
            <a:off x="468313" y="1773238"/>
            <a:ext cx="4752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320000"/>
                </a:solidFill>
                <a:latin typeface="Times New Roman" pitchFamily="18" charset="0"/>
              </a:rPr>
              <a:t>Бег на короткие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320000"/>
                </a:solidFill>
                <a:latin typeface="Times New Roman" pitchFamily="18" charset="0"/>
              </a:rPr>
              <a:t>и длинные дистанции</a:t>
            </a:r>
          </a:p>
        </p:txBody>
      </p:sp>
      <p:sp>
        <p:nvSpPr>
          <p:cNvPr id="13319" name="Text Box 34"/>
          <p:cNvSpPr txBox="1">
            <a:spLocks noChangeArrowheads="1"/>
          </p:cNvSpPr>
          <p:nvPr/>
        </p:nvSpPr>
        <p:spPr bwMode="auto">
          <a:xfrm>
            <a:off x="5292725" y="1773238"/>
            <a:ext cx="324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320000"/>
                </a:solidFill>
                <a:latin typeface="Times New Roman" pitchFamily="18" charset="0"/>
              </a:rPr>
              <a:t>Бег с оружием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14375" y="285750"/>
            <a:ext cx="7286625" cy="641350"/>
          </a:xfrm>
          <a:prstGeom prst="rect">
            <a:avLst/>
          </a:prstGeom>
          <a:solidFill>
            <a:schemeClr val="tx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2"/>
                </a:solidFill>
                <a:latin typeface="Verdana" pitchFamily="34" charset="0"/>
              </a:rPr>
              <a:t>Второй день. </a:t>
            </a:r>
            <a:r>
              <a:rPr lang="ru-RU" sz="2800">
                <a:solidFill>
                  <a:schemeClr val="bg2"/>
                </a:solidFill>
              </a:rPr>
              <a:t>Назови виды состязаний</a:t>
            </a:r>
            <a:r>
              <a:rPr lang="ru-RU" sz="3600">
                <a:solidFill>
                  <a:schemeClr val="bg2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14341" name="Picture 14" descr="новый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25538"/>
            <a:ext cx="1427162" cy="2014537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4342" name="Picture 15" descr="новый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268413"/>
            <a:ext cx="1897062" cy="1728787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1071563" y="4143375"/>
            <a:ext cx="1455737" cy="446088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Бег</a:t>
            </a:r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6143625" y="4000500"/>
            <a:ext cx="1846263" cy="509588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ru-RU" sz="2400" b="1"/>
              <a:t> Борьба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250825" y="3284538"/>
            <a:ext cx="2449513" cy="466725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Метание копья</a:t>
            </a: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3203575" y="3141663"/>
            <a:ext cx="2519363" cy="466725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Метание диска </a:t>
            </a:r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6443663" y="3213100"/>
            <a:ext cx="1414462" cy="466725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Прыжки</a:t>
            </a:r>
          </a:p>
        </p:txBody>
      </p:sp>
      <p:pic>
        <p:nvPicPr>
          <p:cNvPr id="14348" name="Picture 29" descr="lan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268413"/>
            <a:ext cx="2303462" cy="1665287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86051" name="Rectangle 35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836612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5072063" y="4686300"/>
          <a:ext cx="3429000" cy="1790700"/>
        </p:xfrm>
        <a:graphic>
          <a:graphicData uri="http://schemas.openxmlformats.org/presentationml/2006/ole">
            <p:oleObj spid="_x0000_s14338" name="PHOTO-PAINT" r:id="rId6" imgW="5498413" imgH="2869841" progId="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820738" y="4786313"/>
          <a:ext cx="2535237" cy="1714500"/>
        </p:xfrm>
        <a:graphic>
          <a:graphicData uri="http://schemas.openxmlformats.org/presentationml/2006/ole">
            <p:oleObj spid="_x0000_s14339" name="PHOTO-PAINT" r:id="rId7" imgW="4431746" imgH="2996825" progId="">
              <p:embed/>
            </p:oleObj>
          </a:graphicData>
        </a:graphic>
      </p:graphicFrame>
      <p:sp>
        <p:nvSpPr>
          <p:cNvPr id="14350" name="AutoShape 40"/>
          <p:cNvSpPr>
            <a:spLocks noChangeArrowheads="1"/>
          </p:cNvSpPr>
          <p:nvPr/>
        </p:nvSpPr>
        <p:spPr bwMode="auto">
          <a:xfrm>
            <a:off x="3203575" y="3860800"/>
            <a:ext cx="2303463" cy="576263"/>
          </a:xfrm>
          <a:prstGeom prst="roundRect">
            <a:avLst>
              <a:gd name="adj" fmla="val 16667"/>
            </a:avLst>
          </a:prstGeom>
          <a:solidFill>
            <a:srgbClr val="FFEAD5"/>
          </a:solidFill>
          <a:ln w="57150" cmpd="thinThick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320000"/>
                </a:solidFill>
                <a:latin typeface="Verdana" pitchFamily="34" charset="0"/>
              </a:rPr>
              <a:t>Пятиборье</a:t>
            </a:r>
          </a:p>
        </p:txBody>
      </p:sp>
      <p:sp>
        <p:nvSpPr>
          <p:cNvPr id="86060" name="Text Box 44"/>
          <p:cNvSpPr txBox="1">
            <a:spLocks noChangeArrowheads="1"/>
          </p:cNvSpPr>
          <p:nvPr/>
        </p:nvSpPr>
        <p:spPr bwMode="auto">
          <a:xfrm>
            <a:off x="1258888" y="328453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86061" name="Text Box 45"/>
          <p:cNvSpPr txBox="1">
            <a:spLocks noChangeArrowheads="1"/>
          </p:cNvSpPr>
          <p:nvPr/>
        </p:nvSpPr>
        <p:spPr bwMode="auto">
          <a:xfrm>
            <a:off x="4211638" y="3213100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86062" name="Text Box 46"/>
          <p:cNvSpPr txBox="1">
            <a:spLocks noChangeArrowheads="1"/>
          </p:cNvSpPr>
          <p:nvPr/>
        </p:nvSpPr>
        <p:spPr bwMode="auto">
          <a:xfrm>
            <a:off x="6588125" y="400526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86063" name="Text Box 47"/>
          <p:cNvSpPr txBox="1">
            <a:spLocks noChangeArrowheads="1"/>
          </p:cNvSpPr>
          <p:nvPr/>
        </p:nvSpPr>
        <p:spPr bwMode="auto">
          <a:xfrm>
            <a:off x="6804025" y="32131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86064" name="Text Box 48"/>
          <p:cNvSpPr txBox="1">
            <a:spLocks noChangeArrowheads="1"/>
          </p:cNvSpPr>
          <p:nvPr/>
        </p:nvSpPr>
        <p:spPr bwMode="auto">
          <a:xfrm>
            <a:off x="1692275" y="40767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  <a:latin typeface="Arial Black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4" grpId="0" animBg="1"/>
      <p:bldP spid="86036" grpId="0" animBg="1"/>
      <p:bldP spid="86037" grpId="0" animBg="1"/>
      <p:bldP spid="86038" grpId="0" animBg="1"/>
      <p:bldP spid="86039" grpId="0" animBg="1"/>
      <p:bldP spid="86060" grpId="0"/>
      <p:bldP spid="86060" grpId="1"/>
      <p:bldP spid="86061" grpId="0"/>
      <p:bldP spid="86061" grpId="1"/>
      <p:bldP spid="86062" grpId="0"/>
      <p:bldP spid="86062" grpId="1"/>
      <p:bldP spid="86063" grpId="0"/>
      <p:bldP spid="86063" grpId="1"/>
      <p:bldP spid="86064" grpId="0"/>
      <p:bldP spid="8606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727200" y="544513"/>
            <a:ext cx="7250113" cy="522287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>
                <a:solidFill>
                  <a:schemeClr val="bg2"/>
                </a:solidFill>
              </a:rPr>
              <a:t>Третий день. </a:t>
            </a:r>
            <a:r>
              <a:rPr lang="ru-RU" sz="2800">
                <a:solidFill>
                  <a:schemeClr val="bg2"/>
                </a:solidFill>
                <a:latin typeface="Verdana" pitchFamily="34" charset="0"/>
              </a:rPr>
              <a:t>Назови виды состязаний</a:t>
            </a:r>
            <a:endParaRPr lang="ru-RU" sz="2800">
              <a:solidFill>
                <a:schemeClr val="bg2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315913" y="306388"/>
          <a:ext cx="1368425" cy="1114425"/>
        </p:xfrm>
        <a:graphic>
          <a:graphicData uri="http://schemas.openxmlformats.org/presentationml/2006/ole">
            <p:oleObj spid="_x0000_s15362" name="PHOTO-PAINT" r:id="rId3" imgW="1714286" imgH="1396825" progId="">
              <p:embed/>
            </p:oleObj>
          </a:graphicData>
        </a:graphic>
      </p:graphicFrame>
      <p:pic>
        <p:nvPicPr>
          <p:cNvPr id="15364" name="Picture 12" descr="fАфи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00213"/>
            <a:ext cx="3168650" cy="2640012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5365" name="Picture 14" descr="his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773238"/>
            <a:ext cx="4356100" cy="2678112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971550" y="4581525"/>
            <a:ext cx="2176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Кулачные бои</a:t>
            </a: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5857875" y="4643438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Борьба</a:t>
            </a: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357188" y="5286375"/>
            <a:ext cx="8351837" cy="100647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Среди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чемпионов по кулачному бою был математик Пифагор, 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соревновании борцов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побеждал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великий ученый философ Платон.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/>
      <p:bldP spid="89105" grpId="0"/>
      <p:bldP spid="891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4"/>
          <p:cNvSpPr txBox="1">
            <a:spLocks noChangeArrowheads="1"/>
          </p:cNvSpPr>
          <p:nvPr/>
        </p:nvSpPr>
        <p:spPr bwMode="auto">
          <a:xfrm>
            <a:off x="1116013" y="404813"/>
            <a:ext cx="7343775" cy="646112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2"/>
                </a:solidFill>
              </a:rPr>
              <a:t>Четвертый день – соревнования детей</a:t>
            </a:r>
            <a:r>
              <a:rPr lang="ru-RU">
                <a:solidFill>
                  <a:schemeClr val="bg2"/>
                </a:solidFill>
                <a:latin typeface="Verdana" pitchFamily="34" charset="0"/>
              </a:rPr>
              <a:t> </a:t>
            </a:r>
            <a:endParaRPr lang="ru-RU" sz="3600" b="1">
              <a:solidFill>
                <a:schemeClr val="bg2"/>
              </a:solidFill>
              <a:latin typeface="Verdana" pitchFamily="34" charset="0"/>
            </a:endParaRPr>
          </a:p>
        </p:txBody>
      </p:sp>
      <p:pic>
        <p:nvPicPr>
          <p:cNvPr id="50178" name="Picture 8" descr="сканирование0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63" t="11543"/>
          <a:stretch>
            <a:fillRect/>
          </a:stretch>
        </p:blipFill>
        <p:spPr bwMode="auto">
          <a:xfrm>
            <a:off x="2916238" y="1484313"/>
            <a:ext cx="2733675" cy="3600450"/>
          </a:xfrm>
          <a:prstGeom prst="rect">
            <a:avLst/>
          </a:prstGeom>
          <a:solidFill>
            <a:srgbClr val="E24B00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4"/>
          <p:cNvSpPr txBox="1">
            <a:spLocks noChangeArrowheads="1"/>
          </p:cNvSpPr>
          <p:nvPr/>
        </p:nvSpPr>
        <p:spPr bwMode="auto">
          <a:xfrm>
            <a:off x="500063" y="285750"/>
            <a:ext cx="7848600" cy="523875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2"/>
                </a:solidFill>
                <a:latin typeface="Verdana" pitchFamily="34" charset="0"/>
              </a:rPr>
              <a:t>Пятый день. </a:t>
            </a:r>
            <a:r>
              <a:rPr lang="ru-RU" sz="2800" b="1">
                <a:solidFill>
                  <a:schemeClr val="bg2"/>
                </a:solidFill>
                <a:latin typeface="Verdana" pitchFamily="34" charset="0"/>
              </a:rPr>
              <a:t>Назови виды состязаний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51202" name="Text Box 14"/>
          <p:cNvSpPr txBox="1">
            <a:spLocks noChangeArrowheads="1"/>
          </p:cNvSpPr>
          <p:nvPr/>
        </p:nvSpPr>
        <p:spPr bwMode="auto">
          <a:xfrm>
            <a:off x="250825" y="3716338"/>
            <a:ext cx="16192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20000"/>
                </a:solidFill>
                <a:latin typeface="Times New Roman" pitchFamily="18" charset="0"/>
              </a:rPr>
              <a:t>Лошадка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20000"/>
                </a:solidFill>
                <a:latin typeface="Times New Roman" pitchFamily="18" charset="0"/>
              </a:rPr>
              <a:t>из музея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20000"/>
                </a:solidFill>
                <a:latin typeface="Times New Roman" pitchFamily="18" charset="0"/>
              </a:rPr>
              <a:t>в Олимпии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20000"/>
                </a:solidFill>
                <a:latin typeface="Times New Roman" pitchFamily="18" charset="0"/>
              </a:rPr>
              <a:t>V </a:t>
            </a:r>
            <a:r>
              <a:rPr lang="ru-RU" b="1">
                <a:solidFill>
                  <a:srgbClr val="320000"/>
                </a:solidFill>
                <a:latin typeface="Times New Roman" pitchFamily="18" charset="0"/>
              </a:rPr>
              <a:t>в. до н. э.</a:t>
            </a:r>
          </a:p>
        </p:txBody>
      </p:sp>
      <p:pic>
        <p:nvPicPr>
          <p:cNvPr id="51203" name="Picture 16" descr="imagesCANXW7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1000125"/>
            <a:ext cx="1735137" cy="2592388"/>
          </a:xfrm>
          <a:prstGeom prst="rect">
            <a:avLst/>
          </a:prstGeom>
          <a:noFill/>
          <a:ln w="57150" cmpd="thickThin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3286125" y="1428750"/>
            <a:ext cx="3281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bg2"/>
                </a:solidFill>
              </a:rPr>
              <a:t>Соревнования 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в беге на колесницах</a:t>
            </a:r>
            <a:r>
              <a:rPr lang="ru-RU">
                <a:solidFill>
                  <a:schemeClr val="bg2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51205" name="Picture 13" descr="5 в до н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2592387" cy="223678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51206" name="Text Box 21"/>
          <p:cNvSpPr txBox="1">
            <a:spLocks noChangeArrowheads="1"/>
          </p:cNvSpPr>
          <p:nvPr/>
        </p:nvSpPr>
        <p:spPr bwMode="auto">
          <a:xfrm>
            <a:off x="2411413" y="5589588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20000"/>
                </a:solidFill>
                <a:latin typeface="Times New Roman" pitchFamily="18" charset="0"/>
              </a:rPr>
              <a:t>Рисунок-реконструкция статуй победителей соревнований в Олимпии </a:t>
            </a:r>
          </a:p>
        </p:txBody>
      </p:sp>
      <p:pic>
        <p:nvPicPr>
          <p:cNvPr id="51207" name="Picture 22" descr="reconstr-delp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141663"/>
            <a:ext cx="5327650" cy="2335212"/>
          </a:xfrm>
          <a:prstGeom prst="rect">
            <a:avLst/>
          </a:prstGeom>
          <a:noFill/>
          <a:ln w="57150" cmpd="thickThin">
            <a:solidFill>
              <a:srgbClr val="996600"/>
            </a:solidFill>
            <a:miter lim="800000"/>
            <a:headEnd/>
            <a:tailEnd/>
          </a:ln>
        </p:spPr>
      </p:pic>
      <p:sp>
        <p:nvSpPr>
          <p:cNvPr id="88087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29500" y="3786188"/>
            <a:ext cx="1295400" cy="431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</a:rPr>
              <a:t>Возничий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3"/>
          <p:cNvGrpSpPr>
            <a:grpSpLocks/>
          </p:cNvGrpSpPr>
          <p:nvPr/>
        </p:nvGrpSpPr>
        <p:grpSpPr bwMode="auto">
          <a:xfrm>
            <a:off x="1835150" y="3284538"/>
            <a:ext cx="5688013" cy="2952750"/>
            <a:chOff x="884" y="1162"/>
            <a:chExt cx="3583" cy="1860"/>
          </a:xfrm>
        </p:grpSpPr>
        <p:sp>
          <p:nvSpPr>
            <p:cNvPr id="17423" name="AutoShape 20"/>
            <p:cNvSpPr>
              <a:spLocks noChangeArrowheads="1"/>
            </p:cNvSpPr>
            <p:nvPr/>
          </p:nvSpPr>
          <p:spPr bwMode="auto">
            <a:xfrm>
              <a:off x="884" y="2341"/>
              <a:ext cx="3583" cy="680"/>
            </a:xfrm>
            <a:prstGeom prst="parallelogram">
              <a:avLst>
                <a:gd name="adj" fmla="val 131728"/>
              </a:avLst>
            </a:prstGeom>
            <a:noFill/>
            <a:ln w="76200" cmpd="tri">
              <a:solidFill>
                <a:srgbClr val="32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grpSp>
          <p:nvGrpSpPr>
            <p:cNvPr id="17424" name="Group 32"/>
            <p:cNvGrpSpPr>
              <a:grpSpLocks/>
            </p:cNvGrpSpPr>
            <p:nvPr/>
          </p:nvGrpSpPr>
          <p:grpSpPr bwMode="auto">
            <a:xfrm>
              <a:off x="1247" y="1162"/>
              <a:ext cx="2551" cy="1860"/>
              <a:chOff x="1247" y="1162"/>
              <a:chExt cx="2551" cy="1860"/>
            </a:xfrm>
          </p:grpSpPr>
          <p:pic>
            <p:nvPicPr>
              <p:cNvPr id="17425" name="Picture 25" descr="8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4" y="1706"/>
                <a:ext cx="987" cy="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Picture 26" descr="7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44" y="1162"/>
                <a:ext cx="1054" cy="1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Picture 27" descr="7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47" y="1253"/>
                <a:ext cx="1003" cy="1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571625" y="357188"/>
            <a:ext cx="6019800" cy="584200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</a:rPr>
              <a:t>Награждение победителей</a:t>
            </a:r>
            <a:endParaRPr lang="ru-RU" sz="3200" b="1">
              <a:solidFill>
                <a:schemeClr val="bg2"/>
              </a:solidFill>
              <a:latin typeface="Verdana" pitchFamily="34" charset="0"/>
            </a:endParaRPr>
          </a:p>
        </p:txBody>
      </p:sp>
      <p:graphicFrame>
        <p:nvGraphicFramePr>
          <p:cNvPr id="84998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85763" y="3214688"/>
          <a:ext cx="1141412" cy="2232025"/>
        </p:xfrm>
        <a:graphic>
          <a:graphicData uri="http://schemas.openxmlformats.org/presentationml/2006/ole">
            <p:oleObj spid="_x0000_s17410" name="PHOTO-PAINT" r:id="rId6" imgW="876190" imgH="1714286" progId="">
              <p:embed/>
            </p:oleObj>
          </a:graphicData>
        </a:graphic>
      </p:graphicFrame>
      <p:pic>
        <p:nvPicPr>
          <p:cNvPr id="85000" name="Picture 8" descr="camp_fire_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288" y="3213100"/>
            <a:ext cx="3063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11"/>
          <p:cNvSpPr>
            <a:spLocks noChangeShapeType="1"/>
          </p:cNvSpPr>
          <p:nvPr/>
        </p:nvSpPr>
        <p:spPr bwMode="auto">
          <a:xfrm flipV="1">
            <a:off x="7883525" y="2924175"/>
            <a:ext cx="358775" cy="215900"/>
          </a:xfrm>
          <a:prstGeom prst="line">
            <a:avLst/>
          </a:prstGeom>
          <a:noFill/>
          <a:ln w="76200" cmpd="tri">
            <a:solidFill>
              <a:srgbClr val="32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7415" name="Group 22"/>
          <p:cNvGrpSpPr>
            <a:grpSpLocks/>
          </p:cNvGrpSpPr>
          <p:nvPr/>
        </p:nvGrpSpPr>
        <p:grpSpPr bwMode="auto">
          <a:xfrm>
            <a:off x="6643688" y="2643188"/>
            <a:ext cx="1727200" cy="1728787"/>
            <a:chOff x="4468" y="1752"/>
            <a:chExt cx="1088" cy="1089"/>
          </a:xfrm>
        </p:grpSpPr>
        <p:sp>
          <p:nvSpPr>
            <p:cNvPr id="17418" name="AutoShape 17"/>
            <p:cNvSpPr>
              <a:spLocks noChangeArrowheads="1"/>
            </p:cNvSpPr>
            <p:nvPr/>
          </p:nvSpPr>
          <p:spPr bwMode="auto">
            <a:xfrm>
              <a:off x="4468" y="2614"/>
              <a:ext cx="997" cy="136"/>
            </a:xfrm>
            <a:prstGeom prst="parallelogram">
              <a:avLst>
                <a:gd name="adj" fmla="val 183272"/>
              </a:avLst>
            </a:prstGeom>
            <a:noFill/>
            <a:ln w="12700">
              <a:solidFill>
                <a:srgbClr val="32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grpSp>
          <p:nvGrpSpPr>
            <p:cNvPr id="17419" name="Group 21"/>
            <p:cNvGrpSpPr>
              <a:grpSpLocks/>
            </p:cNvGrpSpPr>
            <p:nvPr/>
          </p:nvGrpSpPr>
          <p:grpSpPr bwMode="auto">
            <a:xfrm>
              <a:off x="4468" y="1752"/>
              <a:ext cx="1088" cy="1089"/>
              <a:chOff x="4468" y="1752"/>
              <a:chExt cx="1088" cy="1089"/>
            </a:xfrm>
          </p:grpSpPr>
          <p:pic>
            <p:nvPicPr>
              <p:cNvPr id="17420" name="Picture 13" descr="новый009Б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58" y="1752"/>
                <a:ext cx="998" cy="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7" descr="новый-4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21" y="2296"/>
                <a:ext cx="199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2" name="Rectangle 16"/>
              <p:cNvSpPr>
                <a:spLocks noChangeArrowheads="1"/>
              </p:cNvSpPr>
              <p:nvPr/>
            </p:nvSpPr>
            <p:spPr bwMode="auto">
              <a:xfrm>
                <a:off x="4468" y="2795"/>
                <a:ext cx="771" cy="46"/>
              </a:xfrm>
              <a:prstGeom prst="rect">
                <a:avLst/>
              </a:prstGeom>
              <a:noFill/>
              <a:ln w="76200" cmpd="tri">
                <a:solidFill>
                  <a:srgbClr val="32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Verdana" pitchFamily="34" charset="0"/>
                </a:endParaRPr>
              </a:p>
            </p:txBody>
          </p:sp>
        </p:grpSp>
      </p:grpSp>
      <p:sp>
        <p:nvSpPr>
          <p:cNvPr id="17416" name="Line 23"/>
          <p:cNvSpPr>
            <a:spLocks noChangeShapeType="1"/>
          </p:cNvSpPr>
          <p:nvPr/>
        </p:nvSpPr>
        <p:spPr bwMode="auto">
          <a:xfrm flipV="1">
            <a:off x="7858125" y="4086225"/>
            <a:ext cx="358775" cy="215900"/>
          </a:xfrm>
          <a:prstGeom prst="line">
            <a:avLst/>
          </a:prstGeom>
          <a:noFill/>
          <a:ln w="76200" cmpd="tri">
            <a:solidFill>
              <a:srgbClr val="32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029" name="Text Box 37"/>
          <p:cNvSpPr txBox="1">
            <a:spLocks noChangeArrowheads="1"/>
          </p:cNvSpPr>
          <p:nvPr/>
        </p:nvSpPr>
        <p:spPr bwMode="auto">
          <a:xfrm>
            <a:off x="1285875" y="1071563"/>
            <a:ext cx="6624638" cy="1262062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E7"/>
                </a:solidFill>
              </a:rPr>
              <a:t>Победителей Олимпиады </a:t>
            </a:r>
            <a:r>
              <a:rPr lang="ru-RU" sz="2000" b="1">
                <a:solidFill>
                  <a:srgbClr val="FFFFE7"/>
                </a:solidFill>
              </a:rPr>
              <a:t>– </a:t>
            </a:r>
            <a:r>
              <a:rPr lang="ru-RU" sz="2800" b="1" i="1">
                <a:solidFill>
                  <a:srgbClr val="FFFFE7"/>
                </a:solidFill>
              </a:rPr>
              <a:t>олимпиоников</a:t>
            </a:r>
            <a:r>
              <a:rPr lang="ru-RU" sz="2800" b="1">
                <a:solidFill>
                  <a:srgbClr val="FFFFE7"/>
                </a:solidFill>
              </a:rPr>
              <a:t> </a:t>
            </a:r>
            <a:r>
              <a:rPr lang="ru-RU" sz="2400" b="1">
                <a:solidFill>
                  <a:srgbClr val="FFFFE7"/>
                </a:solidFill>
              </a:rPr>
              <a:t>награждали пальмовой ветвью, оливковым венком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49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Дискоб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000375"/>
            <a:ext cx="2130425" cy="3382963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54274" name="Picture 3" descr="Аполло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997200"/>
            <a:ext cx="2620963" cy="338455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8208963" cy="118745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  </a:t>
            </a:r>
            <a:r>
              <a:rPr lang="ru-RU" sz="2400" b="1">
                <a:solidFill>
                  <a:schemeClr val="bg1"/>
                </a:solidFill>
              </a:rPr>
              <a:t>На родине олимпионикам ставили статуи, и до конца жизни они были почетными гражданами своего полиса 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357188" y="500063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Награждение победителей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12"/>
          <p:cNvSpPr>
            <a:spLocks noChangeArrowheads="1"/>
          </p:cNvSpPr>
          <p:nvPr/>
        </p:nvSpPr>
        <p:spPr bwMode="auto">
          <a:xfrm>
            <a:off x="323850" y="4005263"/>
            <a:ext cx="8820150" cy="1873250"/>
          </a:xfrm>
          <a:custGeom>
            <a:avLst/>
            <a:gdLst>
              <a:gd name="T0" fmla="*/ 7998978 w 21600"/>
              <a:gd name="T1" fmla="*/ 0 h 21600"/>
              <a:gd name="T2" fmla="*/ 0 w 21600"/>
              <a:gd name="T3" fmla="*/ 936625 h 21600"/>
              <a:gd name="T4" fmla="*/ 7998978 w 21600"/>
              <a:gd name="T5" fmla="*/ 1873250 h 21600"/>
              <a:gd name="T6" fmla="*/ 8820150 w 21600"/>
              <a:gd name="T7" fmla="*/ 9366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03 h 21600"/>
              <a:gd name="T14" fmla="*/ 20409 w 21600"/>
              <a:gd name="T15" fmla="*/ 171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89" y="0"/>
                </a:moveTo>
                <a:lnTo>
                  <a:pt x="19589" y="4403"/>
                </a:lnTo>
                <a:lnTo>
                  <a:pt x="3375" y="4403"/>
                </a:lnTo>
                <a:lnTo>
                  <a:pt x="3375" y="17197"/>
                </a:lnTo>
                <a:lnTo>
                  <a:pt x="19589" y="17197"/>
                </a:lnTo>
                <a:lnTo>
                  <a:pt x="1958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03"/>
                </a:moveTo>
                <a:lnTo>
                  <a:pt x="1350" y="17197"/>
                </a:lnTo>
                <a:lnTo>
                  <a:pt x="2700" y="17197"/>
                </a:lnTo>
                <a:lnTo>
                  <a:pt x="2700" y="4403"/>
                </a:lnTo>
                <a:close/>
              </a:path>
              <a:path w="21600" h="21600">
                <a:moveTo>
                  <a:pt x="0" y="4403"/>
                </a:moveTo>
                <a:lnTo>
                  <a:pt x="0" y="17197"/>
                </a:lnTo>
                <a:lnTo>
                  <a:pt x="675" y="17197"/>
                </a:lnTo>
                <a:lnTo>
                  <a:pt x="675" y="4403"/>
                </a:lnTo>
                <a:close/>
              </a:path>
            </a:pathLst>
          </a:custGeom>
          <a:solidFill>
            <a:srgbClr val="663300">
              <a:alpha val="50195"/>
            </a:srgbClr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74" name="Picture 18" descr="camp_fire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292600"/>
            <a:ext cx="4429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63"/>
          <p:cNvSpPr>
            <a:spLocks noChangeArrowheads="1"/>
          </p:cNvSpPr>
          <p:nvPr/>
        </p:nvSpPr>
        <p:spPr bwMode="auto">
          <a:xfrm>
            <a:off x="611188" y="1484313"/>
            <a:ext cx="8135937" cy="1655762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 Олимпиады в Древней </a:t>
            </a:r>
          </a:p>
          <a:p>
            <a:pPr algn="ctr"/>
            <a:r>
              <a:rPr lang="ru-RU" sz="2400" b="1"/>
              <a:t>Греции просуществовали 1169 лет.</a:t>
            </a:r>
          </a:p>
          <a:p>
            <a:pPr algn="ctr"/>
            <a:r>
              <a:rPr lang="ru-RU" sz="2400" b="1"/>
              <a:t> В каком году завершились</a:t>
            </a:r>
          </a:p>
          <a:p>
            <a:pPr algn="ctr"/>
            <a:r>
              <a:rPr lang="ru-RU" sz="2400" b="1"/>
              <a:t> Олимпиады в Элладе?  </a:t>
            </a:r>
            <a:r>
              <a:rPr lang="ru-RU">
                <a:latin typeface="Verdana" pitchFamily="34" charset="0"/>
              </a:rPr>
              <a:t> </a:t>
            </a:r>
            <a:endParaRPr lang="ru-RU" sz="2400" b="1"/>
          </a:p>
        </p:txBody>
      </p:sp>
      <p:sp>
        <p:nvSpPr>
          <p:cNvPr id="55300" name="Rectangle 72"/>
          <p:cNvSpPr>
            <a:spLocks noChangeArrowheads="1"/>
          </p:cNvSpPr>
          <p:nvPr/>
        </p:nvSpPr>
        <p:spPr bwMode="auto">
          <a:xfrm>
            <a:off x="1476375" y="5805488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663300"/>
                </a:solidFill>
                <a:latin typeface="Times New Roman" pitchFamily="18" charset="0"/>
              </a:rPr>
              <a:t>до     н а ш е й   э р ы</a:t>
            </a:r>
          </a:p>
        </p:txBody>
      </p:sp>
      <p:sp>
        <p:nvSpPr>
          <p:cNvPr id="55301" name="Rectangle 73"/>
          <p:cNvSpPr>
            <a:spLocks noChangeArrowheads="1"/>
          </p:cNvSpPr>
          <p:nvPr/>
        </p:nvSpPr>
        <p:spPr bwMode="auto">
          <a:xfrm>
            <a:off x="2700338" y="5518150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3300"/>
                </a:solidFill>
                <a:latin typeface="Arial Black" pitchFamily="34" charset="0"/>
              </a:rPr>
              <a:t>776 г.</a:t>
            </a:r>
          </a:p>
        </p:txBody>
      </p:sp>
      <p:pic>
        <p:nvPicPr>
          <p:cNvPr id="55302" name="Picture 74"/>
          <p:cNvPicPr>
            <a:picLocks noChangeAspect="1" noChangeArrowheads="1"/>
          </p:cNvPicPr>
          <p:nvPr/>
        </p:nvPicPr>
        <p:blipFill>
          <a:blip r:embed="rId3"/>
          <a:srcRect l="31560" t="34378" r="45576" b="51112"/>
          <a:stretch>
            <a:fillRect/>
          </a:stretch>
        </p:blipFill>
        <p:spPr bwMode="auto">
          <a:xfrm>
            <a:off x="2555875" y="4437063"/>
            <a:ext cx="1512888" cy="1008062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4786313" y="3929063"/>
            <a:ext cx="2665412" cy="2405062"/>
            <a:chOff x="3060" y="2430"/>
            <a:chExt cx="1679" cy="1515"/>
          </a:xfrm>
        </p:grpSpPr>
        <p:sp>
          <p:nvSpPr>
            <p:cNvPr id="55308" name="Line 75"/>
            <p:cNvSpPr>
              <a:spLocks noChangeShapeType="1"/>
            </p:cNvSpPr>
            <p:nvPr/>
          </p:nvSpPr>
          <p:spPr bwMode="auto">
            <a:xfrm>
              <a:off x="3240" y="2655"/>
              <a:ext cx="0" cy="816"/>
            </a:xfrm>
            <a:prstGeom prst="line">
              <a:avLst/>
            </a:prstGeom>
            <a:noFill/>
            <a:ln w="76200" cmpd="tri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9" name="Text Box 76"/>
            <p:cNvSpPr txBox="1">
              <a:spLocks noChangeArrowheads="1"/>
            </p:cNvSpPr>
            <p:nvPr/>
          </p:nvSpPr>
          <p:spPr bwMode="auto">
            <a:xfrm>
              <a:off x="3606" y="3430"/>
              <a:ext cx="7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rgbClr val="663300"/>
                  </a:solidFill>
                  <a:latin typeface="Arial Black" pitchFamily="34" charset="0"/>
                </a:rPr>
                <a:t>393 г.</a:t>
              </a:r>
            </a:p>
          </p:txBody>
        </p:sp>
        <p:sp>
          <p:nvSpPr>
            <p:cNvPr id="55310" name="Text Box 77"/>
            <p:cNvSpPr txBox="1">
              <a:spLocks noChangeArrowheads="1"/>
            </p:cNvSpPr>
            <p:nvPr/>
          </p:nvSpPr>
          <p:spPr bwMode="auto">
            <a:xfrm>
              <a:off x="3515" y="3657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663300"/>
                  </a:solidFill>
                  <a:latin typeface="Times New Roman" pitchFamily="18" charset="0"/>
                </a:rPr>
                <a:t>наша эра</a:t>
              </a:r>
            </a:p>
          </p:txBody>
        </p:sp>
        <p:sp>
          <p:nvSpPr>
            <p:cNvPr id="55311" name="Text Box 79"/>
            <p:cNvSpPr txBox="1">
              <a:spLocks noChangeArrowheads="1"/>
            </p:cNvSpPr>
            <p:nvPr/>
          </p:nvSpPr>
          <p:spPr bwMode="auto">
            <a:xfrm>
              <a:off x="3060" y="243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663300"/>
                  </a:solidFill>
                  <a:latin typeface="Arial Black" pitchFamily="34" charset="0"/>
                </a:rPr>
                <a:t>Р.Х.</a:t>
              </a:r>
            </a:p>
          </p:txBody>
        </p:sp>
      </p:grpSp>
      <p:pic>
        <p:nvPicPr>
          <p:cNvPr id="45079" name="Picture 23" descr="camp_fire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365625"/>
            <a:ext cx="4429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37" name="Text Box 81"/>
          <p:cNvSpPr txBox="1">
            <a:spLocks noChangeArrowheads="1"/>
          </p:cNvSpPr>
          <p:nvPr/>
        </p:nvSpPr>
        <p:spPr bwMode="auto">
          <a:xfrm>
            <a:off x="5867400" y="5589588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55306" name="Picture 87" descr="новый-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4797425"/>
            <a:ext cx="37306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88" descr="новый-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4797425"/>
            <a:ext cx="37306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ChangeArrowheads="1"/>
          </p:cNvSpPr>
          <p:nvPr/>
        </p:nvSpPr>
        <p:spPr bwMode="auto">
          <a:xfrm>
            <a:off x="4427538" y="404813"/>
            <a:ext cx="4319587" cy="3311525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 1896 году </a:t>
            </a:r>
          </a:p>
          <a:p>
            <a:pPr algn="ctr"/>
            <a:r>
              <a:rPr lang="ru-RU" sz="2400" b="1"/>
              <a:t>была возрождена </a:t>
            </a:r>
          </a:p>
          <a:p>
            <a:pPr algn="ctr"/>
            <a:r>
              <a:rPr lang="ru-RU" sz="2400" b="1"/>
              <a:t>традиция</a:t>
            </a:r>
          </a:p>
          <a:p>
            <a:pPr algn="ctr"/>
            <a:r>
              <a:rPr lang="ru-RU" sz="2400" b="1"/>
              <a:t> проведения </a:t>
            </a:r>
          </a:p>
          <a:p>
            <a:pPr algn="ctr"/>
            <a:r>
              <a:rPr lang="ru-RU" sz="2400" b="1"/>
              <a:t>Олимпиад. </a:t>
            </a:r>
          </a:p>
          <a:p>
            <a:pPr algn="ctr"/>
            <a:r>
              <a:rPr lang="ru-RU" sz="2400" b="1"/>
              <a:t> Сколько лет </a:t>
            </a:r>
          </a:p>
          <a:p>
            <a:pPr algn="ctr"/>
            <a:r>
              <a:rPr lang="ru-RU" sz="2400" b="1"/>
              <a:t>не проводились </a:t>
            </a:r>
          </a:p>
          <a:p>
            <a:pPr algn="ctr"/>
            <a:r>
              <a:rPr lang="ru-RU" sz="2400" b="1"/>
              <a:t>Олимпиады?</a:t>
            </a:r>
            <a:r>
              <a:rPr lang="ru-RU" sz="2400"/>
              <a:t> 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4787900" y="36449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06517" name="AutoShape 21"/>
          <p:cNvSpPr>
            <a:spLocks/>
          </p:cNvSpPr>
          <p:nvPr/>
        </p:nvSpPr>
        <p:spPr bwMode="auto">
          <a:xfrm rot="-5400000">
            <a:off x="4752182" y="2601118"/>
            <a:ext cx="431800" cy="3529013"/>
          </a:xfrm>
          <a:prstGeom prst="rightBrace">
            <a:avLst>
              <a:gd name="adj1" fmla="val 68107"/>
              <a:gd name="adj2" fmla="val 50000"/>
            </a:avLst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4211638" y="3789363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3300"/>
                </a:solidFill>
                <a:latin typeface="Verdana" pitchFamily="34" charset="0"/>
              </a:rPr>
              <a:t>1503 года</a:t>
            </a:r>
          </a:p>
        </p:txBody>
      </p:sp>
      <p:pic>
        <p:nvPicPr>
          <p:cNvPr id="56325" name="Picture 24" descr="20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500063" y="500063"/>
            <a:ext cx="3743325" cy="3095625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23850" y="4292600"/>
            <a:ext cx="8820150" cy="2328863"/>
            <a:chOff x="204" y="2659"/>
            <a:chExt cx="5556" cy="1467"/>
          </a:xfrm>
        </p:grpSpPr>
        <p:sp>
          <p:nvSpPr>
            <p:cNvPr id="56328" name="Rectangle 18"/>
            <p:cNvSpPr>
              <a:spLocks noChangeArrowheads="1"/>
            </p:cNvSpPr>
            <p:nvPr/>
          </p:nvSpPr>
          <p:spPr bwMode="auto">
            <a:xfrm>
              <a:off x="3515" y="3747"/>
              <a:ext cx="9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663300"/>
                  </a:solidFill>
                  <a:latin typeface="Arial Black" pitchFamily="34" charset="0"/>
                </a:rPr>
                <a:t>1896 г. </a:t>
              </a:r>
            </a:p>
          </p:txBody>
        </p:sp>
        <p:grpSp>
          <p:nvGrpSpPr>
            <p:cNvPr id="56329" name="Group 25"/>
            <p:cNvGrpSpPr>
              <a:grpSpLocks/>
            </p:cNvGrpSpPr>
            <p:nvPr/>
          </p:nvGrpSpPr>
          <p:grpSpPr bwMode="auto">
            <a:xfrm>
              <a:off x="204" y="2659"/>
              <a:ext cx="5556" cy="1467"/>
              <a:chOff x="204" y="2478"/>
              <a:chExt cx="5556" cy="1467"/>
            </a:xfrm>
          </p:grpSpPr>
          <p:sp>
            <p:nvSpPr>
              <p:cNvPr id="56331" name="AutoShape 2"/>
              <p:cNvSpPr>
                <a:spLocks noChangeArrowheads="1"/>
              </p:cNvSpPr>
              <p:nvPr/>
            </p:nvSpPr>
            <p:spPr bwMode="auto">
              <a:xfrm>
                <a:off x="204" y="2523"/>
                <a:ext cx="5556" cy="1180"/>
              </a:xfrm>
              <a:custGeom>
                <a:avLst/>
                <a:gdLst>
                  <a:gd name="T0" fmla="*/ 5039 w 21600"/>
                  <a:gd name="T1" fmla="*/ 0 h 21600"/>
                  <a:gd name="T2" fmla="*/ 0 w 21600"/>
                  <a:gd name="T3" fmla="*/ 590 h 21600"/>
                  <a:gd name="T4" fmla="*/ 5039 w 21600"/>
                  <a:gd name="T5" fmla="*/ 1180 h 21600"/>
                  <a:gd name="T6" fmla="*/ 5556 w 21600"/>
                  <a:gd name="T7" fmla="*/ 59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4412 h 21600"/>
                  <a:gd name="T14" fmla="*/ 20410 w 21600"/>
                  <a:gd name="T15" fmla="*/ 171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9589" y="0"/>
                    </a:moveTo>
                    <a:lnTo>
                      <a:pt x="19589" y="4403"/>
                    </a:lnTo>
                    <a:lnTo>
                      <a:pt x="3375" y="4403"/>
                    </a:lnTo>
                    <a:lnTo>
                      <a:pt x="3375" y="17197"/>
                    </a:lnTo>
                    <a:lnTo>
                      <a:pt x="19589" y="17197"/>
                    </a:lnTo>
                    <a:lnTo>
                      <a:pt x="19589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4403"/>
                    </a:moveTo>
                    <a:lnTo>
                      <a:pt x="1350" y="17197"/>
                    </a:lnTo>
                    <a:lnTo>
                      <a:pt x="2700" y="17197"/>
                    </a:lnTo>
                    <a:lnTo>
                      <a:pt x="2700" y="4403"/>
                    </a:lnTo>
                    <a:close/>
                  </a:path>
                  <a:path w="21600" h="21600">
                    <a:moveTo>
                      <a:pt x="0" y="4403"/>
                    </a:moveTo>
                    <a:lnTo>
                      <a:pt x="0" y="17197"/>
                    </a:lnTo>
                    <a:lnTo>
                      <a:pt x="675" y="17197"/>
                    </a:lnTo>
                    <a:lnTo>
                      <a:pt x="675" y="4403"/>
                    </a:lnTo>
                    <a:close/>
                  </a:path>
                </a:pathLst>
              </a:custGeom>
              <a:solidFill>
                <a:srgbClr val="663300">
                  <a:alpha val="50195"/>
                </a:srgbClr>
              </a:solidFill>
              <a:ln w="9525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6332" name="Group 8"/>
              <p:cNvGrpSpPr>
                <a:grpSpLocks/>
              </p:cNvGrpSpPr>
              <p:nvPr/>
            </p:nvGrpSpPr>
            <p:grpSpPr bwMode="auto">
              <a:xfrm>
                <a:off x="1338" y="2478"/>
                <a:ext cx="1723" cy="1467"/>
                <a:chOff x="3016" y="2478"/>
                <a:chExt cx="1723" cy="1467"/>
              </a:xfrm>
            </p:grpSpPr>
            <p:sp>
              <p:nvSpPr>
                <p:cNvPr id="56334" name="Line 9"/>
                <p:cNvSpPr>
                  <a:spLocks noChangeShapeType="1"/>
                </p:cNvSpPr>
                <p:nvPr/>
              </p:nvSpPr>
              <p:spPr bwMode="auto">
                <a:xfrm>
                  <a:off x="3243" y="2750"/>
                  <a:ext cx="0" cy="816"/>
                </a:xfrm>
                <a:prstGeom prst="line">
                  <a:avLst/>
                </a:prstGeom>
                <a:noFill/>
                <a:ln w="76200" cmpd="tri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3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06" y="3430"/>
                  <a:ext cx="77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400">
                      <a:solidFill>
                        <a:srgbClr val="663300"/>
                      </a:solidFill>
                      <a:latin typeface="Arial Black" pitchFamily="34" charset="0"/>
                    </a:rPr>
                    <a:t>393 г.</a:t>
                  </a:r>
                </a:p>
              </p:txBody>
            </p:sp>
            <p:sp>
              <p:nvSpPr>
                <p:cNvPr id="563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515" y="3657"/>
                  <a:ext cx="122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400" b="1">
                      <a:solidFill>
                        <a:srgbClr val="663300"/>
                      </a:solidFill>
                      <a:latin typeface="Times New Roman" pitchFamily="18" charset="0"/>
                    </a:rPr>
                    <a:t>наша эра</a:t>
                  </a:r>
                </a:p>
              </p:txBody>
            </p:sp>
            <p:sp>
              <p:nvSpPr>
                <p:cNvPr id="5633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16" y="2478"/>
                  <a:ext cx="45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>
                      <a:solidFill>
                        <a:srgbClr val="663300"/>
                      </a:solidFill>
                      <a:latin typeface="Arial Black" pitchFamily="34" charset="0"/>
                    </a:rPr>
                    <a:t>Р.Х.</a:t>
                  </a:r>
                </a:p>
              </p:txBody>
            </p:sp>
          </p:grpSp>
          <p:pic>
            <p:nvPicPr>
              <p:cNvPr id="56333" name="Picture 16" descr="новый-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4" y="2886"/>
                <a:ext cx="235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6330" name="Picture 15" descr="новый-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" y="3022"/>
              <a:ext cx="235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6509" name="Picture 13" descr="camp_fir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292600"/>
            <a:ext cx="4429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0" grpId="0"/>
      <p:bldP spid="106510" grpId="1"/>
      <p:bldP spid="106517" grpId="0" animBg="1"/>
      <p:bldP spid="106517" grpId="1" animBg="1"/>
      <p:bldP spid="1065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5943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Подумай!</a:t>
            </a:r>
            <a:r>
              <a:rPr lang="ru-RU" smtClean="0">
                <a:solidFill>
                  <a:schemeClr val="bg2"/>
                </a:solidFill>
              </a:rPr>
              <a:t/>
            </a:r>
            <a:br>
              <a:rPr lang="ru-RU" smtClean="0">
                <a:solidFill>
                  <a:schemeClr val="bg2"/>
                </a:solidFill>
              </a:rPr>
            </a:br>
            <a:endParaRPr lang="ru-RU" smtClean="0"/>
          </a:p>
        </p:txBody>
      </p:sp>
      <p:pic>
        <p:nvPicPr>
          <p:cNvPr id="57346" name="Picture 25" descr="Рисунок00"/>
          <p:cNvPicPr>
            <a:picLocks noChangeAspect="1" noChangeArrowheads="1"/>
          </p:cNvPicPr>
          <p:nvPr/>
        </p:nvPicPr>
        <p:blipFill>
          <a:blip r:embed="rId2"/>
          <a:srcRect l="36761" t="71657" r="30869"/>
          <a:stretch>
            <a:fillRect/>
          </a:stretch>
        </p:blipFill>
        <p:spPr bwMode="auto">
          <a:xfrm>
            <a:off x="185738" y="4772025"/>
            <a:ext cx="304323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5" descr="Рисунок00"/>
          <p:cNvPicPr>
            <a:picLocks noChangeAspect="1" noChangeArrowheads="1"/>
          </p:cNvPicPr>
          <p:nvPr/>
        </p:nvPicPr>
        <p:blipFill>
          <a:blip r:embed="rId2"/>
          <a:srcRect l="24001" r="32800" b="69133"/>
          <a:stretch>
            <a:fillRect/>
          </a:stretch>
        </p:blipFill>
        <p:spPr bwMode="auto">
          <a:xfrm>
            <a:off x="3143250" y="4757738"/>
            <a:ext cx="3857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5" descr="Рисунок00"/>
          <p:cNvPicPr>
            <a:picLocks noChangeAspect="1" noChangeArrowheads="1"/>
          </p:cNvPicPr>
          <p:nvPr/>
        </p:nvPicPr>
        <p:blipFill>
          <a:blip r:embed="rId2"/>
          <a:srcRect r="77600" b="69133"/>
          <a:stretch>
            <a:fillRect/>
          </a:stretch>
        </p:blipFill>
        <p:spPr bwMode="auto">
          <a:xfrm>
            <a:off x="7015163" y="47577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14500" y="1928813"/>
            <a:ext cx="6019800" cy="830262"/>
          </a:xfrm>
          <a:prstGeom prst="rect">
            <a:avLst/>
          </a:prstGeom>
          <a:solidFill>
            <a:srgbClr val="FF9900">
              <a:lumMod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ru-RU" sz="2400" b="1" kern="0" dirty="0">
                <a:solidFill>
                  <a:schemeClr val="bg1"/>
                </a:solidFill>
                <a:latin typeface="Times New Roman" pitchFamily="18" charset="0"/>
              </a:rPr>
              <a:t>Чем отличаются древнегреческие Олимпийские игры от современных?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14500" y="3214688"/>
            <a:ext cx="6000750" cy="1200150"/>
          </a:xfrm>
          <a:prstGeom prst="rect">
            <a:avLst/>
          </a:prstGeom>
          <a:solidFill>
            <a:srgbClr val="FF9900">
              <a:lumMod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Times New Roman" pitchFamily="18" charset="0"/>
              </a:rPr>
              <a:t>Что Олимпийские </a:t>
            </a:r>
            <a:r>
              <a:rPr lang="ru-RU" sz="2400" b="1" kern="0" dirty="0">
                <a:solidFill>
                  <a:schemeClr val="bg1"/>
                </a:solidFill>
                <a:latin typeface="Times New Roman" pitchFamily="18" charset="0"/>
              </a:rPr>
              <a:t>игры давали древним грекам, почему они так охотно в них участвовали?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Олимпийские игры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57238" y="1268413"/>
            <a:ext cx="10872788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 </a:t>
            </a:r>
            <a:r>
              <a:rPr lang="ru-RU" sz="2800" b="1" smtClean="0"/>
              <a:t>возникли в городе Олимпия, в Древней Греции</a:t>
            </a:r>
          </a:p>
        </p:txBody>
      </p:sp>
      <p:grpSp>
        <p:nvGrpSpPr>
          <p:cNvPr id="33795" name="Group 18"/>
          <p:cNvGrpSpPr>
            <a:grpSpLocks/>
          </p:cNvGrpSpPr>
          <p:nvPr/>
        </p:nvGrpSpPr>
        <p:grpSpPr bwMode="auto">
          <a:xfrm>
            <a:off x="1835150" y="1989138"/>
            <a:ext cx="6337300" cy="4176712"/>
            <a:chOff x="1156" y="1253"/>
            <a:chExt cx="3992" cy="2631"/>
          </a:xfrm>
        </p:grpSpPr>
        <p:pic>
          <p:nvPicPr>
            <p:cNvPr id="3380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156" y="1253"/>
              <a:ext cx="3992" cy="2631"/>
            </a:xfrm>
            <a:prstGeom prst="rect">
              <a:avLst/>
            </a:prstGeom>
            <a:noFill/>
            <a:ln w="76200" cmpd="tri">
              <a:solidFill>
                <a:srgbClr val="FFFFD1"/>
              </a:solidFill>
              <a:miter lim="800000"/>
              <a:headEnd/>
              <a:tailEnd/>
            </a:ln>
          </p:spPr>
        </p:pic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1565" y="2715"/>
              <a:ext cx="1007" cy="212"/>
            </a:xfrm>
            <a:prstGeom prst="rect">
              <a:avLst/>
            </a:prstGeom>
            <a:solidFill>
              <a:srgbClr val="36798E">
                <a:alpha val="67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ОЛИМПИЯ</a:t>
              </a:r>
            </a:p>
          </p:txBody>
        </p:sp>
      </p:grpSp>
      <p:sp>
        <p:nvSpPr>
          <p:cNvPr id="33796" name="Oval 8"/>
          <p:cNvSpPr>
            <a:spLocks noChangeArrowheads="1"/>
          </p:cNvSpPr>
          <p:nvPr/>
        </p:nvSpPr>
        <p:spPr bwMode="auto">
          <a:xfrm>
            <a:off x="4014788" y="4310063"/>
            <a:ext cx="204787" cy="200025"/>
          </a:xfrm>
          <a:prstGeom prst="ellipse">
            <a:avLst/>
          </a:prstGeom>
          <a:solidFill>
            <a:srgbClr val="663300"/>
          </a:solidFill>
          <a:ln w="76200" cmpd="tri">
            <a:solidFill>
              <a:srgbClr val="FFFFD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D1"/>
              </a:solidFill>
              <a:latin typeface="Verdana" pitchFamily="34" charset="0"/>
            </a:endParaRP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3608388" y="2320925"/>
            <a:ext cx="1362075" cy="331788"/>
          </a:xfrm>
          <a:prstGeom prst="rect">
            <a:avLst/>
          </a:prstGeom>
          <a:solidFill>
            <a:schemeClr val="bg2">
              <a:alpha val="4705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i="1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ru-RU" b="1" i="1">
                <a:solidFill>
                  <a:schemeClr val="bg1"/>
                </a:solidFill>
                <a:latin typeface="Verdana" pitchFamily="34" charset="0"/>
              </a:rPr>
              <a:t>г.Олимп</a:t>
            </a:r>
          </a:p>
          <a:p>
            <a:pPr algn="ctr"/>
            <a:endParaRPr lang="ru-RU" b="1" i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798" name="Oval 10"/>
          <p:cNvSpPr>
            <a:spLocks noChangeArrowheads="1"/>
          </p:cNvSpPr>
          <p:nvPr/>
        </p:nvSpPr>
        <p:spPr bwMode="auto">
          <a:xfrm>
            <a:off x="4356100" y="2719388"/>
            <a:ext cx="134938" cy="131762"/>
          </a:xfrm>
          <a:prstGeom prst="ellipse">
            <a:avLst/>
          </a:prstGeom>
          <a:solidFill>
            <a:srgbClr val="663300"/>
          </a:solidFill>
          <a:ln w="762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799" name="Picture 19" descr="imagesCAFLZKJ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3429000"/>
            <a:ext cx="576262" cy="744538"/>
          </a:xfrm>
          <a:prstGeom prst="rect">
            <a:avLst/>
          </a:prstGeom>
          <a:solidFill>
            <a:srgbClr val="FFFFD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750" y="1214438"/>
            <a:ext cx="85725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>
              <a:solidFill>
                <a:schemeClr val="bg1"/>
              </a:solidFill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996600"/>
                </a:solidFill>
                <a:ea typeface="Calibri" pitchFamily="34" charset="0"/>
                <a:cs typeface="Times New Roman" pitchFamily="18" charset="0"/>
              </a:rPr>
              <a:t>http://igrology.ru/primsport</a:t>
            </a:r>
            <a:endParaRPr lang="ru-RU" sz="2000" b="1">
              <a:solidFill>
                <a:srgbClr val="9966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996600"/>
                </a:solidFill>
              </a:rPr>
              <a:t>http://www.olympic-history.ru/antichnye- olimpiady/sorevnovaniya-na-antichnyh-olimpiiskih-igrah.html</a:t>
            </a:r>
            <a:endParaRPr lang="ru-RU" sz="2000" b="1">
              <a:solidFill>
                <a:srgbClr val="996600"/>
              </a:solidFill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996600"/>
                </a:solidFill>
              </a:rPr>
              <a:t>http://union-travel.ru/index.php?id=192</a:t>
            </a:r>
            <a:endParaRPr lang="ru-RU" sz="2000" b="1">
              <a:solidFill>
                <a:srgbClr val="996600"/>
              </a:solidFill>
              <a:cs typeface="Arial" charset="0"/>
            </a:endParaRPr>
          </a:p>
          <a:p>
            <a:r>
              <a:rPr lang="ru-RU" sz="2000" b="1">
                <a:solidFill>
                  <a:srgbClr val="996600"/>
                </a:solidFill>
              </a:rPr>
              <a:t>http://tochka.gerodot.ru/olimpgames/games3.htm</a:t>
            </a:r>
          </a:p>
          <a:p>
            <a:pPr eaLnBrk="0" hangingPunct="0"/>
            <a:r>
              <a:rPr lang="ru-RU" sz="2000" b="1">
                <a:solidFill>
                  <a:srgbClr val="996600"/>
                </a:solidFill>
              </a:rPr>
              <a:t>http://sport.rbc.ru/olymp2008/rfteam/photoreport/26/08/2008/190884.shtml</a:t>
            </a:r>
            <a:endParaRPr lang="ru-RU" sz="2000" b="1">
              <a:solidFill>
                <a:srgbClr val="996600"/>
              </a:solidFill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996600"/>
                </a:solidFill>
              </a:rPr>
              <a:t>http://www.olympic-history.ru/istoriya-ellady.html</a:t>
            </a:r>
            <a:endParaRPr lang="ru-RU" sz="2000" b="1">
              <a:solidFill>
                <a:srgbClr val="996600"/>
              </a:solidFill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996600"/>
                </a:solidFill>
              </a:rPr>
              <a:t>http://images.google.ru/images?hl=ru</a:t>
            </a:r>
            <a:endParaRPr lang="ru-RU" sz="2000" b="1">
              <a:solidFill>
                <a:srgbClr val="996600"/>
              </a:solidFill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996600"/>
                </a:solidFill>
              </a:rPr>
              <a:t>http://gazeta.ua/index.php?id=312996&amp;lang=ru</a:t>
            </a:r>
            <a:endParaRPr lang="ru-RU" sz="2000" b="1">
              <a:solidFill>
                <a:srgbClr val="996600"/>
              </a:solidFill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996600"/>
                </a:solidFill>
              </a:rPr>
              <a:t> </a:t>
            </a:r>
            <a:r>
              <a:rPr lang="en-US" sz="2000" b="1">
                <a:solidFill>
                  <a:srgbClr val="996600"/>
                </a:solidFill>
              </a:rPr>
              <a:t>http</a:t>
            </a:r>
            <a:r>
              <a:rPr lang="ru-RU" sz="2000" b="1">
                <a:solidFill>
                  <a:srgbClr val="996600"/>
                </a:solidFill>
              </a:rPr>
              <a:t>://</a:t>
            </a:r>
            <a:r>
              <a:rPr lang="en-US" sz="2000" b="1">
                <a:solidFill>
                  <a:srgbClr val="996600"/>
                </a:solidFill>
              </a:rPr>
              <a:t>www</a:t>
            </a:r>
            <a:r>
              <a:rPr lang="ru-RU" sz="2000" b="1">
                <a:solidFill>
                  <a:srgbClr val="996600"/>
                </a:solidFill>
              </a:rPr>
              <a:t>.</a:t>
            </a:r>
            <a:r>
              <a:rPr lang="en-US" sz="2000" b="1">
                <a:solidFill>
                  <a:srgbClr val="996600"/>
                </a:solidFill>
              </a:rPr>
              <a:t>sportreport</a:t>
            </a:r>
            <a:r>
              <a:rPr lang="ru-RU" sz="2000" b="1">
                <a:solidFill>
                  <a:srgbClr val="996600"/>
                </a:solidFill>
              </a:rPr>
              <a:t>.</a:t>
            </a:r>
            <a:r>
              <a:rPr lang="en-US" sz="2000" b="1">
                <a:solidFill>
                  <a:srgbClr val="996600"/>
                </a:solidFill>
              </a:rPr>
              <a:t>ru</a:t>
            </a:r>
            <a:r>
              <a:rPr lang="ru-RU" sz="2000" b="1">
                <a:solidFill>
                  <a:srgbClr val="996600"/>
                </a:solidFill>
              </a:rPr>
              <a:t>/</a:t>
            </a:r>
            <a:r>
              <a:rPr lang="en-US" sz="2000" b="1">
                <a:solidFill>
                  <a:srgbClr val="996600"/>
                </a:solidFill>
              </a:rPr>
              <a:t>wp</a:t>
            </a:r>
            <a:r>
              <a:rPr lang="ru-RU" sz="2000" b="1">
                <a:solidFill>
                  <a:srgbClr val="996600"/>
                </a:solidFill>
              </a:rPr>
              <a:t>-</a:t>
            </a:r>
            <a:r>
              <a:rPr lang="en-US" sz="2000" b="1">
                <a:solidFill>
                  <a:srgbClr val="996600"/>
                </a:solidFill>
              </a:rPr>
              <a:t>content</a:t>
            </a:r>
            <a:r>
              <a:rPr lang="ru-RU" sz="2000" b="1">
                <a:solidFill>
                  <a:srgbClr val="996600"/>
                </a:solidFill>
              </a:rPr>
              <a:t>/</a:t>
            </a:r>
            <a:r>
              <a:rPr lang="en-US" sz="2000" b="1">
                <a:solidFill>
                  <a:srgbClr val="996600"/>
                </a:solidFill>
              </a:rPr>
              <a:t>uploads</a:t>
            </a:r>
            <a:r>
              <a:rPr lang="ru-RU" sz="2000" b="1">
                <a:solidFill>
                  <a:srgbClr val="996600"/>
                </a:solidFill>
              </a:rPr>
              <a:t>/2008/</a:t>
            </a:r>
            <a:r>
              <a:rPr lang="en-US" sz="2000" b="1">
                <a:solidFill>
                  <a:srgbClr val="996600"/>
                </a:solidFill>
              </a:rPr>
              <a:t>Olympicflame</a:t>
            </a:r>
            <a:r>
              <a:rPr lang="ru-RU" sz="2000" b="1">
                <a:solidFill>
                  <a:srgbClr val="996600"/>
                </a:solidFill>
              </a:rPr>
              <a:t>.</a:t>
            </a:r>
            <a:r>
              <a:rPr lang="en-US" sz="2000" b="1">
                <a:solidFill>
                  <a:srgbClr val="996600"/>
                </a:solidFill>
              </a:rPr>
              <a:t>jpg</a:t>
            </a:r>
            <a:r>
              <a:rPr lang="ru-RU" sz="2000" b="1">
                <a:solidFill>
                  <a:srgbClr val="996600"/>
                </a:solidFill>
              </a:rPr>
              <a:t> </a:t>
            </a:r>
            <a:endParaRPr lang="ru-RU" sz="2000" b="1">
              <a:solidFill>
                <a:srgbClr val="996600"/>
              </a:solidFill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996600"/>
                </a:solidFill>
              </a:rPr>
              <a:t>http://www.olympic-history.ru/istoriya-olimpiad/olimpiiskie-igry-velikii-prazdnik-antichnosti.html</a:t>
            </a:r>
            <a:endParaRPr lang="ru-RU" sz="2000" b="1">
              <a:solidFill>
                <a:srgbClr val="996600"/>
              </a:solidFill>
              <a:cs typeface="Arial" charset="0"/>
            </a:endParaRPr>
          </a:p>
          <a:p>
            <a:pPr eaLnBrk="0" hangingPunct="0"/>
            <a:r>
              <a:rPr lang="ru-RU" sz="2000">
                <a:solidFill>
                  <a:srgbClr val="996600"/>
                </a:solidFill>
              </a:rPr>
              <a:t> </a:t>
            </a:r>
            <a:endParaRPr lang="ru-RU" sz="2000">
              <a:solidFill>
                <a:srgbClr val="996600"/>
              </a:solidFill>
              <a:cs typeface="Arial" charset="0"/>
            </a:endParaRPr>
          </a:p>
        </p:txBody>
      </p:sp>
      <p:sp>
        <p:nvSpPr>
          <p:cNvPr id="58370" name="Прямоугольник 3"/>
          <p:cNvSpPr>
            <a:spLocks noChangeArrowheads="1"/>
          </p:cNvSpPr>
          <p:nvPr/>
        </p:nvSpPr>
        <p:spPr bwMode="auto">
          <a:xfrm>
            <a:off x="285750" y="571500"/>
            <a:ext cx="6291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Информационные источники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6572250" cy="1143000"/>
          </a:xfrm>
        </p:spPr>
        <p:txBody>
          <a:bodyPr/>
          <a:lstStyle/>
          <a:p>
            <a:r>
              <a:rPr lang="ru-RU" sz="4000" smtClean="0"/>
              <a:t>Реконструкция Олимпии</a:t>
            </a:r>
          </a:p>
        </p:txBody>
      </p:sp>
      <p:pic>
        <p:nvPicPr>
          <p:cNvPr id="34818" name="Picture 4" descr="Олимп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857375"/>
            <a:ext cx="8675687" cy="4622800"/>
          </a:xfrm>
          <a:ln w="63500">
            <a:solidFill>
              <a:srgbClr val="996633"/>
            </a:solidFill>
          </a:ln>
        </p:spPr>
      </p:pic>
      <p:sp>
        <p:nvSpPr>
          <p:cNvPr id="34819" name="Oval 16"/>
          <p:cNvSpPr>
            <a:spLocks noChangeArrowheads="1"/>
          </p:cNvSpPr>
          <p:nvPr/>
        </p:nvSpPr>
        <p:spPr bwMode="auto">
          <a:xfrm>
            <a:off x="2627313" y="41497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23850" y="4797425"/>
            <a:ext cx="8353425" cy="1873250"/>
          </a:xfrm>
          <a:custGeom>
            <a:avLst/>
            <a:gdLst>
              <a:gd name="T0" fmla="*/ 7575706 w 21600"/>
              <a:gd name="T1" fmla="*/ 0 h 21600"/>
              <a:gd name="T2" fmla="*/ 0 w 21600"/>
              <a:gd name="T3" fmla="*/ 936625 h 21600"/>
              <a:gd name="T4" fmla="*/ 7575706 w 21600"/>
              <a:gd name="T5" fmla="*/ 1873250 h 21600"/>
              <a:gd name="T6" fmla="*/ 8353425 w 21600"/>
              <a:gd name="T7" fmla="*/ 9366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03 h 21600"/>
              <a:gd name="T14" fmla="*/ 20409 w 21600"/>
              <a:gd name="T15" fmla="*/ 171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89" y="0"/>
                </a:moveTo>
                <a:lnTo>
                  <a:pt x="19589" y="4403"/>
                </a:lnTo>
                <a:lnTo>
                  <a:pt x="3375" y="4403"/>
                </a:lnTo>
                <a:lnTo>
                  <a:pt x="3375" y="17197"/>
                </a:lnTo>
                <a:lnTo>
                  <a:pt x="19589" y="17197"/>
                </a:lnTo>
                <a:lnTo>
                  <a:pt x="1958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03"/>
                </a:moveTo>
                <a:lnTo>
                  <a:pt x="1350" y="17197"/>
                </a:lnTo>
                <a:lnTo>
                  <a:pt x="2700" y="17197"/>
                </a:lnTo>
                <a:lnTo>
                  <a:pt x="2700" y="4403"/>
                </a:lnTo>
                <a:close/>
              </a:path>
              <a:path w="21600" h="21600">
                <a:moveTo>
                  <a:pt x="0" y="4403"/>
                </a:moveTo>
                <a:lnTo>
                  <a:pt x="0" y="17197"/>
                </a:lnTo>
                <a:lnTo>
                  <a:pt x="675" y="17197"/>
                </a:lnTo>
                <a:lnTo>
                  <a:pt x="675" y="4403"/>
                </a:lnTo>
                <a:close/>
              </a:path>
            </a:pathLst>
          </a:custGeom>
          <a:solidFill>
            <a:srgbClr val="663300">
              <a:alpha val="50195"/>
            </a:srgbClr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13" name="Picture 17" descr="бе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857375"/>
            <a:ext cx="1657350" cy="23050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547813" y="6165850"/>
            <a:ext cx="662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  <a:latin typeface="Times New Roman" pitchFamily="18" charset="0"/>
              </a:rPr>
              <a:t>д  о     н    а    ш    е    й        э     р     ы</a:t>
            </a:r>
          </a:p>
        </p:txBody>
      </p:sp>
      <p:pic>
        <p:nvPicPr>
          <p:cNvPr id="29721" name="Picture 25" descr="борьб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54" r="20454"/>
          <a:stretch>
            <a:fillRect/>
          </a:stretch>
        </p:blipFill>
        <p:spPr bwMode="auto">
          <a:xfrm>
            <a:off x="3348038" y="1700213"/>
            <a:ext cx="1511300" cy="2449512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9722" name="Picture 26" descr="гонки на колесниц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773238"/>
            <a:ext cx="1576388" cy="237648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9723" name="Picture 27" descr="camp_fir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5084763"/>
            <a:ext cx="4429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214313" y="0"/>
            <a:ext cx="8353425" cy="1008063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Verdana" pitchFamily="34" charset="0"/>
              </a:rPr>
              <a:t>Какой вид источников нам рассказывает об</a:t>
            </a:r>
          </a:p>
          <a:p>
            <a:pPr algn="ctr"/>
            <a:r>
              <a:rPr lang="ru-RU" sz="2400" b="1">
                <a:latin typeface="Verdana" pitchFamily="34" charset="0"/>
              </a:rPr>
              <a:t>Олимпийских играх?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2268538" y="4292600"/>
            <a:ext cx="3600450" cy="4572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Verdana" pitchFamily="34" charset="0"/>
              </a:rPr>
              <a:t>Росписи на вазах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484438" y="4652963"/>
            <a:ext cx="4751387" cy="457200"/>
            <a:chOff x="1292" y="3702"/>
            <a:chExt cx="1843" cy="305"/>
          </a:xfrm>
        </p:grpSpPr>
        <p:sp>
          <p:nvSpPr>
            <p:cNvPr id="35874" name="Rectangle 32"/>
            <p:cNvSpPr>
              <a:spLocks noChangeArrowheads="1"/>
            </p:cNvSpPr>
            <p:nvPr/>
          </p:nvSpPr>
          <p:spPr bwMode="auto">
            <a:xfrm>
              <a:off x="1292" y="3702"/>
              <a:ext cx="391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663300"/>
                  </a:solidFill>
                  <a:latin typeface="Arial Black" pitchFamily="34" charset="0"/>
                </a:rPr>
                <a:t>776</a:t>
              </a:r>
            </a:p>
          </p:txBody>
        </p:sp>
        <p:sp>
          <p:nvSpPr>
            <p:cNvPr id="35875" name="Rectangle 33"/>
            <p:cNvSpPr>
              <a:spLocks noChangeArrowheads="1"/>
            </p:cNvSpPr>
            <p:nvPr/>
          </p:nvSpPr>
          <p:spPr bwMode="auto">
            <a:xfrm>
              <a:off x="1973" y="3702"/>
              <a:ext cx="308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663300"/>
                  </a:solidFill>
                  <a:latin typeface="Arial Black" pitchFamily="34" charset="0"/>
                </a:rPr>
                <a:t>708</a:t>
              </a:r>
            </a:p>
          </p:txBody>
        </p:sp>
        <p:sp>
          <p:nvSpPr>
            <p:cNvPr id="35876" name="Rectangle 34"/>
            <p:cNvSpPr>
              <a:spLocks noChangeArrowheads="1"/>
            </p:cNvSpPr>
            <p:nvPr/>
          </p:nvSpPr>
          <p:spPr bwMode="auto">
            <a:xfrm>
              <a:off x="2608" y="3702"/>
              <a:ext cx="527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663300"/>
                  </a:solidFill>
                  <a:latin typeface="Verdana" pitchFamily="34" charset="0"/>
                </a:rPr>
                <a:t>680</a:t>
              </a:r>
            </a:p>
          </p:txBody>
        </p:sp>
      </p:grp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6011863" y="1125538"/>
            <a:ext cx="1152525" cy="504825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Verdana" pitchFamily="34" charset="0"/>
              </a:rPr>
              <a:t>Бег</a:t>
            </a: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3419475" y="1196975"/>
            <a:ext cx="1295400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Verdana" pitchFamily="34" charset="0"/>
              </a:rPr>
              <a:t>Борьба</a:t>
            </a: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611188" y="1071563"/>
            <a:ext cx="2174875" cy="642937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Verdana" pitchFamily="34" charset="0"/>
              </a:rPr>
              <a:t>Бег на </a:t>
            </a:r>
          </a:p>
          <a:p>
            <a:pPr algn="ctr"/>
            <a:r>
              <a:rPr lang="ru-RU" sz="2400" b="1">
                <a:latin typeface="Verdana" pitchFamily="34" charset="0"/>
              </a:rPr>
              <a:t>колесницах</a:t>
            </a:r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6000750" y="4214813"/>
            <a:ext cx="1404938" cy="8509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 Black" pitchFamily="34" charset="0"/>
              </a:rPr>
              <a:t>776 г. </a:t>
            </a:r>
          </a:p>
          <a:p>
            <a:pPr algn="ctr"/>
            <a:r>
              <a:rPr lang="ru-RU" sz="2400" b="1">
                <a:latin typeface="Arial Black" pitchFamily="34" charset="0"/>
              </a:rPr>
              <a:t>до н. э.</a:t>
            </a:r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3492500" y="4221163"/>
            <a:ext cx="1404938" cy="830262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 Black" pitchFamily="34" charset="0"/>
              </a:rPr>
              <a:t>708 г. </a:t>
            </a:r>
          </a:p>
          <a:p>
            <a:pPr algn="ctr"/>
            <a:r>
              <a:rPr lang="ru-RU" sz="2400" b="1">
                <a:latin typeface="Arial Black" pitchFamily="34" charset="0"/>
              </a:rPr>
              <a:t>до н. э.</a:t>
            </a:r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900113" y="4221163"/>
            <a:ext cx="1512887" cy="82232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 Black" pitchFamily="34" charset="0"/>
              </a:rPr>
              <a:t>680 г. </a:t>
            </a:r>
          </a:p>
          <a:p>
            <a:pPr algn="ctr"/>
            <a:r>
              <a:rPr lang="ru-RU" sz="2400" b="1">
                <a:latin typeface="Arial Black" pitchFamily="34" charset="0"/>
              </a:rPr>
              <a:t>до н. э</a:t>
            </a:r>
            <a:r>
              <a:rPr lang="ru-RU" b="1">
                <a:latin typeface="Arial Black" pitchFamily="34" charset="0"/>
              </a:rPr>
              <a:t>.</a:t>
            </a: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14313" y="142875"/>
            <a:ext cx="8497887" cy="792163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ru-RU" sz="2400" b="1">
                <a:latin typeface="Verdana" pitchFamily="34" charset="0"/>
              </a:rPr>
              <a:t>Какие виды спорта были на </a:t>
            </a:r>
          </a:p>
          <a:p>
            <a:pPr algn="ctr">
              <a:lnSpc>
                <a:spcPct val="110000"/>
              </a:lnSpc>
            </a:pPr>
            <a:r>
              <a:rPr lang="ru-RU" sz="2400" b="1">
                <a:latin typeface="Verdana" pitchFamily="34" charset="0"/>
              </a:rPr>
              <a:t>Олимпийских играх? Назови их.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6227763" y="31416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Arial Black" pitchFamily="34" charset="0"/>
              </a:rPr>
              <a:t>?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3851275" y="328453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Arial Black" pitchFamily="34" charset="0"/>
              </a:rPr>
              <a:t>?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1476375" y="31416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Arial Black" pitchFamily="34" charset="0"/>
              </a:rPr>
              <a:t>?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9388" y="333375"/>
            <a:ext cx="8353425" cy="719138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Verdana" pitchFamily="34" charset="0"/>
              </a:rPr>
              <a:t>В какой последовательности появлялись</a:t>
            </a:r>
          </a:p>
          <a:p>
            <a:pPr algn="ctr"/>
            <a:r>
              <a:rPr lang="ru-RU" sz="2400" b="1">
                <a:latin typeface="Verdana" pitchFamily="34" charset="0"/>
              </a:rPr>
              <a:t> на Олимпийских играх эти виды спорта?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268538" y="5373688"/>
            <a:ext cx="2457450" cy="566737"/>
            <a:chOff x="1429" y="3376"/>
            <a:chExt cx="1548" cy="357"/>
          </a:xfrm>
        </p:grpSpPr>
        <p:sp>
          <p:nvSpPr>
            <p:cNvPr id="35871" name="Rectangle 45"/>
            <p:cNvSpPr>
              <a:spLocks noChangeArrowheads="1"/>
            </p:cNvSpPr>
            <p:nvPr/>
          </p:nvSpPr>
          <p:spPr bwMode="auto">
            <a:xfrm>
              <a:off x="1429" y="3385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Arial Black" pitchFamily="34" charset="0"/>
                </a:rPr>
                <a:t>?</a:t>
              </a:r>
            </a:p>
          </p:txBody>
        </p:sp>
        <p:sp>
          <p:nvSpPr>
            <p:cNvPr id="35872" name="Rectangle 46"/>
            <p:cNvSpPr>
              <a:spLocks noChangeArrowheads="1"/>
            </p:cNvSpPr>
            <p:nvPr/>
          </p:nvSpPr>
          <p:spPr bwMode="auto">
            <a:xfrm>
              <a:off x="2109" y="3376"/>
              <a:ext cx="233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>
                  <a:latin typeface="Arial Black" pitchFamily="34" charset="0"/>
                </a:rPr>
                <a:t>?</a:t>
              </a:r>
            </a:p>
          </p:txBody>
        </p:sp>
        <p:sp>
          <p:nvSpPr>
            <p:cNvPr id="35873" name="Rectangle 47"/>
            <p:cNvSpPr>
              <a:spLocks noChangeArrowheads="1"/>
            </p:cNvSpPr>
            <p:nvPr/>
          </p:nvSpPr>
          <p:spPr bwMode="auto">
            <a:xfrm>
              <a:off x="2744" y="3385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Arial Black" pitchFamily="34" charset="0"/>
                </a:rPr>
                <a:t>?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195513" y="5300663"/>
            <a:ext cx="5113337" cy="952500"/>
            <a:chOff x="1791" y="1570"/>
            <a:chExt cx="3266" cy="645"/>
          </a:xfrm>
        </p:grpSpPr>
        <p:pic>
          <p:nvPicPr>
            <p:cNvPr id="35868" name="Picture 53"/>
            <p:cNvPicPr>
              <a:picLocks noChangeAspect="1" noChangeArrowheads="1"/>
            </p:cNvPicPr>
            <p:nvPr/>
          </p:nvPicPr>
          <p:blipFill>
            <a:blip r:embed="rId6"/>
            <a:srcRect l="31560" t="34378" r="45576" b="51112"/>
            <a:stretch>
              <a:fillRect/>
            </a:stretch>
          </p:blipFill>
          <p:spPr bwMode="auto">
            <a:xfrm>
              <a:off x="1791" y="1570"/>
              <a:ext cx="953" cy="635"/>
            </a:xfrm>
            <a:prstGeom prst="rect">
              <a:avLst/>
            </a:prstGeom>
            <a:noFill/>
            <a:ln w="76200" cmpd="tri">
              <a:solidFill>
                <a:srgbClr val="663300"/>
              </a:solidFill>
              <a:miter lim="800000"/>
              <a:headEnd/>
              <a:tailEnd/>
            </a:ln>
          </p:spPr>
        </p:pic>
        <p:pic>
          <p:nvPicPr>
            <p:cNvPr id="35869" name="Picture 54" descr="борьба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014" t="34250" r="28204" b="35608"/>
            <a:stretch>
              <a:fillRect/>
            </a:stretch>
          </p:blipFill>
          <p:spPr bwMode="auto">
            <a:xfrm>
              <a:off x="2925" y="1570"/>
              <a:ext cx="998" cy="645"/>
            </a:xfrm>
            <a:prstGeom prst="rect">
              <a:avLst/>
            </a:prstGeom>
            <a:gradFill rotWithShape="1">
              <a:gsLst>
                <a:gs pos="0">
                  <a:srgbClr val="996633"/>
                </a:gs>
                <a:gs pos="100000">
                  <a:srgbClr val="472F18"/>
                </a:gs>
              </a:gsLst>
              <a:lin ang="5400000" scaled="1"/>
            </a:gra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</p:pic>
        <p:pic>
          <p:nvPicPr>
            <p:cNvPr id="35870" name="Picture 55" descr="новый-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59" y="1570"/>
              <a:ext cx="998" cy="635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</p:pic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124075" y="4005263"/>
            <a:ext cx="5876925" cy="638175"/>
            <a:chOff x="1247" y="210"/>
            <a:chExt cx="4063" cy="402"/>
          </a:xfrm>
        </p:grpSpPr>
        <p:sp>
          <p:nvSpPr>
            <p:cNvPr id="35865" name="Rectangle 58"/>
            <p:cNvSpPr>
              <a:spLocks noChangeArrowheads="1"/>
            </p:cNvSpPr>
            <p:nvPr/>
          </p:nvSpPr>
          <p:spPr bwMode="auto">
            <a:xfrm>
              <a:off x="1247" y="255"/>
              <a:ext cx="726" cy="31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Verdana" pitchFamily="34" charset="0"/>
                </a:rPr>
                <a:t>Бег</a:t>
              </a:r>
            </a:p>
          </p:txBody>
        </p:sp>
        <p:sp>
          <p:nvSpPr>
            <p:cNvPr id="35866" name="Rectangle 59"/>
            <p:cNvSpPr>
              <a:spLocks noChangeArrowheads="1"/>
            </p:cNvSpPr>
            <p:nvPr/>
          </p:nvSpPr>
          <p:spPr bwMode="auto">
            <a:xfrm>
              <a:off x="2562" y="255"/>
              <a:ext cx="816" cy="272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Verdana" pitchFamily="34" charset="0"/>
                </a:rPr>
                <a:t>Борьба</a:t>
              </a:r>
            </a:p>
          </p:txBody>
        </p:sp>
        <p:sp>
          <p:nvSpPr>
            <p:cNvPr id="35867" name="Rectangle 60"/>
            <p:cNvSpPr>
              <a:spLocks noChangeArrowheads="1"/>
            </p:cNvSpPr>
            <p:nvPr/>
          </p:nvSpPr>
          <p:spPr bwMode="auto">
            <a:xfrm>
              <a:off x="3969" y="210"/>
              <a:ext cx="1341" cy="402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Verdana" pitchFamily="34" charset="0"/>
                </a:rPr>
                <a:t>Бег на </a:t>
              </a:r>
            </a:p>
            <a:p>
              <a:pPr algn="ctr"/>
              <a:r>
                <a:rPr lang="ru-RU" sz="2400" b="1">
                  <a:latin typeface="Verdana" pitchFamily="34" charset="0"/>
                </a:rPr>
                <a:t>колесницах</a:t>
              </a:r>
            </a:p>
          </p:txBody>
        </p:sp>
      </p:grpSp>
      <p:pic>
        <p:nvPicPr>
          <p:cNvPr id="29764" name="Picture 68" descr="новый-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5516563"/>
            <a:ext cx="3730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20" grpId="0"/>
      <p:bldP spid="29726" grpId="0" animBg="1"/>
      <p:bldP spid="29727" grpId="0" animBg="1"/>
      <p:bldP spid="29727" grpId="1" animBg="1"/>
      <p:bldP spid="29732" grpId="0" animBg="1"/>
      <p:bldP spid="29732" grpId="1" animBg="1"/>
      <p:bldP spid="29733" grpId="0" animBg="1"/>
      <p:bldP spid="29733" grpId="1" animBg="1"/>
      <p:bldP spid="29734" grpId="0" animBg="1"/>
      <p:bldP spid="29734" grpId="1" animBg="1"/>
      <p:bldP spid="29735" grpId="0" animBg="1"/>
      <p:bldP spid="29735" grpId="1" animBg="1"/>
      <p:bldP spid="29736" grpId="0" animBg="1"/>
      <p:bldP spid="29736" grpId="1" animBg="1"/>
      <p:bldP spid="29737" grpId="0" animBg="1"/>
      <p:bldP spid="29737" grpId="1" animBg="1"/>
      <p:bldP spid="29725" grpId="0" animBg="1"/>
      <p:bldP spid="29725" grpId="1" animBg="1"/>
      <p:bldP spid="29738" grpId="0"/>
      <p:bldP spid="29738" grpId="1"/>
      <p:bldP spid="29739" grpId="0"/>
      <p:bldP spid="29739" grpId="1"/>
      <p:bldP spid="29740" grpId="0"/>
      <p:bldP spid="29740" grpId="1"/>
      <p:bldP spid="297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улачный бой ва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928688"/>
            <a:ext cx="1504950" cy="2043112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6866" name="AutoShape 3"/>
          <p:cNvSpPr>
            <a:spLocks noChangeArrowheads="1"/>
          </p:cNvSpPr>
          <p:nvPr/>
        </p:nvSpPr>
        <p:spPr bwMode="auto">
          <a:xfrm>
            <a:off x="323850" y="4005263"/>
            <a:ext cx="8820150" cy="1873250"/>
          </a:xfrm>
          <a:custGeom>
            <a:avLst/>
            <a:gdLst>
              <a:gd name="T0" fmla="*/ 7998978 w 21600"/>
              <a:gd name="T1" fmla="*/ 0 h 21600"/>
              <a:gd name="T2" fmla="*/ 0 w 21600"/>
              <a:gd name="T3" fmla="*/ 936625 h 21600"/>
              <a:gd name="T4" fmla="*/ 7998978 w 21600"/>
              <a:gd name="T5" fmla="*/ 1873250 h 21600"/>
              <a:gd name="T6" fmla="*/ 8820150 w 21600"/>
              <a:gd name="T7" fmla="*/ 9366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03 h 21600"/>
              <a:gd name="T14" fmla="*/ 20409 w 21600"/>
              <a:gd name="T15" fmla="*/ 171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89" y="0"/>
                </a:moveTo>
                <a:lnTo>
                  <a:pt x="19589" y="4403"/>
                </a:lnTo>
                <a:lnTo>
                  <a:pt x="3375" y="4403"/>
                </a:lnTo>
                <a:lnTo>
                  <a:pt x="3375" y="17197"/>
                </a:lnTo>
                <a:lnTo>
                  <a:pt x="19589" y="17197"/>
                </a:lnTo>
                <a:lnTo>
                  <a:pt x="1958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03"/>
                </a:moveTo>
                <a:lnTo>
                  <a:pt x="1350" y="17197"/>
                </a:lnTo>
                <a:lnTo>
                  <a:pt x="2700" y="17197"/>
                </a:lnTo>
                <a:lnTo>
                  <a:pt x="2700" y="4403"/>
                </a:lnTo>
                <a:close/>
              </a:path>
              <a:path w="21600" h="21600">
                <a:moveTo>
                  <a:pt x="0" y="4403"/>
                </a:moveTo>
                <a:lnTo>
                  <a:pt x="0" y="17197"/>
                </a:lnTo>
                <a:lnTo>
                  <a:pt x="675" y="17197"/>
                </a:lnTo>
                <a:lnTo>
                  <a:pt x="675" y="4403"/>
                </a:lnTo>
                <a:close/>
              </a:path>
            </a:pathLst>
          </a:custGeom>
          <a:solidFill>
            <a:srgbClr val="663300">
              <a:alpha val="50195"/>
            </a:srgbClr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67" name="Picture 4" descr="camp_fire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437063"/>
            <a:ext cx="4429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8" name="Group 6"/>
          <p:cNvGrpSpPr>
            <a:grpSpLocks/>
          </p:cNvGrpSpPr>
          <p:nvPr/>
        </p:nvGrpSpPr>
        <p:grpSpPr bwMode="auto">
          <a:xfrm>
            <a:off x="900113" y="4437063"/>
            <a:ext cx="6624637" cy="2176462"/>
            <a:chOff x="884" y="2704"/>
            <a:chExt cx="4173" cy="1371"/>
          </a:xfrm>
        </p:grpSpPr>
        <p:sp>
          <p:nvSpPr>
            <p:cNvPr id="36885" name="Rectangle 7"/>
            <p:cNvSpPr>
              <a:spLocks noChangeArrowheads="1"/>
            </p:cNvSpPr>
            <p:nvPr/>
          </p:nvSpPr>
          <p:spPr bwMode="auto">
            <a:xfrm>
              <a:off x="884" y="3748"/>
              <a:ext cx="41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663300"/>
                  </a:solidFill>
                  <a:latin typeface="Times New Roman" pitchFamily="18" charset="0"/>
                </a:rPr>
                <a:t>д  о     н    а    ш    е    й        э     р     ы</a:t>
              </a:r>
            </a:p>
          </p:txBody>
        </p:sp>
        <p:grpSp>
          <p:nvGrpSpPr>
            <p:cNvPr id="36886" name="Group 8"/>
            <p:cNvGrpSpPr>
              <a:grpSpLocks/>
            </p:cNvGrpSpPr>
            <p:nvPr/>
          </p:nvGrpSpPr>
          <p:grpSpPr bwMode="auto">
            <a:xfrm>
              <a:off x="1701" y="3372"/>
              <a:ext cx="2900" cy="399"/>
              <a:chOff x="1701" y="3372"/>
              <a:chExt cx="2900" cy="399"/>
            </a:xfrm>
          </p:grpSpPr>
          <p:sp>
            <p:nvSpPr>
              <p:cNvPr id="36890" name="Rectangle 9"/>
              <p:cNvSpPr>
                <a:spLocks noChangeArrowheads="1"/>
              </p:cNvSpPr>
              <p:nvPr/>
            </p:nvSpPr>
            <p:spPr bwMode="auto">
              <a:xfrm>
                <a:off x="1701" y="3406"/>
                <a:ext cx="54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663300"/>
                    </a:solidFill>
                  </a:rPr>
                  <a:t>776</a:t>
                </a:r>
              </a:p>
            </p:txBody>
          </p:sp>
          <p:sp>
            <p:nvSpPr>
              <p:cNvPr id="36891" name="Rectangle 10"/>
              <p:cNvSpPr>
                <a:spLocks noChangeArrowheads="1"/>
              </p:cNvSpPr>
              <p:nvPr/>
            </p:nvSpPr>
            <p:spPr bwMode="auto">
              <a:xfrm>
                <a:off x="2835" y="3406"/>
                <a:ext cx="54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663300"/>
                    </a:solidFill>
                  </a:rPr>
                  <a:t>708</a:t>
                </a:r>
              </a:p>
            </p:txBody>
          </p:sp>
          <p:sp>
            <p:nvSpPr>
              <p:cNvPr id="36892" name="Rectangle 11"/>
              <p:cNvSpPr>
                <a:spLocks noChangeArrowheads="1"/>
              </p:cNvSpPr>
              <p:nvPr/>
            </p:nvSpPr>
            <p:spPr bwMode="auto">
              <a:xfrm>
                <a:off x="4059" y="3372"/>
                <a:ext cx="54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663300"/>
                    </a:solidFill>
                  </a:rPr>
                  <a:t>680</a:t>
                </a:r>
              </a:p>
            </p:txBody>
          </p:sp>
        </p:grpSp>
        <p:pic>
          <p:nvPicPr>
            <p:cNvPr id="36887" name="Picture 12"/>
            <p:cNvPicPr>
              <a:picLocks noChangeAspect="1" noChangeArrowheads="1"/>
            </p:cNvPicPr>
            <p:nvPr/>
          </p:nvPicPr>
          <p:blipFill>
            <a:blip r:embed="rId4"/>
            <a:srcRect l="31560" t="34378" r="45576" b="51112"/>
            <a:stretch>
              <a:fillRect/>
            </a:stretch>
          </p:blipFill>
          <p:spPr bwMode="auto">
            <a:xfrm>
              <a:off x="1474" y="2704"/>
              <a:ext cx="953" cy="635"/>
            </a:xfrm>
            <a:prstGeom prst="rect">
              <a:avLst/>
            </a:prstGeom>
            <a:noFill/>
            <a:ln w="76200" cmpd="tri">
              <a:solidFill>
                <a:srgbClr val="663300"/>
              </a:solidFill>
              <a:miter lim="800000"/>
              <a:headEnd/>
              <a:tailEnd/>
            </a:ln>
          </p:spPr>
        </p:pic>
        <p:pic>
          <p:nvPicPr>
            <p:cNvPr id="36888" name="Picture 13" descr="борьба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014" t="34250" r="28204" b="35608"/>
            <a:stretch>
              <a:fillRect/>
            </a:stretch>
          </p:blipFill>
          <p:spPr bwMode="auto">
            <a:xfrm>
              <a:off x="2562" y="2704"/>
              <a:ext cx="998" cy="645"/>
            </a:xfrm>
            <a:prstGeom prst="rect">
              <a:avLst/>
            </a:prstGeom>
            <a:gradFill rotWithShape="1">
              <a:gsLst>
                <a:gs pos="0">
                  <a:srgbClr val="996633"/>
                </a:gs>
                <a:gs pos="100000">
                  <a:srgbClr val="472F18"/>
                </a:gs>
              </a:gsLst>
              <a:lin ang="5400000" scaled="1"/>
            </a:gra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</p:pic>
        <p:pic>
          <p:nvPicPr>
            <p:cNvPr id="36889" name="Picture 14" descr="новый-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96" y="2704"/>
              <a:ext cx="998" cy="635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11188" y="836613"/>
            <a:ext cx="8245475" cy="2376487"/>
            <a:chOff x="204" y="618"/>
            <a:chExt cx="5194" cy="1497"/>
          </a:xfrm>
        </p:grpSpPr>
        <p:pic>
          <p:nvPicPr>
            <p:cNvPr id="36874" name="Picture 16" descr="дискобол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176" t="18234" r="22018" b="14163"/>
            <a:stretch>
              <a:fillRect/>
            </a:stretch>
          </p:blipFill>
          <p:spPr bwMode="auto">
            <a:xfrm>
              <a:off x="3560" y="618"/>
              <a:ext cx="751" cy="862"/>
            </a:xfrm>
            <a:prstGeom prst="rect">
              <a:avLst/>
            </a:prstGeom>
            <a:noFill/>
            <a:ln w="76200" cmpd="tri">
              <a:solidFill>
                <a:srgbClr val="663300"/>
              </a:solidFill>
              <a:miter lim="800000"/>
              <a:headEnd/>
              <a:tailEnd/>
            </a:ln>
          </p:spPr>
        </p:pic>
        <p:pic>
          <p:nvPicPr>
            <p:cNvPr id="36875" name="Picture 17" descr="новый-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17" y="618"/>
              <a:ext cx="865" cy="890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</p:spPr>
        </p:pic>
        <p:pic>
          <p:nvPicPr>
            <p:cNvPr id="36876" name="Picture 18" descr="новый-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68" y="799"/>
              <a:ext cx="817" cy="738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</p:spPr>
        </p:pic>
        <p:pic>
          <p:nvPicPr>
            <p:cNvPr id="36877" name="Picture 19"/>
            <p:cNvPicPr>
              <a:picLocks noChangeAspect="1" noChangeArrowheads="1"/>
            </p:cNvPicPr>
            <p:nvPr/>
          </p:nvPicPr>
          <p:blipFill>
            <a:blip r:embed="rId4"/>
            <a:srcRect l="31560" t="34378" r="45576" b="51112"/>
            <a:stretch>
              <a:fillRect/>
            </a:stretch>
          </p:blipFill>
          <p:spPr bwMode="auto">
            <a:xfrm>
              <a:off x="204" y="845"/>
              <a:ext cx="953" cy="635"/>
            </a:xfrm>
            <a:prstGeom prst="rect">
              <a:avLst/>
            </a:prstGeom>
            <a:noFill/>
            <a:ln w="76200" cmpd="tri">
              <a:solidFill>
                <a:srgbClr val="663300"/>
              </a:solidFill>
              <a:miter lim="800000"/>
              <a:headEnd/>
              <a:tailEnd/>
            </a:ln>
          </p:spPr>
        </p:pic>
        <p:pic>
          <p:nvPicPr>
            <p:cNvPr id="36878" name="Picture 20" descr="борьба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014" t="34250" r="28204" b="35608"/>
            <a:stretch>
              <a:fillRect/>
            </a:stretch>
          </p:blipFill>
          <p:spPr bwMode="auto">
            <a:xfrm>
              <a:off x="1338" y="845"/>
              <a:ext cx="998" cy="645"/>
            </a:xfrm>
            <a:prstGeom prst="rect">
              <a:avLst/>
            </a:prstGeom>
            <a:gradFill rotWithShape="1">
              <a:gsLst>
                <a:gs pos="0">
                  <a:srgbClr val="996633"/>
                </a:gs>
                <a:gs pos="100000">
                  <a:srgbClr val="472F18"/>
                </a:gs>
              </a:gsLst>
              <a:lin ang="5400000" scaled="1"/>
            </a:gra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</p:pic>
        <p:sp>
          <p:nvSpPr>
            <p:cNvPr id="36879" name="Rectangle 21"/>
            <p:cNvSpPr>
              <a:spLocks noChangeArrowheads="1"/>
            </p:cNvSpPr>
            <p:nvPr/>
          </p:nvSpPr>
          <p:spPr bwMode="auto">
            <a:xfrm>
              <a:off x="340" y="1570"/>
              <a:ext cx="661" cy="31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Arial Black" pitchFamily="34" charset="0"/>
                </a:rPr>
                <a:t>Бег</a:t>
              </a:r>
            </a:p>
          </p:txBody>
        </p:sp>
        <p:sp>
          <p:nvSpPr>
            <p:cNvPr id="36880" name="Rectangle 22"/>
            <p:cNvSpPr>
              <a:spLocks noChangeArrowheads="1"/>
            </p:cNvSpPr>
            <p:nvPr/>
          </p:nvSpPr>
          <p:spPr bwMode="auto">
            <a:xfrm>
              <a:off x="1338" y="1570"/>
              <a:ext cx="998" cy="272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Arial Black" pitchFamily="34" charset="0"/>
                </a:rPr>
                <a:t>Борьба</a:t>
              </a:r>
            </a:p>
          </p:txBody>
        </p:sp>
        <p:sp>
          <p:nvSpPr>
            <p:cNvPr id="36881" name="Rectangle 23"/>
            <p:cNvSpPr>
              <a:spLocks noChangeArrowheads="1"/>
            </p:cNvSpPr>
            <p:nvPr/>
          </p:nvSpPr>
          <p:spPr bwMode="auto">
            <a:xfrm>
              <a:off x="2608" y="1888"/>
              <a:ext cx="1588" cy="227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210000"/>
                </a:lnSpc>
              </a:pPr>
              <a:r>
                <a:rPr lang="ru-RU" sz="2400" b="1">
                  <a:latin typeface="Arial Black" pitchFamily="34" charset="0"/>
                </a:rPr>
                <a:t>метание</a:t>
              </a:r>
            </a:p>
            <a:p>
              <a:pPr algn="ctr"/>
              <a:r>
                <a:rPr lang="ru-RU" sz="2400" b="1">
                  <a:latin typeface="Arial Black" pitchFamily="34" charset="0"/>
                </a:rPr>
                <a:t> </a:t>
              </a:r>
            </a:p>
          </p:txBody>
        </p:sp>
        <p:sp>
          <p:nvSpPr>
            <p:cNvPr id="36882" name="Rectangle 24"/>
            <p:cNvSpPr>
              <a:spLocks noChangeArrowheads="1"/>
            </p:cNvSpPr>
            <p:nvPr/>
          </p:nvSpPr>
          <p:spPr bwMode="auto">
            <a:xfrm>
              <a:off x="2562" y="1570"/>
              <a:ext cx="765" cy="294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 Black" pitchFamily="34" charset="0"/>
                </a:rPr>
                <a:t>Копье</a:t>
              </a:r>
            </a:p>
          </p:txBody>
        </p:sp>
        <p:sp>
          <p:nvSpPr>
            <p:cNvPr id="36883" name="Rectangle 25"/>
            <p:cNvSpPr>
              <a:spLocks noChangeArrowheads="1"/>
            </p:cNvSpPr>
            <p:nvPr/>
          </p:nvSpPr>
          <p:spPr bwMode="auto">
            <a:xfrm>
              <a:off x="3470" y="1570"/>
              <a:ext cx="734" cy="294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 Black" pitchFamily="34" charset="0"/>
                </a:rPr>
                <a:t>Диск </a:t>
              </a:r>
            </a:p>
          </p:txBody>
        </p:sp>
        <p:sp>
          <p:nvSpPr>
            <p:cNvPr id="36884" name="Rectangle 26"/>
            <p:cNvSpPr>
              <a:spLocks noChangeArrowheads="1"/>
            </p:cNvSpPr>
            <p:nvPr/>
          </p:nvSpPr>
          <p:spPr bwMode="auto">
            <a:xfrm>
              <a:off x="4377" y="1616"/>
              <a:ext cx="1021" cy="294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 Black" pitchFamily="34" charset="0"/>
                </a:rPr>
                <a:t>Прыжки</a:t>
              </a:r>
            </a:p>
          </p:txBody>
        </p:sp>
      </p:grpSp>
      <p:sp>
        <p:nvSpPr>
          <p:cNvPr id="52251" name="WordArt 27"/>
          <p:cNvSpPr>
            <a:spLocks noChangeArrowheads="1" noChangeShapeType="1" noTextEdit="1"/>
          </p:cNvSpPr>
          <p:nvPr/>
        </p:nvSpPr>
        <p:spPr bwMode="auto">
          <a:xfrm>
            <a:off x="3635375" y="4652963"/>
            <a:ext cx="1579563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пентатлон</a:t>
            </a: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323850" y="333375"/>
            <a:ext cx="8497888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Чем еще известен 708 год до н. э. в истории Олимпиад</a:t>
            </a:r>
            <a:r>
              <a:rPr lang="ru-RU" b="1">
                <a:latin typeface="Verdana" pitchFamily="34" charset="0"/>
              </a:rPr>
              <a:t>?</a:t>
            </a:r>
            <a:endParaRPr lang="ru-RU" sz="2400" b="1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1763713" y="3284538"/>
            <a:ext cx="5257800" cy="8636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Позднее на Олимпиадах</a:t>
            </a:r>
          </a:p>
          <a:p>
            <a:pPr algn="ctr"/>
            <a:r>
              <a:rPr lang="ru-RU" sz="2400" b="1"/>
              <a:t> появится кулачный бой</a:t>
            </a:r>
          </a:p>
        </p:txBody>
      </p:sp>
      <p:sp>
        <p:nvSpPr>
          <p:cNvPr id="52268" name="Rectangle 44"/>
          <p:cNvSpPr>
            <a:spLocks noChangeArrowheads="1"/>
          </p:cNvSpPr>
          <p:nvPr/>
        </p:nvSpPr>
        <p:spPr bwMode="auto">
          <a:xfrm>
            <a:off x="714375" y="3286125"/>
            <a:ext cx="7429500" cy="830263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Пентатлон – соревнование одного человека </a:t>
            </a:r>
          </a:p>
          <a:p>
            <a:pPr algn="ctr"/>
            <a:r>
              <a:rPr lang="ru-RU" sz="2400" b="1"/>
              <a:t>в пяти видах спорта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798E-6 L 0 -0.1361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22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1" grpId="0" animBg="1"/>
      <p:bldP spid="52251" grpId="1" animBg="1"/>
      <p:bldP spid="52251" grpId="2" animBg="1"/>
      <p:bldP spid="52251" grpId="3" animBg="1"/>
      <p:bldP spid="52252" grpId="0" animBg="1"/>
      <p:bldP spid="52253" grpId="0" animBg="1"/>
      <p:bldP spid="52268" grpId="0" animBg="1"/>
      <p:bldP spid="522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643313" y="1714500"/>
            <a:ext cx="4826000" cy="4103688"/>
          </a:xfrm>
          <a:prstGeom prst="rect">
            <a:avLst/>
          </a:prstGeom>
          <a:solidFill>
            <a:srgbClr val="663300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r>
              <a:rPr lang="ru-RU" sz="2400">
                <a:solidFill>
                  <a:schemeClr val="bg1"/>
                </a:solidFill>
                <a:sym typeface="Wingdings" pitchFamily="2" charset="2"/>
              </a:rPr>
              <a:t></a:t>
            </a:r>
            <a:r>
              <a:rPr lang="ru-RU" sz="2400"/>
              <a:t> 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Спортивные состязания 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в Олимпии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 проводились каждые 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четыре года 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"между 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жатвой и сбором 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винограда".</a:t>
            </a:r>
          </a:p>
          <a:p>
            <a:pPr algn="ctr"/>
            <a:endParaRPr lang="ru-RU" sz="2400"/>
          </a:p>
          <a:p>
            <a:pPr algn="ctr"/>
            <a:endParaRPr lang="ru-RU" sz="2400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3635375" y="1628775"/>
            <a:ext cx="4897438" cy="4103688"/>
          </a:xfrm>
          <a:prstGeom prst="rect">
            <a:avLst/>
          </a:prstGeom>
          <a:solidFill>
            <a:srgbClr val="663300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sym typeface="Wingdings" pitchFamily="2" charset="2"/>
              </a:rPr>
              <a:t></a:t>
            </a:r>
            <a:r>
              <a:rPr lang="ru-RU" sz="2400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В  соревнованиях 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могли участвовать греки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из разных городов.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Жители негреческого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происхождения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к участию в Олимпиаде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не допускались</a:t>
            </a:r>
            <a:r>
              <a:rPr lang="ru-RU" sz="240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2400"/>
          </a:p>
          <a:p>
            <a:pPr algn="ctr"/>
            <a:endParaRPr lang="ru-RU"/>
          </a:p>
        </p:txBody>
      </p:sp>
      <p:sp>
        <p:nvSpPr>
          <p:cNvPr id="37891" name="Заголовок 9"/>
          <p:cNvSpPr>
            <a:spLocks noGrp="1"/>
          </p:cNvSpPr>
          <p:nvPr>
            <p:ph type="title"/>
          </p:nvPr>
        </p:nvSpPr>
        <p:spPr>
          <a:xfrm>
            <a:off x="0" y="247650"/>
            <a:ext cx="6929438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Организация соревнований</a:t>
            </a: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3714750" y="1714500"/>
            <a:ext cx="4857750" cy="4029075"/>
          </a:xfrm>
          <a:prstGeom prst="rect">
            <a:avLst/>
          </a:prstGeom>
          <a:solidFill>
            <a:srgbClr val="663300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>
                <a:solidFill>
                  <a:schemeClr val="bg1"/>
                </a:solidFill>
                <a:sym typeface="Wingdings" pitchFamily="2" charset="2"/>
              </a:rPr>
              <a:t></a:t>
            </a:r>
            <a:endParaRPr lang="ru-RU" sz="2800" b="1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Олимпиада продолжалась в течение пяти дней</a:t>
            </a:r>
            <a:r>
              <a:rPr lang="ru-RU" sz="2400" b="1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30000"/>
              </a:lnSpc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37893" name="Picture 10" descr="вход на стади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2789237" cy="2092325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7894" name="Picture 13" descr="гимнасий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28625" y="4429125"/>
            <a:ext cx="2928938" cy="1782763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285750" y="3857625"/>
            <a:ext cx="33829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400" b="1">
                <a:solidFill>
                  <a:srgbClr val="663300"/>
                </a:solidFill>
                <a:latin typeface="Times New Roman" pitchFamily="18" charset="0"/>
              </a:rPr>
              <a:t>Стадион в Олимпии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Организация соревнований</a:t>
            </a:r>
            <a:endParaRPr lang="en-US" sz="3200" smtClean="0"/>
          </a:p>
        </p:txBody>
      </p:sp>
      <p:pic>
        <p:nvPicPr>
          <p:cNvPr id="38914" name="Picture 5" descr="юные эллины тренирубтся в гимна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71625"/>
            <a:ext cx="3600450" cy="255905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27538" y="1484313"/>
            <a:ext cx="4465637" cy="4176712"/>
          </a:xfrm>
          <a:prstGeom prst="rect">
            <a:avLst/>
          </a:prstGeom>
          <a:solidFill>
            <a:srgbClr val="6633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ysClr val="windowText" lastClr="000000"/>
              </a:solidFill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ysClr val="windowText" lastClr="000000"/>
              </a:solidFill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ysClr val="windowText" lastClr="000000"/>
              </a:solidFill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За год до соревнований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желающие участвовать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в них начинали тренировки.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Затем они проходили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испытания,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на которых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 на Олимпийские игры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отбирались самые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достойные атлеты.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ysClr val="windowText" lastClr="000000"/>
              </a:solidFill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ysClr val="windowText" lastClr="000000"/>
              </a:solidFill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1557338"/>
          <a:ext cx="2055812" cy="3816350"/>
        </p:xfrm>
        <a:graphic>
          <a:graphicData uri="http://schemas.openxmlformats.org/presentationml/2006/ole">
            <p:oleObj spid="_x0000_s2050" name="PHOTO-PAINT" r:id="rId3" imgW="876190" imgH="1714286" progId="">
              <p:embed/>
            </p:oleObj>
          </a:graphicData>
        </a:graphic>
      </p:graphicFrame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3132138" y="1773238"/>
            <a:ext cx="5761037" cy="3529012"/>
          </a:xfrm>
          <a:prstGeom prst="wave">
            <a:avLst>
              <a:gd name="adj1" fmla="val 6731"/>
              <a:gd name="adj2" fmla="val 0"/>
            </a:avLst>
          </a:prstGeom>
          <a:solidFill>
            <a:srgbClr val="FFFFE7">
              <a:alpha val="28000"/>
            </a:srgbClr>
          </a:solidFill>
          <a:ln w="76200" cmpd="tri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800000"/>
                </a:solidFill>
                <a:latin typeface="Times New Roman" pitchFamily="18" charset="0"/>
              </a:rPr>
              <a:t>Открытие Олимпиады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200" b="1" kern="0" dirty="0">
                <a:solidFill>
                  <a:srgbClr val="800000"/>
                </a:solidFill>
                <a:latin typeface="Times New Roman" pitchFamily="18" charset="0"/>
              </a:rPr>
              <a:t> Соревнования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200" b="1" kern="0" dirty="0">
                <a:solidFill>
                  <a:srgbClr val="800000"/>
                </a:solidFill>
                <a:latin typeface="Times New Roman" pitchFamily="18" charset="0"/>
              </a:rPr>
              <a:t> Награждение победителей</a:t>
            </a:r>
            <a:r>
              <a:rPr lang="ru-RU" sz="3600" kern="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endParaRPr lang="ru-RU" sz="3200" b="1" kern="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0" y="500063"/>
            <a:ext cx="6726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Порядок проведения Олимпиад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9" descr="новый009Б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97200"/>
            <a:ext cx="432117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7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6408737" cy="755650"/>
          </a:xfrm>
        </p:spPr>
        <p:txBody>
          <a:bodyPr/>
          <a:lstStyle/>
          <a:p>
            <a:r>
              <a:rPr lang="ru-RU" sz="3200" b="1" smtClean="0">
                <a:solidFill>
                  <a:schemeClr val="bg2"/>
                </a:solidFill>
                <a:effectLst/>
              </a:rPr>
              <a:t>Открытие Олимпиады</a:t>
            </a:r>
            <a:r>
              <a:rPr lang="ru-RU" sz="4000" smtClean="0">
                <a:effectLst/>
              </a:rPr>
              <a:t>  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422275" y="333375"/>
          <a:ext cx="1030288" cy="2016125"/>
        </p:xfrm>
        <a:graphic>
          <a:graphicData uri="http://schemas.openxmlformats.org/presentationml/2006/ole">
            <p:oleObj spid="_x0000_s12290" name="PHOTO-PAINT" r:id="rId4" imgW="876190" imgH="1714286" progId="">
              <p:embed/>
            </p:oleObj>
          </a:graphicData>
        </a:graphic>
      </p:graphicFrame>
      <p:pic>
        <p:nvPicPr>
          <p:cNvPr id="12294" name="Picture 7" descr="новый-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868863"/>
            <a:ext cx="6873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9" descr="camp_fire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4437063"/>
            <a:ext cx="5730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9" name="Picture 11" descr="camp_fire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4508500"/>
            <a:ext cx="2873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Line 21"/>
          <p:cNvSpPr>
            <a:spLocks noChangeShapeType="1"/>
          </p:cNvSpPr>
          <p:nvPr/>
        </p:nvSpPr>
        <p:spPr bwMode="auto">
          <a:xfrm>
            <a:off x="5364163" y="6381750"/>
            <a:ext cx="2808287" cy="0"/>
          </a:xfrm>
          <a:prstGeom prst="line">
            <a:avLst/>
          </a:prstGeom>
          <a:noFill/>
          <a:ln w="76200" cmpd="tri">
            <a:solidFill>
              <a:srgbClr val="32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22"/>
          <p:cNvSpPr>
            <a:spLocks noChangeShapeType="1"/>
          </p:cNvSpPr>
          <p:nvPr/>
        </p:nvSpPr>
        <p:spPr bwMode="auto">
          <a:xfrm>
            <a:off x="4932363" y="6597650"/>
            <a:ext cx="3743325" cy="0"/>
          </a:xfrm>
          <a:prstGeom prst="line">
            <a:avLst/>
          </a:prstGeom>
          <a:noFill/>
          <a:ln w="76200" cmpd="tri">
            <a:solidFill>
              <a:srgbClr val="32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3981" name="Picture 13" descr="щщ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 rot="209149">
            <a:off x="7596188" y="4652963"/>
            <a:ext cx="11303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8" name="Picture 20" descr="7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5292725" y="4292600"/>
            <a:ext cx="11588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1" name="Picture 23" descr="7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5" y="3143250"/>
            <a:ext cx="4464050" cy="3475038"/>
          </a:xfrm>
          <a:prstGeom prst="rect">
            <a:avLst/>
          </a:prstGeom>
          <a:noFill/>
          <a:ln w="76200" cmpd="tri">
            <a:solidFill>
              <a:srgbClr val="320000"/>
            </a:solidFill>
            <a:miter lim="800000"/>
            <a:headEnd/>
            <a:tailEnd/>
          </a:ln>
        </p:spPr>
      </p:pic>
      <p:sp>
        <p:nvSpPr>
          <p:cNvPr id="83992" name="WordArt 24"/>
          <p:cNvSpPr>
            <a:spLocks noChangeArrowheads="1" noChangeShapeType="1" noTextEdit="1"/>
          </p:cNvSpPr>
          <p:nvPr/>
        </p:nvSpPr>
        <p:spPr bwMode="auto">
          <a:xfrm>
            <a:off x="5000625" y="2214563"/>
            <a:ext cx="3508375" cy="6778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20000"/>
                </a:solidFill>
                <a:latin typeface="Arial"/>
                <a:cs typeface="Arial"/>
              </a:rPr>
              <a:t>Поклонение богам</a:t>
            </a:r>
          </a:p>
        </p:txBody>
      </p:sp>
      <p:sp>
        <p:nvSpPr>
          <p:cNvPr id="83993" name="WordArt 25"/>
          <p:cNvSpPr>
            <a:spLocks noChangeArrowheads="1" noChangeShapeType="1" noTextEdit="1"/>
          </p:cNvSpPr>
          <p:nvPr/>
        </p:nvSpPr>
        <p:spPr bwMode="auto">
          <a:xfrm>
            <a:off x="-541338" y="2492375"/>
            <a:ext cx="10153651" cy="466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2996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20000"/>
                </a:solidFill>
                <a:latin typeface="Arial"/>
                <a:cs typeface="Arial"/>
              </a:rPr>
              <a:t>Праздник искусств, состязание поэтов, драматургов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14313" y="3286125"/>
            <a:ext cx="4033837" cy="3370263"/>
            <a:chOff x="158" y="1975"/>
            <a:chExt cx="2541" cy="2123"/>
          </a:xfrm>
        </p:grpSpPr>
        <p:graphicFrame>
          <p:nvGraphicFramePr>
            <p:cNvPr id="12291" name="Object 3"/>
            <p:cNvGraphicFramePr>
              <a:graphicFrameLocks noChangeAspect="1"/>
            </p:cNvGraphicFramePr>
            <p:nvPr/>
          </p:nvGraphicFramePr>
          <p:xfrm>
            <a:off x="204" y="2160"/>
            <a:ext cx="2458" cy="1784"/>
          </p:xfrm>
          <a:graphic>
            <a:graphicData uri="http://schemas.openxmlformats.org/presentationml/2006/ole">
              <p:oleObj spid="_x0000_s12291" name="PHOTO-PAINT" r:id="rId10" imgW="3974603" imgH="2831746" progId="">
                <p:embed/>
              </p:oleObj>
            </a:graphicData>
          </a:graphic>
        </p:graphicFrame>
        <p:pic>
          <p:nvPicPr>
            <p:cNvPr id="12305" name="Picture 29" descr="итог орн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58" y="1975"/>
              <a:ext cx="254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30" descr="итог орн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58" y="3929"/>
              <a:ext cx="254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2" grpId="0" animBg="1"/>
      <p:bldP spid="83992" grpId="1" animBg="1"/>
      <p:bldP spid="83993" grpId="0" animBg="1"/>
    </p:bldLst>
  </p:timing>
</p:sld>
</file>

<file path=ppt/theme/theme1.xml><?xml version="1.0" encoding="utf-8"?>
<a:theme xmlns:a="http://schemas.openxmlformats.org/drawingml/2006/main" name="Спортивные игры в Древности">
  <a:themeElements>
    <a:clrScheme name="Спортивные игры в Древности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Спортивные игры в Древност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ортивные игры в Древности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ортивные игры в Древности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ортивные игры в Древности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8-101049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431</Words>
  <Application>Microsoft Office PowerPoint</Application>
  <PresentationFormat>On-screen Show (4:3)</PresentationFormat>
  <Paragraphs>174</Paragraphs>
  <Slides>20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Times New Roman</vt:lpstr>
      <vt:lpstr>Arial Black</vt:lpstr>
      <vt:lpstr>Спортивные игры в Древности</vt:lpstr>
      <vt:lpstr>28-101049</vt:lpstr>
      <vt:lpstr>Спортивные игры в Древности</vt:lpstr>
      <vt:lpstr>28-101049</vt:lpstr>
      <vt:lpstr>PHOTO-PAINT</vt:lpstr>
      <vt:lpstr>Олимпийские игры в Древности</vt:lpstr>
      <vt:lpstr>Олимпийские игры</vt:lpstr>
      <vt:lpstr>Реконструкция Олимпии</vt:lpstr>
      <vt:lpstr>Слайд 4</vt:lpstr>
      <vt:lpstr>Слайд 5</vt:lpstr>
      <vt:lpstr>Организация соревнований</vt:lpstr>
      <vt:lpstr>Организация соревнований</vt:lpstr>
      <vt:lpstr>Слайд 8</vt:lpstr>
      <vt:lpstr>Открытие Олимпиады  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Подумай! 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nastya.cherepneva</cp:lastModifiedBy>
  <cp:revision>3</cp:revision>
  <dcterms:created xsi:type="dcterms:W3CDTF">2011-01-23T04:28:11Z</dcterms:created>
  <dcterms:modified xsi:type="dcterms:W3CDTF">2011-04-15T11:26:51Z</dcterms:modified>
</cp:coreProperties>
</file>