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0" r:id="rId3"/>
    <p:sldId id="265" r:id="rId4"/>
    <p:sldId id="268" r:id="rId5"/>
    <p:sldId id="269" r:id="rId6"/>
    <p:sldId id="270" r:id="rId7"/>
    <p:sldId id="266" r:id="rId8"/>
    <p:sldId id="262" r:id="rId9"/>
    <p:sldId id="257" r:id="rId10"/>
    <p:sldId id="258" r:id="rId11"/>
    <p:sldId id="259" r:id="rId12"/>
    <p:sldId id="261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EB8720-2F6D-4642-BE86-06FC036EDCD3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A88D67-EBA0-43BB-A580-6B45F5EDA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1F86-5AB8-4683-A796-9FD83AFD4102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769A-D8B1-4626-A84C-1DEA4D1AE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882B-DB38-4884-B9CC-6F14F9BD8311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F558-E2E4-4918-BE9C-5E73E2ABD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988B2-30AA-41EB-BA2D-CFB39A432659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1160-749F-4761-9EC2-D30399497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C2B8-2BB2-4121-B292-EE5AA2696B87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177A-EC47-4F6E-8368-E902DD5F6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63C9-5760-4EF4-84C3-6A69FBCE691D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8453-2A6A-42DC-91A1-6C696399C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BB19-C7F2-406B-A1DE-CA5D07B76C27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163A-AFA7-4F6C-AE48-C0B80081D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5C32-0852-4DDD-ACF5-AF53D9AA5D9A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ACC5-4A1E-47D1-A199-E2E25982D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068A-9180-47CF-B44C-BFB6D6145924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203D-0CCB-4F90-8D00-A0D9348B2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308E-BD05-4DBE-A55A-B92AC8B4AE78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AD25-F8EE-4BDA-9709-85317B6EF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7B9F-1C47-4690-BAC2-6151998F5561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CDC0-8448-470D-B9AA-72B45F57E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CEB5D-05EE-4B65-B73D-2E15FA1B2329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0F15-CA51-4D57-8DB5-396147BB2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63BB02-AA99-442E-9430-9387F121A38F}" type="datetimeFigureOut">
              <a:rPr lang="ru-RU"/>
              <a:pPr>
                <a:defRPr/>
              </a:pPr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B6BD67-5607-4B71-B75D-9719D9091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5" descr="85b90c3e99e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286125" y="0"/>
            <a:ext cx="55721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CC00"/>
                </a:solidFill>
                <a:latin typeface="Calibri" pitchFamily="34" charset="0"/>
              </a:rPr>
              <a:t>                                                       Урок    математики </a:t>
            </a:r>
          </a:p>
          <a:p>
            <a:r>
              <a:rPr lang="ru-RU" sz="4800" b="1">
                <a:solidFill>
                  <a:srgbClr val="00CC00"/>
                </a:solidFill>
                <a:latin typeface="Calibri" pitchFamily="34" charset="0"/>
              </a:rPr>
              <a:t>в  «Лесной школе»</a:t>
            </a:r>
            <a:br>
              <a:rPr lang="ru-RU" sz="4800" b="1">
                <a:solidFill>
                  <a:srgbClr val="00CC00"/>
                </a:solidFill>
                <a:latin typeface="Calibri" pitchFamily="34" charset="0"/>
              </a:rPr>
            </a:br>
            <a:endParaRPr lang="ru-RU" sz="4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Рисунок 3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85825" y="274638"/>
            <a:ext cx="7258050" cy="868362"/>
          </a:xfrm>
          <a:prstGeom prst="rect">
            <a:avLst/>
          </a:prstGeom>
          <a:ln w="57150" cmpd="thickThin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50800" dir="5400000" sx="14000" sy="14000" algn="ctr" rotWithShape="0">
              <a:srgbClr val="000000">
                <a:alpha val="43137"/>
              </a:srgb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300">
                <a:solidFill>
                  <a:srgbClr val="7B3187"/>
                </a:solidFill>
                <a:latin typeface="Monotype Corsiva" pitchFamily="66" charset="0"/>
                <a:ea typeface="+mj-ea"/>
                <a:cs typeface="+mj-cs"/>
              </a:rPr>
              <a:t>Математические загадки</a:t>
            </a:r>
            <a:endParaRPr lang="ru-RU" sz="4400" b="1" spc="300" dirty="0">
              <a:solidFill>
                <a:srgbClr val="7B3187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Содержимое 3" descr="538509_40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3011488"/>
            <a:ext cx="3206750" cy="3975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5" y="1571625"/>
            <a:ext cx="8215313" cy="107791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Пьеро задумал число, прибавил к нему 40 и получил 90. Какое число задумал Пьеро?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3071813"/>
            <a:ext cx="3286125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3" y="3929063"/>
            <a:ext cx="3286125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4786313"/>
            <a:ext cx="3214687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938" y="3071813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Х + 40 = 90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3" y="3929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Х = 90 - 40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" y="4786313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Х =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Рисунок 3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74638"/>
            <a:ext cx="8229600" cy="796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Сравни, если возможно</a:t>
            </a:r>
            <a:endParaRPr lang="ru-RU" sz="4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1864200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9700" y="3151188"/>
            <a:ext cx="2492375" cy="3902075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0" y="3362325"/>
            <a:ext cx="928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1285875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+mn-lt"/>
              </a:rPr>
              <a:t>23 кг        5 кг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50" y="1285875"/>
            <a:ext cx="857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&gt;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5" y="2214563"/>
            <a:ext cx="2857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+mn-lt"/>
              </a:rPr>
              <a:t>18 </a:t>
            </a: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+mn-lt"/>
              </a:rPr>
              <a:t>л        37 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313" y="2143125"/>
            <a:ext cx="785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&lt;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1428750"/>
            <a:ext cx="3500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+mn-lt"/>
              </a:rPr>
              <a:t>68 </a:t>
            </a: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+mn-lt"/>
              </a:rPr>
              <a:t> см        86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см     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38" y="1357313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&lt;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3" y="2214563"/>
            <a:ext cx="1214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 дм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563" y="2214563"/>
            <a:ext cx="1571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16 см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5" y="2987675"/>
            <a:ext cx="1357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30 см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6563" y="3000375"/>
            <a:ext cx="1571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16 см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0750" y="2928938"/>
            <a:ext cx="857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&gt;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2188" y="2143125"/>
            <a:ext cx="714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&gt;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3250" y="4071938"/>
            <a:ext cx="3929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51 дм         57 дм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000500"/>
            <a:ext cx="714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&lt;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750" y="5000625"/>
            <a:ext cx="3071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         8 кг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3357563" y="5000625"/>
            <a:ext cx="3286125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928688" y="285750"/>
            <a:ext cx="7500937" cy="10001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1"/>
                </a:solidFill>
              </a:rPr>
              <a:t>Сравни, если возможно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9" grpId="0"/>
      <p:bldP spid="21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Рисунок 3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Содержимое 3" descr="85b90c3e99e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43250" y="274638"/>
            <a:ext cx="5543550" cy="23685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Молодцы, ребята!</a:t>
            </a:r>
            <a:br>
              <a:rPr lang="ru-RU" sz="4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4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Всё получилось!</a:t>
            </a:r>
            <a:endParaRPr lang="ru-RU" sz="48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Содержимое 6" descr="1227126675_buratin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3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Содержимое 3" descr="4642220_SKAZOCNIY_SON_kopij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1071563" y="1000125"/>
            <a:ext cx="3214687" cy="74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ЦЕЛИ: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формировать навык решения задач, закреплять навыки устного счёта;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Отрабатывать вычислительные навыки;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Развивать смекалку, логическое мышление; умение сравнивать и делать выводы</a:t>
            </a: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Содержимое 6" descr="266373_screenshot_big_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571625" y="1071563"/>
            <a:ext cx="5857875" cy="286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286000" y="3786188"/>
            <a:ext cx="4643438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57200" y="417513"/>
            <a:ext cx="8229600" cy="868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>
                <a:solidFill>
                  <a:srgbClr val="00A400"/>
                </a:solidFill>
                <a:latin typeface="+mj-lt"/>
                <a:ea typeface="+mj-ea"/>
                <a:cs typeface="+mj-cs"/>
              </a:rPr>
              <a:t>Назови «соседей» числа:</a:t>
            </a:r>
            <a:endParaRPr lang="ru-RU" sz="4400" b="1" i="1" dirty="0">
              <a:solidFill>
                <a:srgbClr val="00A4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63" y="1214438"/>
            <a:ext cx="1571625" cy="584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  <a:latin typeface="+mn-lt"/>
              </a:rPr>
              <a:t>…, 59, …</a:t>
            </a:r>
            <a:endParaRPr lang="ru-RU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38" y="1214438"/>
            <a:ext cx="1714500" cy="584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  <a:latin typeface="+mn-lt"/>
              </a:rPr>
              <a:t>…, 11, …</a:t>
            </a:r>
            <a:endParaRPr lang="ru-RU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88" y="1214438"/>
            <a:ext cx="1571625" cy="584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  <a:latin typeface="+mn-lt"/>
              </a:rPr>
              <a:t>…, 75, …</a:t>
            </a:r>
            <a:endParaRPr lang="ru-RU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25" y="1214438"/>
            <a:ext cx="1571625" cy="584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  <a:latin typeface="+mn-lt"/>
              </a:rPr>
              <a:t>…, 30, …</a:t>
            </a:r>
            <a:endParaRPr lang="ru-RU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1928813" y="1928813"/>
            <a:ext cx="5929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A400"/>
                </a:solidFill>
                <a:latin typeface="Calibri" pitchFamily="34" charset="0"/>
              </a:rPr>
              <a:t>Найди лишнее число: 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1071563" y="2714625"/>
            <a:ext cx="1000125" cy="642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2500313" y="2714625"/>
            <a:ext cx="1000125" cy="642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4000500" y="2714625"/>
            <a:ext cx="1000125" cy="642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5643563" y="2714625"/>
            <a:ext cx="1000125" cy="642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7143750" y="2714625"/>
            <a:ext cx="1000125" cy="642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85875" y="2643188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00313" y="3643313"/>
            <a:ext cx="4071937" cy="9540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Оно однозначное, </a:t>
            </a:r>
          </a:p>
          <a:p>
            <a:pPr algn="ctr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а остальные двузначные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43188" y="2714625"/>
            <a:ext cx="857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43375" y="2714625"/>
            <a:ext cx="857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22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00313" y="3643313"/>
            <a:ext cx="4071937" cy="13843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У других чисел цифры в записи разные, у 22 - одинаковые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86438" y="2714625"/>
            <a:ext cx="928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35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43188" y="4000500"/>
            <a:ext cx="3857625" cy="9540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Сумма его цифр 8, а у остальных чисел – 4.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86625" y="2714625"/>
            <a:ext cx="857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40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86063" y="3714750"/>
            <a:ext cx="3429000" cy="9540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Оно круглое,</a:t>
            </a:r>
          </a:p>
          <a:p>
            <a:pPr algn="ctr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а остальные –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Содержимое 5" descr="1255200641_i45c25c3f64b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0" y="1428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chemeClr val="bg1"/>
                </a:solidFill>
                <a:latin typeface="Calibri" pitchFamily="34" charset="0"/>
              </a:rPr>
              <a:t>     Математический диктант</a:t>
            </a:r>
            <a:endParaRPr lang="ru-RU" sz="4800" b="1" i="1">
              <a:latin typeface="Calibri" pitchFamily="34" charset="0"/>
            </a:endParaRP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357313" y="5643563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786188"/>
            <a:ext cx="9144000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    38, 50, 17, 8, 60, 34, 20, 46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С     Е    В    К   Л    Ч    О     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8072438" y="5657850"/>
            <a:ext cx="1071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C00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Содержимое 5" descr="1255200641_i45c25c3f64b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1000125" y="142875"/>
            <a:ext cx="7215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chemeClr val="bg1"/>
                </a:solidFill>
                <a:latin typeface="Calibri" pitchFamily="34" charset="0"/>
              </a:rPr>
              <a:t>          </a:t>
            </a:r>
            <a:endParaRPr lang="ru-RU" sz="4800" b="1" i="1">
              <a:latin typeface="Calibri" pitchFamily="34" charset="0"/>
            </a:endParaRP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0" y="5643563"/>
            <a:ext cx="8929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60, 50, 38, 20, 17, 46, 34, 20,  8                                                                                                                                                               Л   Е    С   О   В   И    Ч   О   К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57250" y="4929188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Содержимое 3" descr="904160_screenshot_big_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928688" y="357188"/>
            <a:ext cx="7286625" cy="3692525"/>
          </a:xfrm>
          <a:prstGeom prst="rect">
            <a:avLst/>
          </a:prstGeom>
          <a:solidFill>
            <a:srgbClr val="ECEC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071688" y="4000500"/>
            <a:ext cx="4929187" cy="646113"/>
          </a:xfrm>
          <a:prstGeom prst="rect">
            <a:avLst/>
          </a:prstGeom>
          <a:solidFill>
            <a:srgbClr val="ECEC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8688" y="357188"/>
            <a:ext cx="7572375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A400"/>
                </a:solidFill>
                <a:latin typeface="+mj-lt"/>
                <a:ea typeface="+mj-ea"/>
                <a:cs typeface="+mj-cs"/>
              </a:rPr>
              <a:t>Карта маршрута путешествия</a:t>
            </a:r>
            <a:endParaRPr lang="ru-RU" sz="4400" b="1" dirty="0">
              <a:solidFill>
                <a:srgbClr val="00A4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357438"/>
            <a:ext cx="2643188" cy="14287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С.с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28938" y="1500188"/>
            <a:ext cx="314325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Д.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714625" y="2071688"/>
            <a:ext cx="1928813" cy="10715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143625" y="2286000"/>
            <a:ext cx="3000375" cy="642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д. </a:t>
            </a:r>
            <a:r>
              <a:rPr lang="ru-RU" sz="3600" b="1" dirty="0" err="1">
                <a:solidFill>
                  <a:schemeClr val="tx1"/>
                </a:solidFill>
              </a:rPr>
              <a:t>Акчикассы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643438" y="2071688"/>
            <a:ext cx="1643062" cy="642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785938" y="4286250"/>
            <a:ext cx="2857500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д. </a:t>
            </a:r>
            <a:r>
              <a:rPr lang="ru-RU" sz="3600" b="1" dirty="0" err="1">
                <a:solidFill>
                  <a:schemeClr val="tx1"/>
                </a:solidFill>
              </a:rPr>
              <a:t>Калугино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4572000" y="3859213"/>
            <a:ext cx="928688" cy="4270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357813" y="3857625"/>
            <a:ext cx="357187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д. </a:t>
            </a:r>
            <a:r>
              <a:rPr lang="ru-RU" sz="3600" b="1" dirty="0" err="1">
                <a:solidFill>
                  <a:schemeClr val="tx1"/>
                </a:solidFill>
              </a:rPr>
              <a:t>Баймашкино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5357812" y="2857501"/>
            <a:ext cx="1071563" cy="7858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714625" y="3143250"/>
            <a:ext cx="1857375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TextBox 61"/>
          <p:cNvSpPr txBox="1">
            <a:spLocks noChangeArrowheads="1"/>
          </p:cNvSpPr>
          <p:nvPr/>
        </p:nvSpPr>
        <p:spPr bwMode="auto">
          <a:xfrm>
            <a:off x="2214563" y="5072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4" name="TextBox 62"/>
          <p:cNvSpPr txBox="1">
            <a:spLocks noChangeArrowheads="1"/>
          </p:cNvSpPr>
          <p:nvPr/>
        </p:nvSpPr>
        <p:spPr bwMode="auto">
          <a:xfrm>
            <a:off x="0" y="2500313"/>
            <a:ext cx="2857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С. Красные Четаи</a:t>
            </a:r>
          </a:p>
        </p:txBody>
      </p:sp>
      <p:sp>
        <p:nvSpPr>
          <p:cNvPr id="19475" name="TextBox 63"/>
          <p:cNvSpPr txBox="1">
            <a:spLocks noChangeArrowheads="1"/>
          </p:cNvSpPr>
          <p:nvPr/>
        </p:nvSpPr>
        <p:spPr bwMode="auto">
          <a:xfrm>
            <a:off x="2928938" y="1571625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д.Черепаново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 rot="10800000">
            <a:off x="2714625" y="3143250"/>
            <a:ext cx="1857375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Содержимое 3" descr="904160_screenshot_big_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071563" y="500063"/>
            <a:ext cx="7286625" cy="3692525"/>
          </a:xfrm>
          <a:prstGeom prst="rect">
            <a:avLst/>
          </a:prstGeom>
          <a:solidFill>
            <a:srgbClr val="ECEC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071688" y="4143375"/>
            <a:ext cx="5143500" cy="646113"/>
          </a:xfrm>
          <a:prstGeom prst="rect">
            <a:avLst/>
          </a:prstGeom>
          <a:solidFill>
            <a:srgbClr val="ECEC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2071688" y="4786313"/>
            <a:ext cx="4857750" cy="646112"/>
          </a:xfrm>
          <a:prstGeom prst="rect">
            <a:avLst/>
          </a:prstGeom>
          <a:solidFill>
            <a:srgbClr val="ECEC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8688" y="357188"/>
            <a:ext cx="7572375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>
                <a:solidFill>
                  <a:srgbClr val="00A400"/>
                </a:solidFill>
                <a:latin typeface="+mj-lt"/>
                <a:ea typeface="+mj-ea"/>
                <a:cs typeface="+mj-cs"/>
              </a:rPr>
              <a:t>Вставь в квадраты </a:t>
            </a:r>
            <a:br>
              <a:rPr lang="ru-RU" sz="4400" b="1">
                <a:solidFill>
                  <a:srgbClr val="00A400"/>
                </a:solidFill>
                <a:latin typeface="+mj-lt"/>
                <a:ea typeface="+mj-ea"/>
                <a:cs typeface="+mj-cs"/>
              </a:rPr>
            </a:br>
            <a:r>
              <a:rPr lang="ru-RU" sz="4400" b="1">
                <a:solidFill>
                  <a:srgbClr val="00A400"/>
                </a:solidFill>
                <a:latin typeface="+mj-lt"/>
                <a:ea typeface="+mj-ea"/>
                <a:cs typeface="+mj-cs"/>
              </a:rPr>
              <a:t>пропущенные цифры</a:t>
            </a:r>
            <a:endParaRPr lang="ru-RU" sz="4400" b="1" dirty="0">
              <a:solidFill>
                <a:srgbClr val="00A4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50" y="1714500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atin typeface="+mn-lt"/>
              </a:rPr>
              <a:t>3 4</a:t>
            </a:r>
            <a:endParaRPr lang="ru-RU" sz="3200" b="1" spc="300" dirty="0">
              <a:latin typeface="+mn-lt"/>
            </a:endParaRP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1428750" y="2143125"/>
            <a:ext cx="642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1071563" y="192881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+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14500" y="2214563"/>
            <a:ext cx="4286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57313" y="2643188"/>
            <a:ext cx="92868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357313" y="2714625"/>
            <a:ext cx="4286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4" name="TextBox 14"/>
          <p:cNvSpPr txBox="1">
            <a:spLocks noChangeArrowheads="1"/>
          </p:cNvSpPr>
          <p:nvPr/>
        </p:nvSpPr>
        <p:spPr bwMode="auto">
          <a:xfrm>
            <a:off x="1785938" y="264318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85938" y="2143125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57313" y="2643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 5</a:t>
            </a:r>
          </a:p>
        </p:txBody>
      </p:sp>
      <p:sp>
        <p:nvSpPr>
          <p:cNvPr id="20497" name="TextBox 17"/>
          <p:cNvSpPr txBox="1">
            <a:spLocks noChangeArrowheads="1"/>
          </p:cNvSpPr>
          <p:nvPr/>
        </p:nvSpPr>
        <p:spPr bwMode="auto">
          <a:xfrm>
            <a:off x="4071938" y="17018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43313" y="1714500"/>
            <a:ext cx="4286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43313" y="1701800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43313" y="2130425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670" dirty="0">
                <a:latin typeface="+mn-lt"/>
              </a:rPr>
              <a:t>6 8</a:t>
            </a:r>
            <a:endParaRPr lang="ru-RU" sz="3200" b="1" spc="670" dirty="0">
              <a:latin typeface="+mn-l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71875" y="2641600"/>
            <a:ext cx="8572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02" name="TextBox 22"/>
          <p:cNvSpPr txBox="1">
            <a:spLocks noChangeArrowheads="1"/>
          </p:cNvSpPr>
          <p:nvPr/>
        </p:nvSpPr>
        <p:spPr bwMode="auto">
          <a:xfrm>
            <a:off x="3286125" y="1928813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+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00500" y="2714625"/>
            <a:ext cx="4286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71938" y="2643188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0</a:t>
            </a:r>
          </a:p>
        </p:txBody>
      </p:sp>
      <p:sp>
        <p:nvSpPr>
          <p:cNvPr id="20505" name="TextBox 25"/>
          <p:cNvSpPr txBox="1">
            <a:spLocks noChangeArrowheads="1"/>
          </p:cNvSpPr>
          <p:nvPr/>
        </p:nvSpPr>
        <p:spPr bwMode="auto">
          <a:xfrm>
            <a:off x="3643313" y="263048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9</a:t>
            </a:r>
          </a:p>
        </p:txBody>
      </p:sp>
      <p:sp>
        <p:nvSpPr>
          <p:cNvPr id="20506" name="TextBox 26"/>
          <p:cNvSpPr txBox="1">
            <a:spLocks noChangeArrowheads="1"/>
          </p:cNvSpPr>
          <p:nvPr/>
        </p:nvSpPr>
        <p:spPr bwMode="auto">
          <a:xfrm>
            <a:off x="5715000" y="1714500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5  8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643563" y="22860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143625" y="228600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09" name="TextBox 29"/>
          <p:cNvSpPr txBox="1">
            <a:spLocks noChangeArrowheads="1"/>
          </p:cNvSpPr>
          <p:nvPr/>
        </p:nvSpPr>
        <p:spPr bwMode="auto">
          <a:xfrm>
            <a:off x="5286375" y="191611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+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643563" y="2643188"/>
            <a:ext cx="92868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15000" y="21431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43625" y="2143125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15000" y="2643188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670" dirty="0">
                <a:latin typeface="+mn-lt"/>
              </a:rPr>
              <a:t>7 5</a:t>
            </a:r>
            <a:endParaRPr lang="ru-RU" sz="3200" b="1" spc="670" dirty="0"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71813" y="3786188"/>
            <a:ext cx="4286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5" name="TextBox 35"/>
          <p:cNvSpPr txBox="1">
            <a:spLocks noChangeArrowheads="1"/>
          </p:cNvSpPr>
          <p:nvPr/>
        </p:nvSpPr>
        <p:spPr bwMode="auto">
          <a:xfrm>
            <a:off x="3429000" y="3714750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71813" y="3714750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20517" name="TextBox 37"/>
          <p:cNvSpPr txBox="1">
            <a:spLocks noChangeArrowheads="1"/>
          </p:cNvSpPr>
          <p:nvPr/>
        </p:nvSpPr>
        <p:spPr bwMode="auto">
          <a:xfrm>
            <a:off x="3071813" y="414337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00438" y="4286250"/>
            <a:ext cx="428625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429000" y="4143375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8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071813" y="4643438"/>
            <a:ext cx="92868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71813" y="4643438"/>
            <a:ext cx="1143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670" dirty="0">
                <a:latin typeface="+mn-lt"/>
              </a:rPr>
              <a:t>6 7</a:t>
            </a:r>
            <a:endParaRPr lang="ru-RU" sz="3200" b="1" spc="670" dirty="0">
              <a:latin typeface="+mn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72063" y="3786188"/>
            <a:ext cx="4286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572125" y="3786188"/>
            <a:ext cx="4286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24" name="TextBox 44"/>
          <p:cNvSpPr txBox="1">
            <a:spLocks noChangeArrowheads="1"/>
          </p:cNvSpPr>
          <p:nvPr/>
        </p:nvSpPr>
        <p:spPr bwMode="auto">
          <a:xfrm>
            <a:off x="2714625" y="3929063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43500" y="4143375"/>
            <a:ext cx="12144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600" dirty="0">
                <a:latin typeface="+mn-lt"/>
              </a:rPr>
              <a:t>4 7</a:t>
            </a:r>
            <a:endParaRPr lang="ru-RU" sz="3200" b="1" spc="600" dirty="0">
              <a:latin typeface="+mn-lt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929188" y="4641850"/>
            <a:ext cx="107156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43500" y="4643438"/>
            <a:ext cx="1357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600" dirty="0">
                <a:latin typeface="+mn-lt"/>
              </a:rPr>
              <a:t>9 3</a:t>
            </a:r>
            <a:endParaRPr lang="ru-RU" sz="3200" b="1" spc="600" dirty="0">
              <a:latin typeface="+mn-lt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143500" y="3714750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572125" y="3714750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6</a:t>
            </a:r>
          </a:p>
        </p:txBody>
      </p:sp>
      <p:sp>
        <p:nvSpPr>
          <p:cNvPr id="20530" name="TextBox 50"/>
          <p:cNvSpPr txBox="1">
            <a:spLocks noChangeArrowheads="1"/>
          </p:cNvSpPr>
          <p:nvPr/>
        </p:nvSpPr>
        <p:spPr bwMode="auto">
          <a:xfrm>
            <a:off x="4714875" y="3929063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5" grpId="0"/>
      <p:bldP spid="32" grpId="0"/>
      <p:bldP spid="33" grpId="0"/>
      <p:bldP spid="37" grpId="0"/>
      <p:bldP spid="40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Рисунок 3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Содержимое 3" descr="904160_screenshot_big_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071563" y="714375"/>
            <a:ext cx="7143750" cy="2586038"/>
          </a:xfrm>
          <a:prstGeom prst="rect">
            <a:avLst/>
          </a:prstGeom>
          <a:solidFill>
            <a:srgbClr val="F6F5D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357438" y="4143375"/>
            <a:ext cx="4357687" cy="1477963"/>
          </a:xfrm>
          <a:prstGeom prst="rect">
            <a:avLst/>
          </a:prstGeom>
          <a:solidFill>
            <a:srgbClr val="F6F5D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071563" y="357188"/>
            <a:ext cx="7286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8A2E00"/>
                </a:solidFill>
                <a:latin typeface="Calibri" pitchFamily="34" charset="0"/>
              </a:rPr>
              <a:t>Прочти условие задачи и объясни,</a:t>
            </a:r>
          </a:p>
          <a:p>
            <a:pPr algn="ctr"/>
            <a:r>
              <a:rPr lang="ru-RU" sz="2800" b="1" i="1">
                <a:solidFill>
                  <a:srgbClr val="8A2E00"/>
                </a:solidFill>
                <a:latin typeface="Calibri" pitchFamily="34" charset="0"/>
              </a:rPr>
              <a:t> что узнаешь, выполнив действия: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25" y="1428750"/>
            <a:ext cx="7429500" cy="107791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 осеннем букете 25 кленовых листьев, 13 – дубовых и 10 – берёзовых.</a:t>
            </a:r>
            <a:endParaRPr lang="ru-RU" sz="32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0" name="Капля 9"/>
          <p:cNvSpPr/>
          <p:nvPr/>
        </p:nvSpPr>
        <p:spPr>
          <a:xfrm>
            <a:off x="642938" y="2857500"/>
            <a:ext cx="2071687" cy="571500"/>
          </a:xfrm>
          <a:prstGeom prst="teardrop">
            <a:avLst>
              <a:gd name="adj" fmla="val 12102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571750" y="3500438"/>
            <a:ext cx="2071688" cy="571500"/>
          </a:xfrm>
          <a:prstGeom prst="teardrop">
            <a:avLst>
              <a:gd name="adj" fmla="val 12102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Капля 11"/>
          <p:cNvSpPr/>
          <p:nvPr/>
        </p:nvSpPr>
        <p:spPr>
          <a:xfrm>
            <a:off x="4071938" y="2714625"/>
            <a:ext cx="2571750" cy="571500"/>
          </a:xfrm>
          <a:prstGeom prst="teardrop">
            <a:avLst>
              <a:gd name="adj" fmla="val 121026"/>
            </a:avLst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Капля 12"/>
          <p:cNvSpPr/>
          <p:nvPr/>
        </p:nvSpPr>
        <p:spPr>
          <a:xfrm>
            <a:off x="6286500" y="3214688"/>
            <a:ext cx="2071688" cy="571500"/>
          </a:xfrm>
          <a:prstGeom prst="teardrop">
            <a:avLst>
              <a:gd name="adj" fmla="val 12102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8688" y="2786063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25 + 13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71750" y="4500563"/>
            <a:ext cx="4000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A2E00"/>
                </a:solidFill>
                <a:latin typeface="Calibri" pitchFamily="34" charset="0"/>
              </a:rPr>
              <a:t>Дубовых и кленовых листьев вместе.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14563" y="2773363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= 38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14625" y="3429000"/>
            <a:ext cx="164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13 + 10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71688" y="4572000"/>
            <a:ext cx="4786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A2E00"/>
                </a:solidFill>
                <a:latin typeface="Calibri" pitchFamily="34" charset="0"/>
              </a:rPr>
              <a:t>Дубовых и берёзовых листьев вместе.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71938" y="3416300"/>
            <a:ext cx="107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= 23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43375" y="2643188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25 + 10  + 13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6000" y="4786313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A2E00"/>
                </a:solidFill>
                <a:latin typeface="Calibri" pitchFamily="34" charset="0"/>
              </a:rPr>
              <a:t>Всего листьев в букете.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86500" y="2630488"/>
            <a:ext cx="107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= 48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86500" y="3214688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25 - 10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28813" y="4357688"/>
            <a:ext cx="5500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A2E00"/>
                </a:solidFill>
                <a:latin typeface="Calibri" pitchFamily="34" charset="0"/>
              </a:rPr>
              <a:t>На столько кленовых листьев больше, чем берёзовых.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500938" y="3214688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=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Содержимое 5" descr="1255200641_i45c25c3f64b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85825" y="274638"/>
            <a:ext cx="7258050" cy="868362"/>
          </a:xfrm>
          <a:prstGeom prst="rect">
            <a:avLst/>
          </a:prstGeom>
          <a:ln w="57150" cmpd="thickThin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50800" dir="5400000" sx="14000" sy="14000" algn="ctr" rotWithShape="0">
              <a:srgbClr val="000000">
                <a:alpha val="43137"/>
              </a:srgb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300">
                <a:solidFill>
                  <a:srgbClr val="7B3187"/>
                </a:solidFill>
                <a:latin typeface="Monotype Corsiva" pitchFamily="66" charset="0"/>
                <a:ea typeface="+mj-ea"/>
                <a:cs typeface="+mj-cs"/>
              </a:rPr>
              <a:t>Математические загадки</a:t>
            </a:r>
            <a:endParaRPr lang="ru-RU" sz="4400" b="1" spc="300" dirty="0">
              <a:solidFill>
                <a:srgbClr val="7B3187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Содержимое 3" descr="538509_400033.jpg"/>
          <p:cNvPicPr>
            <a:picLocks noChangeAspect="1"/>
          </p:cNvPicPr>
          <p:nvPr/>
        </p:nvPicPr>
        <p:blipFill>
          <a:blip r:embed="rId4"/>
          <a:srcRect l="11102" r="12372"/>
          <a:stretch>
            <a:fillRect/>
          </a:stretch>
        </p:blipFill>
        <p:spPr>
          <a:xfrm>
            <a:off x="6572263" y="3571876"/>
            <a:ext cx="2296091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625" y="1357313"/>
            <a:ext cx="8215313" cy="157003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Буратино вычел задуманное число из 700 и получил  ответ 300. Какое число задумал Буратино?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3071813"/>
            <a:ext cx="3286125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3" y="3929063"/>
            <a:ext cx="3286125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4786313"/>
            <a:ext cx="3214687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938" y="3071813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700 - Х = 300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3" y="3929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Х = 700 - 300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" y="4786313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Х = 400</a:t>
            </a:r>
          </a:p>
        </p:txBody>
      </p:sp>
      <p:pic>
        <p:nvPicPr>
          <p:cNvPr id="22542" name="Рисунок 38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038225" y="427038"/>
            <a:ext cx="7258050" cy="868362"/>
          </a:xfrm>
          <a:prstGeom prst="rect">
            <a:avLst/>
          </a:prstGeom>
          <a:ln w="57150" cmpd="thickThin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50800" dir="5400000" sx="14000" sy="14000" algn="ctr" rotWithShape="0">
              <a:srgbClr val="000000">
                <a:alpha val="43137"/>
              </a:srgb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300">
                <a:solidFill>
                  <a:srgbClr val="7B3187"/>
                </a:solidFill>
                <a:latin typeface="Monotype Corsiva" pitchFamily="66" charset="0"/>
                <a:ea typeface="+mj-ea"/>
                <a:cs typeface="+mj-cs"/>
              </a:rPr>
              <a:t>Математические загадки</a:t>
            </a:r>
            <a:endParaRPr lang="ru-RU" sz="4400" b="1" spc="300" dirty="0">
              <a:solidFill>
                <a:srgbClr val="7B3187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1" name="Содержимое 3" descr="538509_400033.jpg"/>
          <p:cNvPicPr>
            <a:picLocks noChangeAspect="1"/>
          </p:cNvPicPr>
          <p:nvPr/>
        </p:nvPicPr>
        <p:blipFill>
          <a:blip r:embed="rId4"/>
          <a:srcRect l="11102" r="12372"/>
          <a:stretch>
            <a:fillRect/>
          </a:stretch>
        </p:blipFill>
        <p:spPr>
          <a:xfrm>
            <a:off x="6724663" y="3724276"/>
            <a:ext cx="2296091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581025" y="1509713"/>
            <a:ext cx="8215313" cy="157003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Буратино вычел задуманное число из 700 и получил  ответ 300. Какое число задумал Буратино?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2463" y="3224213"/>
            <a:ext cx="3286125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52463" y="4081463"/>
            <a:ext cx="3286125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52463" y="4938713"/>
            <a:ext cx="3214687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95338" y="3224213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700 - Х = 300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52463" y="40814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Х = 700 - 300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23900" y="4938713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Х = 400</a:t>
            </a:r>
          </a:p>
        </p:txBody>
      </p:sp>
      <p:pic>
        <p:nvPicPr>
          <p:cNvPr id="22552" name="Рисунок 48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drqfukzkoaytmdrknpm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28604"/>
            <a:ext cx="1933363" cy="2466971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" name="Рисунок 50" descr="538509_400033.jpg"/>
          <p:cNvPicPr>
            <a:picLocks noChangeAspect="1"/>
          </p:cNvPicPr>
          <p:nvPr/>
        </p:nvPicPr>
        <p:blipFill>
          <a:blip r:embed="rId6"/>
          <a:srcRect r="44375" b="59375"/>
          <a:stretch>
            <a:fillRect/>
          </a:stretch>
        </p:blipFill>
        <p:spPr>
          <a:xfrm flipH="1">
            <a:off x="6413857" y="4786322"/>
            <a:ext cx="2484767" cy="1785926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55" name="TextBox 51"/>
          <p:cNvSpPr txBox="1">
            <a:spLocks noChangeArrowheads="1"/>
          </p:cNvSpPr>
          <p:nvPr/>
        </p:nvSpPr>
        <p:spPr bwMode="auto">
          <a:xfrm>
            <a:off x="2714625" y="371475"/>
            <a:ext cx="5929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3E18A8"/>
                </a:solidFill>
                <a:latin typeface="Calibri" pitchFamily="34" charset="0"/>
              </a:rPr>
              <a:t>Составьте задачи по схемам и решите их.</a:t>
            </a:r>
          </a:p>
        </p:txBody>
      </p:sp>
      <p:sp>
        <p:nvSpPr>
          <p:cNvPr id="22556" name="AutoShape 2"/>
          <p:cNvSpPr>
            <a:spLocks/>
          </p:cNvSpPr>
          <p:nvPr/>
        </p:nvSpPr>
        <p:spPr bwMode="auto">
          <a:xfrm rot="-5400000">
            <a:off x="4519612" y="885826"/>
            <a:ext cx="238125" cy="2990850"/>
          </a:xfrm>
          <a:prstGeom prst="rightBracket">
            <a:avLst>
              <a:gd name="adj" fmla="val 104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5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5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143250" y="2500313"/>
            <a:ext cx="30003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856831" y="2499519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5144294" y="2499519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62" name="TextBox 58"/>
          <p:cNvSpPr txBox="1">
            <a:spLocks noChangeArrowheads="1"/>
          </p:cNvSpPr>
          <p:nvPr/>
        </p:nvSpPr>
        <p:spPr bwMode="auto">
          <a:xfrm>
            <a:off x="3000375" y="2428875"/>
            <a:ext cx="357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     5             6            10</a:t>
            </a:r>
          </a:p>
        </p:txBody>
      </p:sp>
      <p:sp>
        <p:nvSpPr>
          <p:cNvPr id="22563" name="TextBox 59"/>
          <p:cNvSpPr txBox="1">
            <a:spLocks noChangeArrowheads="1"/>
          </p:cNvSpPr>
          <p:nvPr/>
        </p:nvSpPr>
        <p:spPr bwMode="auto">
          <a:xfrm>
            <a:off x="4357688" y="1857375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?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214438" y="4213225"/>
            <a:ext cx="235743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Левая круглая скобка 61"/>
          <p:cNvSpPr/>
          <p:nvPr/>
        </p:nvSpPr>
        <p:spPr>
          <a:xfrm rot="5400000">
            <a:off x="2286000" y="2928938"/>
            <a:ext cx="214313" cy="2357437"/>
          </a:xfrm>
          <a:prstGeom prst="leftBracket">
            <a:avLst>
              <a:gd name="adj" fmla="val 3548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214438" y="4641850"/>
            <a:ext cx="178593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Левая круглая скобка 63"/>
          <p:cNvSpPr/>
          <p:nvPr/>
        </p:nvSpPr>
        <p:spPr>
          <a:xfrm rot="5400000" flipH="1" flipV="1">
            <a:off x="2000251" y="3857625"/>
            <a:ext cx="214312" cy="1785937"/>
          </a:xfrm>
          <a:prstGeom prst="leftBracket">
            <a:avLst>
              <a:gd name="adj" fmla="val 3548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>
            <a:off x="999331" y="4428332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2786062" y="4429126"/>
            <a:ext cx="428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авая круглая скобка 66"/>
          <p:cNvSpPr/>
          <p:nvPr/>
        </p:nvSpPr>
        <p:spPr>
          <a:xfrm rot="5400000">
            <a:off x="3214687" y="4000501"/>
            <a:ext cx="142875" cy="571500"/>
          </a:xfrm>
          <a:prstGeom prst="rightBracket">
            <a:avLst>
              <a:gd name="adj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Правая фигурная скобка 67"/>
          <p:cNvSpPr/>
          <p:nvPr/>
        </p:nvSpPr>
        <p:spPr>
          <a:xfrm>
            <a:off x="3857625" y="3929063"/>
            <a:ext cx="357188" cy="10001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72" name="TextBox 68"/>
          <p:cNvSpPr txBox="1">
            <a:spLocks noChangeArrowheads="1"/>
          </p:cNvSpPr>
          <p:nvPr/>
        </p:nvSpPr>
        <p:spPr bwMode="auto">
          <a:xfrm>
            <a:off x="4214813" y="41910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?</a:t>
            </a:r>
          </a:p>
        </p:txBody>
      </p:sp>
      <p:sp>
        <p:nvSpPr>
          <p:cNvPr id="22573" name="TextBox 69"/>
          <p:cNvSpPr txBox="1">
            <a:spLocks noChangeArrowheads="1"/>
          </p:cNvSpPr>
          <p:nvPr/>
        </p:nvSpPr>
        <p:spPr bwMode="auto">
          <a:xfrm>
            <a:off x="2071688" y="357187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?</a:t>
            </a:r>
          </a:p>
        </p:txBody>
      </p:sp>
      <p:sp>
        <p:nvSpPr>
          <p:cNvPr id="22574" name="TextBox 70"/>
          <p:cNvSpPr txBox="1">
            <a:spLocks noChangeArrowheads="1"/>
          </p:cNvSpPr>
          <p:nvPr/>
        </p:nvSpPr>
        <p:spPr bwMode="auto">
          <a:xfrm>
            <a:off x="3143250" y="428625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5</a:t>
            </a:r>
          </a:p>
        </p:txBody>
      </p:sp>
      <p:sp>
        <p:nvSpPr>
          <p:cNvPr id="22575" name="TextBox 71"/>
          <p:cNvSpPr txBox="1">
            <a:spLocks noChangeArrowheads="1"/>
          </p:cNvSpPr>
          <p:nvPr/>
        </p:nvSpPr>
        <p:spPr bwMode="auto">
          <a:xfrm>
            <a:off x="1928813" y="4857750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10</a:t>
            </a:r>
          </a:p>
        </p:txBody>
      </p:sp>
      <p:pic>
        <p:nvPicPr>
          <p:cNvPr id="22576" name="Рисунок 72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Рисунок 73" descr="drqfukzkoaytmdrknpm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96" y="581004"/>
            <a:ext cx="1933363" cy="2466971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5" name="Рисунок 74" descr="538509_400033.jpg"/>
          <p:cNvPicPr>
            <a:picLocks noChangeAspect="1"/>
          </p:cNvPicPr>
          <p:nvPr/>
        </p:nvPicPr>
        <p:blipFill>
          <a:blip r:embed="rId6"/>
          <a:srcRect r="44375" b="59375"/>
          <a:stretch>
            <a:fillRect/>
          </a:stretch>
        </p:blipFill>
        <p:spPr>
          <a:xfrm flipH="1">
            <a:off x="6566257" y="4938722"/>
            <a:ext cx="2484767" cy="1785926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79" name="TextBox 75"/>
          <p:cNvSpPr txBox="1">
            <a:spLocks noChangeArrowheads="1"/>
          </p:cNvSpPr>
          <p:nvPr/>
        </p:nvSpPr>
        <p:spPr bwMode="auto">
          <a:xfrm>
            <a:off x="2867025" y="523875"/>
            <a:ext cx="5929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3E18A8"/>
                </a:solidFill>
                <a:latin typeface="Calibri" pitchFamily="34" charset="0"/>
              </a:rPr>
              <a:t>Составьте задачи по схемам и решите их.</a:t>
            </a:r>
          </a:p>
        </p:txBody>
      </p:sp>
      <p:sp>
        <p:nvSpPr>
          <p:cNvPr id="22580" name="AutoShape 2"/>
          <p:cNvSpPr>
            <a:spLocks/>
          </p:cNvSpPr>
          <p:nvPr/>
        </p:nvSpPr>
        <p:spPr bwMode="auto">
          <a:xfrm rot="-5400000">
            <a:off x="4672012" y="1038226"/>
            <a:ext cx="238125" cy="2990850"/>
          </a:xfrm>
          <a:prstGeom prst="rightBracket">
            <a:avLst>
              <a:gd name="adj" fmla="val 104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81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8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3295650" y="2652713"/>
            <a:ext cx="30003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4009231" y="2651919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5296694" y="2651919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86" name="TextBox 82"/>
          <p:cNvSpPr txBox="1">
            <a:spLocks noChangeArrowheads="1"/>
          </p:cNvSpPr>
          <p:nvPr/>
        </p:nvSpPr>
        <p:spPr bwMode="auto">
          <a:xfrm>
            <a:off x="3152775" y="2581275"/>
            <a:ext cx="357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     5             6            10</a:t>
            </a:r>
          </a:p>
        </p:txBody>
      </p:sp>
      <p:sp>
        <p:nvSpPr>
          <p:cNvPr id="22587" name="TextBox 83"/>
          <p:cNvSpPr txBox="1">
            <a:spLocks noChangeArrowheads="1"/>
          </p:cNvSpPr>
          <p:nvPr/>
        </p:nvSpPr>
        <p:spPr bwMode="auto">
          <a:xfrm>
            <a:off x="4510088" y="2009775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?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1366838" y="4365625"/>
            <a:ext cx="235743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Левая круглая скобка 85"/>
          <p:cNvSpPr/>
          <p:nvPr/>
        </p:nvSpPr>
        <p:spPr>
          <a:xfrm rot="5400000">
            <a:off x="2438400" y="3081338"/>
            <a:ext cx="214313" cy="2357437"/>
          </a:xfrm>
          <a:prstGeom prst="leftBracket">
            <a:avLst>
              <a:gd name="adj" fmla="val 3548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1366838" y="4794250"/>
            <a:ext cx="178593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Левая круглая скобка 87"/>
          <p:cNvSpPr/>
          <p:nvPr/>
        </p:nvSpPr>
        <p:spPr>
          <a:xfrm rot="5400000" flipH="1" flipV="1">
            <a:off x="2152651" y="4010025"/>
            <a:ext cx="214312" cy="1785937"/>
          </a:xfrm>
          <a:prstGeom prst="leftBracket">
            <a:avLst>
              <a:gd name="adj" fmla="val 3548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rot="5400000">
            <a:off x="1151731" y="4580732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2938462" y="4581526"/>
            <a:ext cx="428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авая круглая скобка 90"/>
          <p:cNvSpPr/>
          <p:nvPr/>
        </p:nvSpPr>
        <p:spPr>
          <a:xfrm rot="5400000">
            <a:off x="3367087" y="4152901"/>
            <a:ext cx="142875" cy="571500"/>
          </a:xfrm>
          <a:prstGeom prst="rightBracket">
            <a:avLst>
              <a:gd name="adj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Правая фигурная скобка 91"/>
          <p:cNvSpPr/>
          <p:nvPr/>
        </p:nvSpPr>
        <p:spPr>
          <a:xfrm>
            <a:off x="4010025" y="4081463"/>
            <a:ext cx="357188" cy="10001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96" name="TextBox 92"/>
          <p:cNvSpPr txBox="1">
            <a:spLocks noChangeArrowheads="1"/>
          </p:cNvSpPr>
          <p:nvPr/>
        </p:nvSpPr>
        <p:spPr bwMode="auto">
          <a:xfrm>
            <a:off x="4367213" y="43434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?</a:t>
            </a:r>
          </a:p>
        </p:txBody>
      </p:sp>
      <p:sp>
        <p:nvSpPr>
          <p:cNvPr id="22597" name="TextBox 93"/>
          <p:cNvSpPr txBox="1">
            <a:spLocks noChangeArrowheads="1"/>
          </p:cNvSpPr>
          <p:nvPr/>
        </p:nvSpPr>
        <p:spPr bwMode="auto">
          <a:xfrm>
            <a:off x="2224088" y="372427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?</a:t>
            </a:r>
          </a:p>
        </p:txBody>
      </p:sp>
      <p:sp>
        <p:nvSpPr>
          <p:cNvPr id="22598" name="TextBox 94"/>
          <p:cNvSpPr txBox="1">
            <a:spLocks noChangeArrowheads="1"/>
          </p:cNvSpPr>
          <p:nvPr/>
        </p:nvSpPr>
        <p:spPr bwMode="auto">
          <a:xfrm>
            <a:off x="3295650" y="443865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5</a:t>
            </a:r>
          </a:p>
        </p:txBody>
      </p:sp>
      <p:sp>
        <p:nvSpPr>
          <p:cNvPr id="22599" name="TextBox 95"/>
          <p:cNvSpPr txBox="1">
            <a:spLocks noChangeArrowheads="1"/>
          </p:cNvSpPr>
          <p:nvPr/>
        </p:nvSpPr>
        <p:spPr bwMode="auto">
          <a:xfrm>
            <a:off x="2081213" y="5010150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10</a:t>
            </a:r>
          </a:p>
        </p:txBody>
      </p:sp>
      <p:pic>
        <p:nvPicPr>
          <p:cNvPr id="22600" name="Рисунок 96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drqfukzkoaytmdrknpm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96" y="733404"/>
            <a:ext cx="1933363" cy="2466971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9" name="Рисунок 98" descr="538509_400033.jpg"/>
          <p:cNvPicPr>
            <a:picLocks noChangeAspect="1"/>
          </p:cNvPicPr>
          <p:nvPr/>
        </p:nvPicPr>
        <p:blipFill>
          <a:blip r:embed="rId6"/>
          <a:srcRect r="44375" b="59375"/>
          <a:stretch>
            <a:fillRect/>
          </a:stretch>
        </p:blipFill>
        <p:spPr>
          <a:xfrm flipH="1">
            <a:off x="6718657" y="5091122"/>
            <a:ext cx="2484767" cy="1785926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603" name="TextBox 99"/>
          <p:cNvSpPr txBox="1">
            <a:spLocks noChangeArrowheads="1"/>
          </p:cNvSpPr>
          <p:nvPr/>
        </p:nvSpPr>
        <p:spPr bwMode="auto">
          <a:xfrm>
            <a:off x="3019425" y="676275"/>
            <a:ext cx="5929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3E18A8"/>
                </a:solidFill>
                <a:latin typeface="Calibri" pitchFamily="34" charset="0"/>
              </a:rPr>
              <a:t>Составьте задачи по схемам и решите их.</a:t>
            </a:r>
          </a:p>
        </p:txBody>
      </p:sp>
      <p:sp>
        <p:nvSpPr>
          <p:cNvPr id="22604" name="AutoShape 2"/>
          <p:cNvSpPr>
            <a:spLocks/>
          </p:cNvSpPr>
          <p:nvPr/>
        </p:nvSpPr>
        <p:spPr bwMode="auto">
          <a:xfrm rot="-5400000">
            <a:off x="4824412" y="1190626"/>
            <a:ext cx="238125" cy="2990850"/>
          </a:xfrm>
          <a:prstGeom prst="rightBracket">
            <a:avLst>
              <a:gd name="adj" fmla="val 104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605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606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>
            <a:off x="3448050" y="2805113"/>
            <a:ext cx="30003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4161631" y="2804319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5449094" y="2804319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610" name="TextBox 106"/>
          <p:cNvSpPr txBox="1">
            <a:spLocks noChangeArrowheads="1"/>
          </p:cNvSpPr>
          <p:nvPr/>
        </p:nvSpPr>
        <p:spPr bwMode="auto">
          <a:xfrm>
            <a:off x="3305175" y="2733675"/>
            <a:ext cx="357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     5             6            10</a:t>
            </a:r>
          </a:p>
        </p:txBody>
      </p:sp>
      <p:sp>
        <p:nvSpPr>
          <p:cNvPr id="22611" name="TextBox 107"/>
          <p:cNvSpPr txBox="1">
            <a:spLocks noChangeArrowheads="1"/>
          </p:cNvSpPr>
          <p:nvPr/>
        </p:nvSpPr>
        <p:spPr bwMode="auto">
          <a:xfrm>
            <a:off x="4662488" y="2162175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?</a:t>
            </a: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1519238" y="4518025"/>
            <a:ext cx="235743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Левая круглая скобка 109"/>
          <p:cNvSpPr/>
          <p:nvPr/>
        </p:nvSpPr>
        <p:spPr>
          <a:xfrm rot="5400000">
            <a:off x="2590800" y="3233738"/>
            <a:ext cx="214313" cy="2357437"/>
          </a:xfrm>
          <a:prstGeom prst="leftBracket">
            <a:avLst>
              <a:gd name="adj" fmla="val 3548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519238" y="4946650"/>
            <a:ext cx="178593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Левая круглая скобка 111"/>
          <p:cNvSpPr/>
          <p:nvPr/>
        </p:nvSpPr>
        <p:spPr>
          <a:xfrm rot="5400000" flipH="1" flipV="1">
            <a:off x="2305051" y="4162425"/>
            <a:ext cx="214312" cy="1785937"/>
          </a:xfrm>
          <a:prstGeom prst="leftBracket">
            <a:avLst>
              <a:gd name="adj" fmla="val 3548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rot="5400000">
            <a:off x="1304131" y="4733132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3090862" y="4733926"/>
            <a:ext cx="428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авая круглая скобка 114"/>
          <p:cNvSpPr/>
          <p:nvPr/>
        </p:nvSpPr>
        <p:spPr>
          <a:xfrm rot="5400000">
            <a:off x="3519487" y="4305301"/>
            <a:ext cx="142875" cy="571500"/>
          </a:xfrm>
          <a:prstGeom prst="rightBracket">
            <a:avLst>
              <a:gd name="adj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Правая фигурная скобка 115"/>
          <p:cNvSpPr/>
          <p:nvPr/>
        </p:nvSpPr>
        <p:spPr>
          <a:xfrm>
            <a:off x="4162425" y="4233863"/>
            <a:ext cx="357188" cy="10001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20" name="TextBox 116"/>
          <p:cNvSpPr txBox="1">
            <a:spLocks noChangeArrowheads="1"/>
          </p:cNvSpPr>
          <p:nvPr/>
        </p:nvSpPr>
        <p:spPr bwMode="auto">
          <a:xfrm>
            <a:off x="4519613" y="44958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?</a:t>
            </a:r>
          </a:p>
        </p:txBody>
      </p:sp>
      <p:sp>
        <p:nvSpPr>
          <p:cNvPr id="22621" name="TextBox 117"/>
          <p:cNvSpPr txBox="1">
            <a:spLocks noChangeArrowheads="1"/>
          </p:cNvSpPr>
          <p:nvPr/>
        </p:nvSpPr>
        <p:spPr bwMode="auto">
          <a:xfrm>
            <a:off x="2376488" y="387667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?</a:t>
            </a:r>
          </a:p>
        </p:txBody>
      </p:sp>
      <p:sp>
        <p:nvSpPr>
          <p:cNvPr id="22622" name="TextBox 118"/>
          <p:cNvSpPr txBox="1">
            <a:spLocks noChangeArrowheads="1"/>
          </p:cNvSpPr>
          <p:nvPr/>
        </p:nvSpPr>
        <p:spPr bwMode="auto">
          <a:xfrm>
            <a:off x="3448050" y="459105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5</a:t>
            </a:r>
          </a:p>
        </p:txBody>
      </p:sp>
      <p:sp>
        <p:nvSpPr>
          <p:cNvPr id="22623" name="TextBox 119"/>
          <p:cNvSpPr txBox="1">
            <a:spLocks noChangeArrowheads="1"/>
          </p:cNvSpPr>
          <p:nvPr/>
        </p:nvSpPr>
        <p:spPr bwMode="auto">
          <a:xfrm>
            <a:off x="2233613" y="5162550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46" grpId="0"/>
      <p:bldP spid="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357</Words>
  <Application>Microsoft Office PowerPoint</Application>
  <PresentationFormat>On-screen Show (4:3)</PresentationFormat>
  <Paragraphs>195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nastya.cherepneva</cp:lastModifiedBy>
  <cp:revision>20</cp:revision>
  <dcterms:created xsi:type="dcterms:W3CDTF">2011-01-27T15:40:01Z</dcterms:created>
  <dcterms:modified xsi:type="dcterms:W3CDTF">2011-04-15T08:15:32Z</dcterms:modified>
</cp:coreProperties>
</file>