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934E9-4097-476A-B7CA-3D08E7DD29DE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31D28-2EC0-4A5A-AABA-3CCABA2CB8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AA62B-4605-4055-B935-C7ECF7FAE70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Функция </a:t>
            </a:r>
            <a:r>
              <a:rPr lang="ru-RU" dirty="0" err="1" smtClean="0">
                <a:solidFill>
                  <a:srgbClr val="000099"/>
                </a:solidFill>
              </a:rPr>
              <a:t>у=³√</a:t>
            </a:r>
            <a:r>
              <a:rPr lang="en-US" dirty="0" smtClean="0">
                <a:solidFill>
                  <a:srgbClr val="000099"/>
                </a:solidFill>
              </a:rPr>
              <a:t>x</a:t>
            </a:r>
            <a:r>
              <a:rPr lang="ru-RU" dirty="0" smtClean="0">
                <a:solidFill>
                  <a:srgbClr val="000099"/>
                </a:solidFill>
              </a:rPr>
              <a:t>, ее свойства и график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rgbClr val="9D0B0E"/>
                </a:solidFill>
              </a:rPr>
              <a:t>Определение.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Число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называют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кубическим корнем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(или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корнем третьей степени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из числа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если выполняется равенство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b³=a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Пишут: ³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√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a=b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где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подкоренное число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3 - 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показатель корня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9D0B0E"/>
                </a:solidFill>
              </a:rPr>
              <a:t>Например:</a:t>
            </a:r>
            <a:r>
              <a:rPr lang="ru-RU" dirty="0" smtClean="0">
                <a:solidFill>
                  <a:srgbClr val="9D0B0E"/>
                </a:solidFill>
              </a:rPr>
              <a:t> </a:t>
            </a:r>
            <a:r>
              <a:rPr lang="ru-RU" dirty="0" smtClean="0">
                <a:solidFill>
                  <a:srgbClr val="5E0B02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2³=2∙2∙2=8 ,         ³√8=2</a:t>
            </a:r>
            <a:r>
              <a:rPr lang="ru-RU" dirty="0" smtClean="0">
                <a:solidFill>
                  <a:srgbClr val="002060"/>
                </a:solidFill>
              </a:rPr>
              <a:t>  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3³=3∙3∙3=27 ,        ³√27=3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(-4)³=(-4)∙(-4)∙(-4)=-64 ,       ³√-64=-4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Справедливо тождество:    </a:t>
            </a:r>
            <a:r>
              <a:rPr lang="ru-RU" b="1" i="1" dirty="0" smtClean="0">
                <a:solidFill>
                  <a:srgbClr val="9D0B0E"/>
                </a:solidFill>
              </a:rPr>
              <a:t>³</a:t>
            </a:r>
            <a:r>
              <a:rPr lang="ru-RU" b="1" i="1" dirty="0" err="1" smtClean="0">
                <a:solidFill>
                  <a:srgbClr val="9D0B0E"/>
                </a:solidFill>
              </a:rPr>
              <a:t>√</a:t>
            </a:r>
            <a:r>
              <a:rPr lang="ru-RU" b="1" i="1" dirty="0" smtClean="0">
                <a:solidFill>
                  <a:srgbClr val="9D0B0E"/>
                </a:solidFill>
              </a:rPr>
              <a:t>-</a:t>
            </a:r>
            <a:r>
              <a:rPr lang="en-US" b="1" i="1" dirty="0" smtClean="0">
                <a:solidFill>
                  <a:srgbClr val="9D0B0E"/>
                </a:solidFill>
              </a:rPr>
              <a:t>x</a:t>
            </a:r>
            <a:r>
              <a:rPr lang="ru-RU" b="1" i="1" dirty="0" smtClean="0">
                <a:solidFill>
                  <a:srgbClr val="9D0B0E"/>
                </a:solidFill>
              </a:rPr>
              <a:t> </a:t>
            </a:r>
            <a:r>
              <a:rPr lang="en-US" b="1" i="1" dirty="0" smtClean="0">
                <a:solidFill>
                  <a:srgbClr val="9D0B0E"/>
                </a:solidFill>
              </a:rPr>
              <a:t>=</a:t>
            </a:r>
            <a:r>
              <a:rPr lang="ru-RU" b="1" i="1" dirty="0" smtClean="0">
                <a:solidFill>
                  <a:srgbClr val="9D0B0E"/>
                </a:solidFill>
              </a:rPr>
              <a:t> -³</a:t>
            </a:r>
            <a:r>
              <a:rPr lang="ru-RU" b="1" i="1" dirty="0" err="1" smtClean="0">
                <a:solidFill>
                  <a:srgbClr val="9D0B0E"/>
                </a:solidFill>
              </a:rPr>
              <a:t>√</a:t>
            </a:r>
            <a:r>
              <a:rPr lang="en-US" b="1" i="1" dirty="0" smtClean="0">
                <a:solidFill>
                  <a:srgbClr val="9D0B0E"/>
                </a:solidFill>
              </a:rPr>
              <a:t>x</a:t>
            </a:r>
            <a:endParaRPr lang="ru-RU" b="1" i="1" dirty="0">
              <a:solidFill>
                <a:srgbClr val="9D0B0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Функция </a:t>
            </a:r>
            <a:r>
              <a:rPr lang="ru-RU" dirty="0" err="1" smtClean="0">
                <a:solidFill>
                  <a:srgbClr val="000099"/>
                </a:solidFill>
              </a:rPr>
              <a:t>у=³√</a:t>
            </a:r>
            <a:r>
              <a:rPr lang="en-US" dirty="0" smtClean="0">
                <a:solidFill>
                  <a:srgbClr val="000099"/>
                </a:solidFill>
              </a:rPr>
              <a:t>x</a:t>
            </a:r>
            <a:r>
              <a:rPr lang="ru-RU" dirty="0" smtClean="0">
                <a:solidFill>
                  <a:srgbClr val="000099"/>
                </a:solidFill>
              </a:rPr>
              <a:t>, ее свойства и график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Рассмотрим функцию </a:t>
            </a:r>
            <a:r>
              <a:rPr lang="ru-RU" b="1" dirty="0" err="1" smtClean="0">
                <a:solidFill>
                  <a:srgbClr val="000099"/>
                </a:solidFill>
              </a:rPr>
              <a:t>у=³√</a:t>
            </a:r>
            <a:r>
              <a:rPr lang="en-US" b="1" dirty="0" smtClean="0">
                <a:solidFill>
                  <a:srgbClr val="000099"/>
                </a:solidFill>
              </a:rPr>
              <a:t>x</a:t>
            </a:r>
            <a:r>
              <a:rPr lang="ru-RU" dirty="0" smtClean="0">
                <a:solidFill>
                  <a:srgbClr val="000099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ее свойства и построим график.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643182"/>
            <a:ext cx="750099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0099"/>
                </a:solidFill>
              </a:rPr>
              <a:t>1. Область определения  </a:t>
            </a:r>
            <a:r>
              <a:rPr lang="en-US" sz="2800" dirty="0" smtClean="0">
                <a:solidFill>
                  <a:srgbClr val="000099"/>
                </a:solidFill>
              </a:rPr>
              <a:t>D(f)</a:t>
            </a:r>
            <a:r>
              <a:rPr lang="ru-RU" sz="2800" dirty="0" smtClean="0">
                <a:solidFill>
                  <a:srgbClr val="000099"/>
                </a:solidFill>
              </a:rPr>
              <a:t>=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/>
              <a:t>(-∞;+∞)</a:t>
            </a:r>
            <a:endParaRPr lang="ru-RU" sz="2800" b="1" dirty="0" smtClean="0"/>
          </a:p>
          <a:p>
            <a:r>
              <a:rPr lang="ru-RU" sz="2800" dirty="0" smtClean="0">
                <a:solidFill>
                  <a:srgbClr val="000099"/>
                </a:solidFill>
              </a:rPr>
              <a:t>2. Четность           </a:t>
            </a:r>
            <a:r>
              <a:rPr lang="ru-RU" sz="2800" b="1" dirty="0" err="1" smtClean="0"/>
              <a:t>у=³√</a:t>
            </a:r>
            <a:r>
              <a:rPr lang="en-US" sz="2800" b="1" dirty="0" smtClean="0"/>
              <a:t>x</a:t>
            </a:r>
            <a:r>
              <a:rPr lang="ru-RU" sz="2800" b="1" dirty="0" smtClean="0"/>
              <a:t> </a:t>
            </a:r>
            <a:r>
              <a:rPr lang="ru-RU" sz="2800" dirty="0" smtClean="0"/>
              <a:t>– нечетная функция,                     т.к. </a:t>
            </a:r>
            <a:r>
              <a:rPr lang="ru-RU" sz="2800" b="1" dirty="0" smtClean="0">
                <a:solidFill>
                  <a:srgbClr val="C00000"/>
                </a:solidFill>
              </a:rPr>
              <a:t>³</a:t>
            </a:r>
            <a:r>
              <a:rPr lang="ru-RU" sz="2800" b="1" dirty="0" err="1" smtClean="0">
                <a:solidFill>
                  <a:srgbClr val="C00000"/>
                </a:solidFill>
              </a:rPr>
              <a:t>√</a:t>
            </a:r>
            <a:r>
              <a:rPr lang="ru-RU" sz="2800" b="1" dirty="0" smtClean="0">
                <a:solidFill>
                  <a:srgbClr val="C00000"/>
                </a:solidFill>
              </a:rPr>
              <a:t>-</a:t>
            </a:r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=</a:t>
            </a:r>
            <a:r>
              <a:rPr lang="ru-RU" sz="2800" b="1" dirty="0" smtClean="0">
                <a:solidFill>
                  <a:srgbClr val="C00000"/>
                </a:solidFill>
              </a:rPr>
              <a:t> -³</a:t>
            </a:r>
            <a:r>
              <a:rPr lang="ru-RU" sz="2800" b="1" dirty="0" err="1" smtClean="0">
                <a:solidFill>
                  <a:srgbClr val="C00000"/>
                </a:solidFill>
              </a:rPr>
              <a:t>√</a:t>
            </a:r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800" dirty="0" smtClean="0"/>
              <a:t>Составим таблицу значений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>
              <a:solidFill>
                <a:srgbClr val="000099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4643446"/>
          <a:ext cx="6096000" cy="9753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43008"/>
                <a:gridCol w="1904992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Функция </a:t>
            </a:r>
            <a:r>
              <a:rPr lang="ru-RU" dirty="0" err="1" smtClean="0">
                <a:solidFill>
                  <a:srgbClr val="000099"/>
                </a:solidFill>
              </a:rPr>
              <a:t>у=³√</a:t>
            </a:r>
            <a:r>
              <a:rPr lang="en-US" dirty="0" smtClean="0">
                <a:solidFill>
                  <a:srgbClr val="000099"/>
                </a:solidFill>
              </a:rPr>
              <a:t>x</a:t>
            </a:r>
            <a:r>
              <a:rPr lang="ru-RU" dirty="0" smtClean="0">
                <a:solidFill>
                  <a:srgbClr val="000099"/>
                </a:solidFill>
              </a:rPr>
              <a:t>, ее свойства и график</a:t>
            </a:r>
            <a:endParaRPr lang="ru-RU" dirty="0"/>
          </a:p>
        </p:txBody>
      </p:sp>
      <p:pic>
        <p:nvPicPr>
          <p:cNvPr id="1027" name="Picture 3" descr="C:\Users\Наташа\Desktop\Новая папка\1 (2).bmp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9948" t="10013" r="17134" b="23230"/>
          <a:stretch>
            <a:fillRect/>
          </a:stretch>
        </p:blipFill>
        <p:spPr bwMode="auto">
          <a:xfrm>
            <a:off x="2786050" y="1643050"/>
            <a:ext cx="6143668" cy="500066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1214422"/>
          <a:ext cx="2714645" cy="9753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14381"/>
                <a:gridCol w="642942"/>
                <a:gridCol w="678661"/>
                <a:gridCol w="678661"/>
              </a:tblGrid>
              <a:tr h="40430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567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6000760" y="4286256"/>
            <a:ext cx="45719" cy="7143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15008" y="4572008"/>
            <a:ext cx="45719" cy="7143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86116" y="5143512"/>
            <a:ext cx="45719" cy="7143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8143900" y="4000504"/>
            <a:ext cx="45719" cy="7143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357818" y="4857760"/>
            <a:ext cx="45719" cy="71438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27" name="Скругленная соединительная линия 26"/>
          <p:cNvCxnSpPr/>
          <p:nvPr/>
        </p:nvCxnSpPr>
        <p:spPr>
          <a:xfrm flipV="1">
            <a:off x="3000364" y="4000504"/>
            <a:ext cx="5429288" cy="1214446"/>
          </a:xfrm>
          <a:prstGeom prst="curvedConnector3">
            <a:avLst>
              <a:gd name="adj1" fmla="val 50000"/>
            </a:avLst>
          </a:prstGeom>
          <a:ln w="57150">
            <a:solidFill>
              <a:srgbClr val="9D0B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214282" y="1214422"/>
            <a:ext cx="3786214" cy="5429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/>
            <a:r>
              <a:rPr lang="ru-RU" sz="2800" b="1" dirty="0" smtClean="0">
                <a:solidFill>
                  <a:srgbClr val="002060"/>
                </a:solidFill>
              </a:rPr>
              <a:t>Свойства: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D</a:t>
            </a:r>
            <a:r>
              <a:rPr lang="ru-RU" sz="2400" b="1" dirty="0" smtClean="0">
                <a:solidFill>
                  <a:srgbClr val="002060"/>
                </a:solidFill>
              </a:rPr>
              <a:t>(</a:t>
            </a:r>
            <a:r>
              <a:rPr lang="en-US" sz="2400" b="1" dirty="0" smtClean="0">
                <a:solidFill>
                  <a:srgbClr val="002060"/>
                </a:solidFill>
              </a:rPr>
              <a:t>f</a:t>
            </a:r>
            <a:r>
              <a:rPr lang="ru-RU" sz="2400" b="1" dirty="0" smtClean="0">
                <a:solidFill>
                  <a:srgbClr val="002060"/>
                </a:solidFill>
              </a:rPr>
              <a:t>)=(-∞;+∞). 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Функция нечетная.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Возрастает.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Не ограничена ни снизу, ни сверху.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Нет  ни наименьшего, ни наибольшего значений.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Функция непрерывна.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E</a:t>
            </a:r>
            <a:r>
              <a:rPr lang="ru-RU" sz="2400" b="1" dirty="0" smtClean="0">
                <a:solidFill>
                  <a:srgbClr val="002060"/>
                </a:solidFill>
              </a:rPr>
              <a:t>(</a:t>
            </a:r>
            <a:r>
              <a:rPr lang="en-US" sz="2400" b="1" dirty="0" smtClean="0">
                <a:solidFill>
                  <a:srgbClr val="002060"/>
                </a:solidFill>
              </a:rPr>
              <a:t>f</a:t>
            </a:r>
            <a:r>
              <a:rPr lang="ru-RU" sz="2400" b="1" dirty="0" smtClean="0">
                <a:solidFill>
                  <a:srgbClr val="002060"/>
                </a:solidFill>
              </a:rPr>
              <a:t>) )= (-∞;+∞).  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Выпукла вниз на (-∞;0] , выпукла вверх на [0;+∞).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animBg="1"/>
      <p:bldP spid="17" grpId="0" animBg="1"/>
      <p:bldP spid="76" grpId="0" build="allAtOnce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Экран (4:3)</PresentationFormat>
  <Paragraphs>42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Функция у=³√x, ее свойства и график</vt:lpstr>
      <vt:lpstr>Функция у=³√x, ее свойства и график</vt:lpstr>
      <vt:lpstr>Функция у=³√x, ее свойства и график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Функция у=³√x, ее свойства и график</dc:title>
  <cp:lastModifiedBy>comp</cp:lastModifiedBy>
  <cp:revision>1</cp:revision>
  <dcterms:modified xsi:type="dcterms:W3CDTF">2011-01-31T10:54:37Z</dcterms:modified>
</cp:coreProperties>
</file>