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8" r:id="rId1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42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475-E955-4A74-8AC6-500F477F8B66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45C288ED-40CC-40EF-8CB6-F859722A8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475-E955-4A74-8AC6-500F477F8B66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88ED-40CC-40EF-8CB6-F859722A8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475-E955-4A74-8AC6-500F477F8B66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88ED-40CC-40EF-8CB6-F859722A8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475-E955-4A74-8AC6-500F477F8B66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45C288ED-40CC-40EF-8CB6-F859722A8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475-E955-4A74-8AC6-500F477F8B66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88ED-40CC-40EF-8CB6-F859722A8D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475-E955-4A74-8AC6-500F477F8B66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88ED-40CC-40EF-8CB6-F859722A8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475-E955-4A74-8AC6-500F477F8B66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45C288ED-40CC-40EF-8CB6-F859722A8D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475-E955-4A74-8AC6-500F477F8B66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88ED-40CC-40EF-8CB6-F859722A8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475-E955-4A74-8AC6-500F477F8B66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88ED-40CC-40EF-8CB6-F859722A8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475-E955-4A74-8AC6-500F477F8B66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88ED-40CC-40EF-8CB6-F859722A8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475-E955-4A74-8AC6-500F477F8B66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88ED-40CC-40EF-8CB6-F859722A8D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19A475-E955-4A74-8AC6-500F477F8B66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C288ED-40CC-40EF-8CB6-F859722A8D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90" y="214282"/>
            <a:ext cx="6429420" cy="37147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                 Хасанова р.г. </a:t>
            </a:r>
            <a:r>
              <a:rPr lang="ru-RU" sz="2800" smtClean="0">
                <a:solidFill>
                  <a:schemeClr val="tx1"/>
                </a:solidFill>
              </a:rPr>
              <a:t>218-143-425  </a:t>
            </a:r>
            <a:br>
              <a:rPr lang="ru-RU" sz="280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Презентация внеклассного мероприятия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в 7 классах по теме:                           « Математический калейдоскоп»  (подготовила учитель математики МОУСОШ№2 п.г.т. Актюбинский  Азнакаевского  района  </a:t>
            </a:r>
            <a:r>
              <a:rPr lang="ru-RU" sz="2800" dirty="0" err="1" smtClean="0">
                <a:solidFill>
                  <a:schemeClr val="tx1"/>
                </a:solidFill>
              </a:rPr>
              <a:t>Рт</a:t>
            </a:r>
            <a:r>
              <a:rPr lang="ru-RU" sz="2800" dirty="0" smtClean="0">
                <a:solidFill>
                  <a:schemeClr val="tx1"/>
                </a:solidFill>
              </a:rPr>
              <a:t> )                                                           </a:t>
            </a:r>
            <a:r>
              <a:rPr lang="ru-RU" sz="2800" dirty="0" smtClean="0"/>
              <a:t>               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90" y="4071934"/>
            <a:ext cx="6429420" cy="485778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85720"/>
            <a:ext cx="6215106" cy="1071570"/>
          </a:xfrm>
        </p:spPr>
        <p:txBody>
          <a:bodyPr>
            <a:normAutofit/>
          </a:bodyPr>
          <a:lstStyle/>
          <a:p>
            <a:pPr marL="992188" indent="-992188"/>
            <a:r>
              <a:rPr lang="ru-RU" sz="2400" dirty="0" smtClean="0">
                <a:solidFill>
                  <a:schemeClr val="tx1"/>
                </a:solidFill>
              </a:rPr>
              <a:t>                              6 задание:                                      от простого к сложному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00166"/>
            <a:ext cx="6415110" cy="7429551"/>
          </a:xfrm>
        </p:spPr>
        <p:txBody>
          <a:bodyPr>
            <a:normAutofit/>
          </a:bodyPr>
          <a:lstStyle/>
          <a:p>
            <a:pPr marL="3494088" indent="-3494088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1.  Сократить дробь:     </a:t>
            </a:r>
            <a:r>
              <a:rPr lang="ru-RU" sz="2400" u="sng" dirty="0" smtClean="0">
                <a:solidFill>
                  <a:schemeClr val="tx1"/>
                </a:solidFill>
              </a:rPr>
              <a:t>3а</a:t>
            </a:r>
            <a:r>
              <a:rPr lang="ru-RU" sz="2400" u="sng" baseline="30000" dirty="0" smtClean="0">
                <a:solidFill>
                  <a:schemeClr val="tx1"/>
                </a:solidFill>
              </a:rPr>
              <a:t>2</a:t>
            </a:r>
            <a:r>
              <a:rPr lang="ru-RU" sz="2400" u="sng" dirty="0" smtClean="0">
                <a:solidFill>
                  <a:schemeClr val="tx1"/>
                </a:solidFill>
              </a:rPr>
              <a:t>с-3с</a:t>
            </a:r>
            <a:r>
              <a:rPr lang="ru-RU" sz="2400" u="sng" baseline="30000" dirty="0" smtClean="0">
                <a:solidFill>
                  <a:schemeClr val="tx1"/>
                </a:solidFill>
              </a:rPr>
              <a:t>3</a:t>
            </a:r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                  </a:t>
            </a:r>
            <a:r>
              <a:rPr lang="ru-RU" sz="2400" dirty="0" err="1" smtClean="0">
                <a:solidFill>
                  <a:schemeClr val="tx1"/>
                </a:solidFill>
              </a:rPr>
              <a:t>а-с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2.  Решить уравнение: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</a:t>
            </a:r>
            <a:r>
              <a:rPr lang="ru-RU" sz="2400" u="sng" dirty="0" smtClean="0">
                <a:solidFill>
                  <a:schemeClr val="tx1"/>
                </a:solidFill>
              </a:rPr>
              <a:t>5х-0.2 </a:t>
            </a:r>
            <a:r>
              <a:rPr lang="ru-RU" sz="2400" baseline="-25000" dirty="0" smtClean="0">
                <a:solidFill>
                  <a:schemeClr val="tx1"/>
                </a:solidFill>
              </a:rPr>
              <a:t>=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u="sng" dirty="0" smtClean="0">
                <a:solidFill>
                  <a:schemeClr val="tx1"/>
                </a:solidFill>
              </a:rPr>
              <a:t>х-0,5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4           10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3.  Холодильник стоил 7000 рублей. Он     подорожал на 10 %, а затем подешевел           на 10%. Как изменилась цена холодильника?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4. Для приготовления варенья на 2 части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сахара берут 3 таких же по весу части  </a:t>
            </a:r>
          </a:p>
          <a:p>
            <a:pPr marL="358775" indent="-358775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ягод. Сколько надо  взять сахара и ягод  для 10 кг варенья, если при варке вес уменьшается в 1,5 раза?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14282"/>
            <a:ext cx="6215106" cy="1071570"/>
          </a:xfrm>
        </p:spPr>
        <p:txBody>
          <a:bodyPr>
            <a:normAutofit/>
          </a:bodyPr>
          <a:lstStyle/>
          <a:p>
            <a:pPr marL="1069975" indent="-1069975"/>
            <a:r>
              <a:rPr lang="ru-RU" sz="2400" dirty="0" smtClean="0">
                <a:solidFill>
                  <a:schemeClr val="tx1"/>
                </a:solidFill>
              </a:rPr>
              <a:t>                            7 задание:                                      геометрическое ассорти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00166"/>
            <a:ext cx="6415110" cy="7358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   </a:t>
            </a:r>
          </a:p>
          <a:p>
            <a:pPr marL="3490913" indent="-349091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    Дано:     АМВ                                                       М=90</a:t>
            </a:r>
            <a:r>
              <a:rPr lang="ru-RU" sz="2400" baseline="30000" dirty="0" smtClean="0">
                <a:solidFill>
                  <a:schemeClr val="tx1"/>
                </a:solidFill>
              </a:rPr>
              <a:t>0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aseline="30000" dirty="0" smtClean="0">
                <a:solidFill>
                  <a:schemeClr val="tx1"/>
                </a:solidFill>
              </a:rPr>
              <a:t>     </a:t>
            </a:r>
            <a:r>
              <a:rPr lang="ru-RU" sz="2400" dirty="0" smtClean="0">
                <a:solidFill>
                  <a:schemeClr val="tx1"/>
                </a:solidFill>
              </a:rPr>
              <a:t> В =</a:t>
            </a:r>
            <a:r>
              <a:rPr lang="ru-RU" sz="2400" dirty="0" smtClean="0"/>
              <a:t>30</a:t>
            </a:r>
            <a:r>
              <a:rPr lang="ru-RU" sz="2400" baseline="30000" dirty="0" smtClean="0"/>
              <a:t>0</a:t>
            </a:r>
            <a:endParaRPr lang="ru-RU" sz="2400" dirty="0" smtClean="0"/>
          </a:p>
          <a:p>
            <a:pPr marL="4222750" indent="-422275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    АВ = 10 см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    Найти: АМ -? 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     Дано:    АМВ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М=90</a:t>
            </a:r>
            <a:r>
              <a:rPr lang="ru-RU" sz="2400" baseline="30000" dirty="0" smtClean="0">
                <a:solidFill>
                  <a:schemeClr val="tx1"/>
                </a:solidFill>
              </a:rPr>
              <a:t>0   </a:t>
            </a:r>
            <a:r>
              <a:rPr lang="ru-RU" sz="2400" dirty="0" smtClean="0">
                <a:solidFill>
                  <a:schemeClr val="tx1"/>
                </a:solidFill>
              </a:rPr>
              <a:t>   В= 45</a:t>
            </a:r>
            <a:r>
              <a:rPr lang="ru-RU" sz="2400" baseline="30000" dirty="0" smtClean="0">
                <a:solidFill>
                  <a:schemeClr val="tx1"/>
                </a:solidFill>
              </a:rPr>
              <a:t>0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ВМ =4см </a:t>
            </a:r>
            <a:r>
              <a:rPr lang="ru-RU" sz="2400" baseline="30000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r>
              <a:rPr lang="ru-RU" sz="2400" baseline="30000" dirty="0" smtClean="0">
                <a:solidFill>
                  <a:schemeClr val="tx1"/>
                </a:solidFill>
              </a:rPr>
              <a:t>                                            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>Найти: АМ -?</a:t>
            </a:r>
            <a:r>
              <a:rPr lang="ru-RU" sz="2400" baseline="30000" dirty="0" smtClean="0">
                <a:solidFill>
                  <a:schemeClr val="tx1"/>
                </a:solidFill>
              </a:rPr>
              <a:t>                                                               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Дано:    АВА   </a:t>
            </a:r>
          </a:p>
          <a:p>
            <a:pPr marL="3490913" indent="-349091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ВАС=150</a:t>
            </a:r>
            <a:r>
              <a:rPr lang="ru-RU" sz="2400" baseline="30000" dirty="0" smtClean="0">
                <a:solidFill>
                  <a:schemeClr val="tx1"/>
                </a:solidFill>
              </a:rPr>
              <a:t>0</a:t>
            </a:r>
            <a:r>
              <a:rPr lang="ru-RU" sz="2400" dirty="0" smtClean="0">
                <a:solidFill>
                  <a:schemeClr val="tx1"/>
                </a:solidFill>
              </a:rPr>
              <a:t> –                                 внешний угол                   </a:t>
            </a:r>
          </a:p>
          <a:p>
            <a:pPr marL="0" indent="0">
              <a:buNone/>
            </a:pPr>
            <a:r>
              <a:rPr lang="ru-RU" sz="2400" baseline="30000" dirty="0" smtClean="0">
                <a:solidFill>
                  <a:schemeClr val="tx1"/>
                </a:solidFill>
              </a:rPr>
              <a:t>                                                                        </a:t>
            </a:r>
            <a:r>
              <a:rPr lang="en-US" sz="2400" dirty="0" smtClean="0">
                <a:solidFill>
                  <a:schemeClr val="tx1"/>
                </a:solidFill>
              </a:rPr>
              <a:t>F= 70</a:t>
            </a:r>
            <a:r>
              <a:rPr lang="en-US" sz="2400" baseline="30000" dirty="0" smtClean="0">
                <a:solidFill>
                  <a:schemeClr val="tx1"/>
                </a:solidFill>
              </a:rPr>
              <a:t>0    </a:t>
            </a:r>
            <a:r>
              <a:rPr lang="ru-RU" sz="2400" baseline="30000" dirty="0" smtClean="0">
                <a:solidFill>
                  <a:schemeClr val="tx1"/>
                </a:solidFill>
              </a:rPr>
              <a:t>     </a:t>
            </a:r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           </a:t>
            </a:r>
          </a:p>
          <a:p>
            <a:pPr marL="0" indent="0">
              <a:buNone/>
            </a:pPr>
            <a:r>
              <a:rPr lang="ru-RU" sz="2400" baseline="30000" dirty="0" smtClean="0"/>
              <a:t>                                                                    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Найти:   В - ?</a:t>
            </a:r>
            <a:r>
              <a:rPr lang="ru-RU" sz="2400" baseline="30000" dirty="0" smtClean="0"/>
              <a:t>                                                                                </a:t>
            </a:r>
            <a:endParaRPr lang="ru-RU" sz="2400" dirty="0" smtClean="0"/>
          </a:p>
          <a:p>
            <a:pPr marL="3490913" indent="-3490913">
              <a:buNone/>
            </a:pPr>
            <a:r>
              <a:rPr lang="ru-RU" sz="2400" dirty="0" smtClean="0"/>
              <a:t>                                             </a:t>
            </a:r>
            <a:r>
              <a:rPr lang="ru-RU" sz="2400" baseline="30000" dirty="0" smtClean="0">
                <a:solidFill>
                  <a:schemeClr val="tx1"/>
                </a:solidFill>
              </a:rPr>
              <a:t>      </a:t>
            </a:r>
            <a:r>
              <a:rPr lang="ru-RU" sz="2400" dirty="0" smtClean="0">
                <a:solidFill>
                  <a:schemeClr val="tx1"/>
                </a:solidFill>
              </a:rPr>
              <a:t>         </a:t>
            </a:r>
            <a:r>
              <a:rPr lang="ru-RU" sz="2400" baseline="30000" dirty="0" smtClean="0">
                <a:solidFill>
                  <a:schemeClr val="tx1"/>
                </a:solidFill>
              </a:rPr>
              <a:t>                                                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111\Новая папка\img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04" y="2000232"/>
            <a:ext cx="2143140" cy="1793881"/>
          </a:xfrm>
          <a:prstGeom prst="rect">
            <a:avLst/>
          </a:prstGeom>
          <a:noFill/>
        </p:spPr>
      </p:pic>
      <p:pic>
        <p:nvPicPr>
          <p:cNvPr id="1027" name="Picture 3" descr="D:\111\Новая папка\img0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42" y="4071934"/>
            <a:ext cx="1928826" cy="1857388"/>
          </a:xfrm>
          <a:prstGeom prst="rect">
            <a:avLst/>
          </a:prstGeom>
          <a:noFill/>
        </p:spPr>
      </p:pic>
      <p:pic>
        <p:nvPicPr>
          <p:cNvPr id="1028" name="Picture 4" descr="D:\111\Новая папка\img0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66" y="6929454"/>
            <a:ext cx="2714644" cy="1733555"/>
          </a:xfrm>
          <a:prstGeom prst="rect">
            <a:avLst/>
          </a:prstGeom>
          <a:noFill/>
        </p:spPr>
      </p:pic>
      <p:pic>
        <p:nvPicPr>
          <p:cNvPr id="1029" name="Picture 5" descr="D:\111\Новая папка\img01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4429132" y="2143108"/>
            <a:ext cx="285753" cy="147980"/>
          </a:xfrm>
          <a:prstGeom prst="rect">
            <a:avLst/>
          </a:prstGeom>
          <a:noFill/>
        </p:spPr>
      </p:pic>
      <p:pic>
        <p:nvPicPr>
          <p:cNvPr id="1030" name="Picture 6" descr="D:\111\Новая папка\img01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76" y="2357422"/>
            <a:ext cx="214314" cy="220351"/>
          </a:xfrm>
          <a:prstGeom prst="rect">
            <a:avLst/>
          </a:prstGeom>
          <a:noFill/>
        </p:spPr>
      </p:pic>
      <p:pic>
        <p:nvPicPr>
          <p:cNvPr id="1031" name="Picture 7" descr="D:\111\Новая папка\img01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60" y="2357422"/>
            <a:ext cx="214314" cy="220350"/>
          </a:xfrm>
          <a:prstGeom prst="rect">
            <a:avLst/>
          </a:prstGeom>
          <a:noFill/>
        </p:spPr>
      </p:pic>
      <p:pic>
        <p:nvPicPr>
          <p:cNvPr id="1032" name="Picture 8" descr="D:\111\Новая папка\img01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8" y="4000496"/>
            <a:ext cx="214314" cy="180916"/>
          </a:xfrm>
          <a:prstGeom prst="rect">
            <a:avLst/>
          </a:prstGeom>
          <a:noFill/>
        </p:spPr>
      </p:pic>
      <p:pic>
        <p:nvPicPr>
          <p:cNvPr id="1033" name="Picture 9" descr="D:\111\Новая папка\img01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14" y="4357686"/>
            <a:ext cx="233046" cy="239611"/>
          </a:xfrm>
          <a:prstGeom prst="rect">
            <a:avLst/>
          </a:prstGeom>
          <a:noFill/>
        </p:spPr>
      </p:pic>
      <p:pic>
        <p:nvPicPr>
          <p:cNvPr id="1034" name="Picture 10" descr="D:\111\Новая папка\img01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6" y="4357686"/>
            <a:ext cx="208445" cy="214314"/>
          </a:xfrm>
          <a:prstGeom prst="rect">
            <a:avLst/>
          </a:prstGeom>
          <a:noFill/>
        </p:spPr>
      </p:pic>
      <p:pic>
        <p:nvPicPr>
          <p:cNvPr id="1035" name="Picture 11" descr="D:\111\Новая папка\img01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46" y="6357950"/>
            <a:ext cx="227503" cy="192047"/>
          </a:xfrm>
          <a:prstGeom prst="rect">
            <a:avLst/>
          </a:prstGeom>
          <a:noFill/>
        </p:spPr>
      </p:pic>
      <p:pic>
        <p:nvPicPr>
          <p:cNvPr id="1036" name="Picture 12" descr="D:\111\Новая папка\img01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90" y="6786578"/>
            <a:ext cx="208442" cy="214315"/>
          </a:xfrm>
          <a:prstGeom prst="rect">
            <a:avLst/>
          </a:prstGeom>
          <a:noFill/>
        </p:spPr>
      </p:pic>
      <p:pic>
        <p:nvPicPr>
          <p:cNvPr id="4" name="Picture 2" descr="D:\111\Новая папка\img01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51" y="7555975"/>
            <a:ext cx="214315" cy="189685"/>
          </a:xfrm>
          <a:prstGeom prst="rect">
            <a:avLst/>
          </a:prstGeom>
          <a:noFill/>
        </p:spPr>
      </p:pic>
      <p:pic>
        <p:nvPicPr>
          <p:cNvPr id="5" name="Picture 3" descr="D:\111\Новая папка\img01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84" y="7929586"/>
            <a:ext cx="214314" cy="220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14282"/>
            <a:ext cx="6415110" cy="1071570"/>
          </a:xfrm>
        </p:spPr>
        <p:txBody>
          <a:bodyPr>
            <a:normAutofit/>
          </a:bodyPr>
          <a:lstStyle/>
          <a:p>
            <a:pPr marL="1265238" indent="-895350"/>
            <a:r>
              <a:rPr lang="ru-RU" sz="2400" dirty="0" smtClean="0">
                <a:solidFill>
                  <a:schemeClr val="tx1"/>
                </a:solidFill>
              </a:rPr>
              <a:t>                           8 задание:                                                                            Где начало, там конец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71604"/>
            <a:ext cx="6415110" cy="7358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Продолжить предложения:  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1.В равнобедренном треугольнике углы … 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2.Сумма углов треугольника равна…  </a:t>
            </a:r>
          </a:p>
          <a:p>
            <a:pPr marL="447675" indent="-447675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3.Медиана, проведенная из вершины    равнобедренного треугольника к его основанию, является…  </a:t>
            </a:r>
          </a:p>
          <a:p>
            <a:pPr marL="447675" indent="-447675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4.Сумма длин сторон многоугольника является …  </a:t>
            </a:r>
          </a:p>
          <a:p>
            <a:pPr marL="447675" indent="-447675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5.Сумма противоположных чисел равно…   </a:t>
            </a:r>
          </a:p>
          <a:p>
            <a:pPr marL="447675" indent="-447675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6.Модуль нуля равно…  </a:t>
            </a:r>
          </a:p>
          <a:p>
            <a:pPr marL="447675" indent="-447675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7. Луч, делящий угол пополам ,является …  </a:t>
            </a:r>
          </a:p>
          <a:p>
            <a:pPr marL="447675" indent="-447675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8. Вершин у куба …  </a:t>
            </a:r>
          </a:p>
          <a:p>
            <a:pPr marL="447675" indent="-447675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9.Число ,у которого вычитают, является…  </a:t>
            </a:r>
          </a:p>
          <a:p>
            <a:pPr marL="447675" indent="-447675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10.Основное свойство пропорции…  </a:t>
            </a:r>
          </a:p>
          <a:p>
            <a:pPr marL="447675" indent="-447675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11.Хорда, проходящая через центр окружности, является…  </a:t>
            </a:r>
          </a:p>
          <a:p>
            <a:pPr marL="447675" indent="-447675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12.Часть пути, пройденная автомобилем за 1 час, является…</a:t>
            </a:r>
          </a:p>
          <a:p>
            <a:pPr marL="447675" indent="-447675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14282"/>
            <a:ext cx="6515100" cy="50006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              Итоги мероприятия: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14348"/>
            <a:ext cx="6415110" cy="8143931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Слово предоставляется жюри: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Оглашаются результаты, высказываются мнения о каждой команде.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Вручаются грамоты и призы. 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По мнению учащихся выявляются самые лучшие эрудиты, им тоже вручаются призы.                      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8" y="214282"/>
            <a:ext cx="6457972" cy="4429156"/>
          </a:xfrm>
        </p:spPr>
        <p:txBody>
          <a:bodyPr>
            <a:normAutofit fontScale="90000"/>
          </a:bodyPr>
          <a:lstStyle/>
          <a:p>
            <a:pPr marL="261938" indent="-261938"/>
            <a:r>
              <a:rPr lang="ru-RU" sz="2700" dirty="0" smtClean="0">
                <a:solidFill>
                  <a:schemeClr val="tx1"/>
                </a:solidFill>
              </a:rPr>
              <a:t>     тема : « Математический калейдоскоп»   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 Цели:   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                  1.Привитие учащимся интереса к предмету; 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2.Развитие творческих способностей     учащихся;                                                                   3.Сплочение детского коллектива                             4. Пробуждение интереса к математике                               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6715140"/>
            <a:ext cx="6515100" cy="139169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8" y="214282"/>
            <a:ext cx="5929354" cy="10001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                      1 задание:                                                    разминка для капитанов команд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43042"/>
            <a:ext cx="6515100" cy="728667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Вопросы для 1 капитана: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1.Результат сложения?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2.Сколько цифр вы знаете?  </a:t>
            </a:r>
          </a:p>
          <a:p>
            <a:pPr marL="631825" indent="-45720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3.Наименьшее трёхзначное число?  </a:t>
            </a:r>
          </a:p>
          <a:p>
            <a:pPr marL="631825" indent="-45720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4.Сотая часть числа?   </a:t>
            </a:r>
          </a:p>
          <a:p>
            <a:pPr marL="631825" indent="-45720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5.Прибор для измерения углов?      </a:t>
            </a:r>
          </a:p>
          <a:p>
            <a:pPr marL="631825" indent="-45720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6.Сколько сантиметров в метре?   </a:t>
            </a:r>
          </a:p>
          <a:p>
            <a:pPr marL="631825" indent="-45720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7.Сколько секунд в минуте?   </a:t>
            </a:r>
          </a:p>
          <a:p>
            <a:pPr marL="631825" indent="-45720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8.Как называется треугольник, у которого   </a:t>
            </a:r>
          </a:p>
          <a:p>
            <a:pPr marL="631825" indent="-45720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три угла острые?   </a:t>
            </a:r>
          </a:p>
          <a:p>
            <a:pPr marL="174625" indent="0">
              <a:buNone/>
              <a:tabLst>
                <a:tab pos="0" algn="l"/>
              </a:tabLst>
            </a:pPr>
            <a:r>
              <a:rPr lang="ru-RU" sz="2400" dirty="0" smtClean="0">
                <a:solidFill>
                  <a:schemeClr val="tx1"/>
                </a:solidFill>
              </a:rPr>
              <a:t>   9.Мера веса драгоценных камней?  10.Геометрическая фигура, состоящая из    </a:t>
            </a:r>
          </a:p>
          <a:p>
            <a:pPr marL="174625" indent="0">
              <a:buNone/>
              <a:tabLst>
                <a:tab pos="0" algn="l"/>
              </a:tabLst>
            </a:pPr>
            <a:r>
              <a:rPr lang="ru-RU" sz="2400" dirty="0" smtClean="0">
                <a:solidFill>
                  <a:schemeClr val="tx1"/>
                </a:solidFill>
              </a:rPr>
              <a:t>      из двух лучей?                                          </a:t>
            </a:r>
            <a:r>
              <a:rPr lang="ru-RU" sz="2400" dirty="0" smtClean="0"/>
              <a:t>                                   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80" y="285720"/>
            <a:ext cx="6000792" cy="92869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                      1  задание:                                                       разминка для капитанов команд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1500167"/>
            <a:ext cx="6215106" cy="728667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Вопросы для 2 капитана: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1. На какое число делить нельзя? 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2.Наибольшее двузначное число?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3.Прибор для построения окружности?   4.Сколько  граммов в килограмме?       5.Сколько минут в часе?                                        6.Сколько часов в сутках?                                            7.Как называется треугольник, у которого          один из углов тупой?   </a:t>
            </a:r>
          </a:p>
          <a:p>
            <a:pPr>
              <a:buNone/>
              <a:tabLst>
                <a:tab pos="350838" algn="l"/>
              </a:tabLst>
            </a:pPr>
            <a:r>
              <a:rPr lang="ru-RU" sz="2400" dirty="0" smtClean="0">
                <a:solidFill>
                  <a:schemeClr val="tx1"/>
                </a:solidFill>
              </a:rPr>
              <a:t>      8.Вид местности, открывающийся с возвышенной местности?   </a:t>
            </a:r>
          </a:p>
          <a:p>
            <a:pPr>
              <a:tabLst>
                <a:tab pos="350838" algn="l"/>
              </a:tabLst>
            </a:pPr>
            <a:r>
              <a:rPr lang="ru-RU" sz="2400" dirty="0" smtClean="0">
                <a:solidFill>
                  <a:schemeClr val="tx1"/>
                </a:solidFill>
              </a:rPr>
              <a:t> 9.Результат вычитания?    </a:t>
            </a:r>
          </a:p>
          <a:p>
            <a:pPr>
              <a:tabLst>
                <a:tab pos="350838" algn="l"/>
              </a:tabLst>
            </a:pPr>
            <a:r>
              <a:rPr lang="ru-RU" sz="2400" dirty="0" smtClean="0">
                <a:solidFill>
                  <a:schemeClr val="tx1"/>
                </a:solidFill>
              </a:rPr>
              <a:t> 10.Угол, смежный с углом треугольника  при данной вершине?</a:t>
            </a:r>
          </a:p>
          <a:p>
            <a:pPr>
              <a:buNone/>
              <a:tabLst>
                <a:tab pos="350838" algn="l"/>
              </a:tabLst>
            </a:pP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85720"/>
            <a:ext cx="6215106" cy="1071570"/>
          </a:xfrm>
        </p:spPr>
        <p:txBody>
          <a:bodyPr>
            <a:normAutofit/>
          </a:bodyPr>
          <a:lstStyle/>
          <a:p>
            <a:pPr marL="796925" indent="-796925"/>
            <a:r>
              <a:rPr lang="ru-RU" sz="2400" dirty="0" smtClean="0"/>
              <a:t>  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>1  задание:                                                     разминка для капитанов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1643042"/>
            <a:ext cx="6286544" cy="7215237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Вопросы для  3 капитана: 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1.Результат умножения?  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2.Сколько дней в году?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3.Наименьшее натуральное число? 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4.Сколько нулей в записи числа миллиард? 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5.Величина развёрнутого угла? 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6.Когда частное равно нулю?   </a:t>
            </a:r>
          </a:p>
          <a:p>
            <a:pPr marL="544513" indent="-54451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7.Как называется треугольник, если один     из углов треугольника прямой?     </a:t>
            </a:r>
          </a:p>
          <a:p>
            <a:pPr marL="544513" indent="-54451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8.Кусок,часть чего-нибудь?   </a:t>
            </a:r>
          </a:p>
          <a:p>
            <a:pPr marL="544513" indent="-54451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9.Аппарат для подводного плавания?    </a:t>
            </a:r>
          </a:p>
          <a:p>
            <a:pPr marL="544513" indent="-54451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10.Сколько градусов содержит угол, если он составляет половину развернутого угла?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</a:t>
            </a:r>
          </a:p>
          <a:p>
            <a:pPr marL="622300" indent="-62230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85720"/>
            <a:ext cx="6215106" cy="107157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         2   задание:   Кто быстрее?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1428728"/>
            <a:ext cx="6215106" cy="7429551"/>
          </a:xfrm>
        </p:spPr>
        <p:txBody>
          <a:bodyPr>
            <a:normAutofit/>
          </a:bodyPr>
          <a:lstStyle/>
          <a:p>
            <a:pPr marL="61436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1.Что больше:                                                          а)  2м   или 201 см     б) 2дм или 23 см    </a:t>
            </a:r>
          </a:p>
          <a:p>
            <a:pPr marL="614363"/>
            <a:r>
              <a:rPr lang="ru-RU" sz="2400" dirty="0" smtClean="0">
                <a:solidFill>
                  <a:schemeClr val="tx1"/>
                </a:solidFill>
              </a:rPr>
              <a:t>в)  10</a:t>
            </a:r>
            <a:r>
              <a:rPr lang="ru-RU" sz="2400" baseline="30000" dirty="0" smtClean="0">
                <a:solidFill>
                  <a:schemeClr val="tx1"/>
                </a:solidFill>
              </a:rPr>
              <a:t>20</a:t>
            </a:r>
            <a:r>
              <a:rPr lang="ru-RU" sz="2400" dirty="0" smtClean="0">
                <a:solidFill>
                  <a:schemeClr val="tx1"/>
                </a:solidFill>
              </a:rPr>
              <a:t>  или    20</a:t>
            </a:r>
            <a:r>
              <a:rPr lang="ru-RU" sz="2400" baseline="30000" dirty="0" smtClean="0">
                <a:solidFill>
                  <a:schemeClr val="tx1"/>
                </a:solidFill>
              </a:rPr>
              <a:t>10 </a:t>
            </a:r>
            <a:r>
              <a:rPr lang="ru-RU" sz="2400" dirty="0" smtClean="0">
                <a:solidFill>
                  <a:schemeClr val="tx1"/>
                </a:solidFill>
              </a:rPr>
              <a:t>  ?</a:t>
            </a:r>
          </a:p>
          <a:p>
            <a:pPr marL="622300" indent="-622300">
              <a:buNone/>
            </a:pPr>
            <a:r>
              <a:rPr lang="ru-RU" sz="1000" dirty="0" smtClean="0">
                <a:solidFill>
                  <a:schemeClr val="tx1"/>
                </a:solidFill>
              </a:rPr>
              <a:t>         </a:t>
            </a:r>
            <a:r>
              <a:rPr lang="ru-RU" sz="2400" dirty="0" smtClean="0">
                <a:solidFill>
                  <a:schemeClr val="tx1"/>
                </a:solidFill>
              </a:rPr>
              <a:t>2.Найти радиус окружности, если                      диаметр  равен 8 м.   </a:t>
            </a:r>
          </a:p>
          <a:p>
            <a:pPr marL="61436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3.Что меньше:                                                                     а)  0,7 или 4/5    б) ─ 16,5 или ─ 26,7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в)  1/3 или 1/4?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4. Вычислить: 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а) 5</a:t>
            </a:r>
            <a:r>
              <a:rPr lang="ru-RU" sz="2400" baseline="30000" dirty="0" smtClean="0">
                <a:solidFill>
                  <a:schemeClr val="tx1"/>
                </a:solidFill>
              </a:rPr>
              <a:t>6 </a:t>
            </a:r>
            <a:r>
              <a:rPr lang="ru-RU" sz="2400" dirty="0" smtClean="0">
                <a:solidFill>
                  <a:schemeClr val="tx1"/>
                </a:solidFill>
              </a:rPr>
              <a:t>: 5</a:t>
            </a:r>
            <a:r>
              <a:rPr lang="ru-RU" sz="2400" baseline="30000" dirty="0" smtClean="0">
                <a:solidFill>
                  <a:schemeClr val="tx1"/>
                </a:solidFill>
              </a:rPr>
              <a:t>6</a:t>
            </a:r>
            <a:r>
              <a:rPr lang="ru-RU" sz="2400" dirty="0" smtClean="0">
                <a:solidFill>
                  <a:schemeClr val="tx1"/>
                </a:solidFill>
              </a:rPr>
              <a:t>    б) 10</a:t>
            </a:r>
            <a:r>
              <a:rPr lang="ru-RU" sz="2400" baseline="30000" dirty="0" smtClean="0">
                <a:solidFill>
                  <a:schemeClr val="tx1"/>
                </a:solidFill>
              </a:rPr>
              <a:t>15 </a:t>
            </a:r>
            <a:r>
              <a:rPr lang="ru-RU" sz="2400" dirty="0" smtClean="0">
                <a:solidFill>
                  <a:schemeClr val="tx1"/>
                </a:solidFill>
              </a:rPr>
              <a:t>: 10</a:t>
            </a:r>
            <a:r>
              <a:rPr lang="ru-RU" sz="2400" baseline="30000" dirty="0" smtClean="0">
                <a:solidFill>
                  <a:schemeClr val="tx1"/>
                </a:solidFill>
              </a:rPr>
              <a:t>12</a:t>
            </a:r>
            <a:r>
              <a:rPr lang="ru-RU" sz="2400" dirty="0" smtClean="0">
                <a:solidFill>
                  <a:schemeClr val="tx1"/>
                </a:solidFill>
              </a:rPr>
              <a:t>   в) 0,5</a:t>
            </a:r>
            <a:r>
              <a:rPr lang="ru-RU" sz="2400" baseline="30000" dirty="0" smtClean="0">
                <a:solidFill>
                  <a:schemeClr val="tx1"/>
                </a:solidFill>
              </a:rPr>
              <a:t>10 </a:t>
            </a:r>
            <a:r>
              <a:rPr lang="ru-RU" sz="2400" dirty="0" smtClean="0">
                <a:solidFill>
                  <a:schemeClr val="tx1"/>
                </a:solidFill>
              </a:rPr>
              <a:t>: 0,5</a:t>
            </a:r>
            <a:r>
              <a:rPr lang="ru-RU" sz="2400" baseline="30000" dirty="0" smtClean="0">
                <a:solidFill>
                  <a:schemeClr val="tx1"/>
                </a:solidFill>
              </a:rPr>
              <a:t>7 </a:t>
            </a:r>
            <a:r>
              <a:rPr lang="ru-RU" sz="2400" dirty="0" smtClean="0">
                <a:solidFill>
                  <a:schemeClr val="tx1"/>
                </a:solidFill>
              </a:rPr>
              <a:t>?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5. Представить в виде куба или квадрата   </a:t>
            </a:r>
          </a:p>
          <a:p>
            <a:pPr marL="719138" indent="-719138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числа:                                                                             а)   9= ?   б) ─27= ?    в)  6,25= ?  </a:t>
            </a:r>
          </a:p>
          <a:p>
            <a:pPr marL="719138" indent="-719138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6.Разложить на множители:   </a:t>
            </a:r>
          </a:p>
          <a:p>
            <a:pPr marL="719138" indent="-719138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а)</a:t>
            </a:r>
            <a:r>
              <a:rPr lang="ru-RU" sz="2400" dirty="0" smtClean="0"/>
              <a:t>  </a:t>
            </a:r>
            <a:r>
              <a:rPr lang="ru-RU" sz="2400" dirty="0" smtClean="0">
                <a:solidFill>
                  <a:schemeClr val="tx1"/>
                </a:solidFill>
              </a:rPr>
              <a:t>9а</a:t>
            </a:r>
            <a:r>
              <a:rPr lang="ru-RU" sz="2400" baseline="30000" dirty="0" smtClean="0">
                <a:solidFill>
                  <a:schemeClr val="tx1"/>
                </a:solidFill>
              </a:rPr>
              <a:t>2</a:t>
            </a:r>
            <a:r>
              <a:rPr lang="ru-RU" sz="2400" dirty="0" smtClean="0">
                <a:solidFill>
                  <a:schemeClr val="tx1"/>
                </a:solidFill>
              </a:rPr>
              <a:t>- 4в</a:t>
            </a:r>
            <a:r>
              <a:rPr lang="ru-RU" sz="2400" baseline="30000" dirty="0" smtClean="0">
                <a:solidFill>
                  <a:schemeClr val="tx1"/>
                </a:solidFill>
              </a:rPr>
              <a:t>2</a:t>
            </a:r>
            <a:r>
              <a:rPr lang="ru-RU" sz="2400" dirty="0" smtClean="0">
                <a:solidFill>
                  <a:schemeClr val="tx1"/>
                </a:solidFill>
              </a:rPr>
              <a:t>   б) (3х+5у)</a:t>
            </a:r>
            <a:r>
              <a:rPr lang="ru-RU" sz="2400" baseline="30000" dirty="0" smtClean="0">
                <a:solidFill>
                  <a:schemeClr val="tx1"/>
                </a:solidFill>
              </a:rPr>
              <a:t>3</a:t>
            </a:r>
            <a:r>
              <a:rPr lang="ru-RU" sz="2400" dirty="0" smtClean="0">
                <a:solidFill>
                  <a:schemeClr val="tx1"/>
                </a:solidFill>
              </a:rPr>
              <a:t>   в)  (</a:t>
            </a:r>
            <a:r>
              <a:rPr lang="ru-RU" sz="2400" dirty="0" err="1" smtClean="0">
                <a:solidFill>
                  <a:schemeClr val="tx1"/>
                </a:solidFill>
              </a:rPr>
              <a:t>m</a:t>
            </a:r>
            <a:r>
              <a:rPr lang="ru-RU" sz="2400" dirty="0" smtClean="0">
                <a:solidFill>
                  <a:schemeClr val="tx1"/>
                </a:solidFill>
              </a:rPr>
              <a:t> +</a:t>
            </a:r>
            <a:r>
              <a:rPr lang="ru-RU" sz="2400" dirty="0" err="1" smtClean="0">
                <a:solidFill>
                  <a:schemeClr val="tx1"/>
                </a:solidFill>
              </a:rPr>
              <a:t>n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  <a:r>
              <a:rPr lang="ru-RU" sz="2400" baseline="30000" dirty="0" smtClean="0">
                <a:solidFill>
                  <a:schemeClr val="tx1"/>
                </a:solidFill>
              </a:rPr>
              <a:t>2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719138" indent="-719138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14282"/>
            <a:ext cx="6215106" cy="857256"/>
          </a:xfrm>
        </p:spPr>
        <p:txBody>
          <a:bodyPr>
            <a:normAutofit/>
          </a:bodyPr>
          <a:lstStyle/>
          <a:p>
            <a:pPr marL="1069975" indent="-1069975"/>
            <a:r>
              <a:rPr lang="ru-RU" sz="2400" dirty="0" smtClean="0"/>
              <a:t>   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>3 задание:                                             </a:t>
            </a:r>
            <a:r>
              <a:rPr lang="ru-RU" sz="2400" dirty="0" err="1" smtClean="0">
                <a:solidFill>
                  <a:schemeClr val="tx1"/>
                </a:solidFill>
              </a:rPr>
              <a:t>Заморочки</a:t>
            </a:r>
            <a:r>
              <a:rPr lang="ru-RU" sz="2400" dirty="0" smtClean="0">
                <a:solidFill>
                  <a:schemeClr val="tx1"/>
                </a:solidFill>
              </a:rPr>
              <a:t> из бочки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1643042"/>
            <a:ext cx="6286544" cy="7215239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1. Груша тяжелее чем яблоко, а яблоко   </a:t>
            </a:r>
          </a:p>
          <a:p>
            <a:pPr marL="614363"/>
            <a:r>
              <a:rPr lang="ru-RU" sz="2400" dirty="0" smtClean="0">
                <a:solidFill>
                  <a:schemeClr val="tx1"/>
                </a:solidFill>
              </a:rPr>
              <a:t> тяжелее персика. Что тяжелее ─ персик      или груша?   </a:t>
            </a:r>
          </a:p>
          <a:p>
            <a:pPr marL="61436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2.На столе стояли 3 стакана с ягодами.  </a:t>
            </a:r>
          </a:p>
          <a:p>
            <a:pPr marL="61436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Вова съел один стакан и поставил его  на стол.  Сколько стаканов на столе?   </a:t>
            </a:r>
          </a:p>
          <a:p>
            <a:pPr marL="61436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3. У Марины было целое яблоко, две половины и четыре четвертинки.     </a:t>
            </a:r>
          </a:p>
          <a:p>
            <a:pPr marL="61436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Сколько было у неё яблок?  </a:t>
            </a:r>
          </a:p>
          <a:p>
            <a:pPr marL="61436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4. Батон разделили на 3 части. Сколько сделали разрезов?   </a:t>
            </a:r>
          </a:p>
          <a:p>
            <a:pPr marL="61436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5. Может ли быть, чтобы в одно и тоже время Иван стоял позади Ильи, а  Илья  </a:t>
            </a:r>
          </a:p>
          <a:p>
            <a:pPr marL="61436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─позади Ивана?   </a:t>
            </a:r>
          </a:p>
          <a:p>
            <a:pPr marL="61436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6. У одного старика спросили, сколько ему лет. Он ответил, что ему сто лет и несколько месяцев, но дней рождения у него было  всего 25. Как  это могло быть?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85720"/>
            <a:ext cx="6215106" cy="1000132"/>
          </a:xfrm>
        </p:spPr>
        <p:txBody>
          <a:bodyPr>
            <a:normAutofit/>
          </a:bodyPr>
          <a:lstStyle/>
          <a:p>
            <a:pPr marL="1614488" indent="-719138"/>
            <a:r>
              <a:rPr lang="ru-RU" sz="2400" dirty="0" smtClean="0">
                <a:solidFill>
                  <a:schemeClr val="tx1"/>
                </a:solidFill>
              </a:rPr>
              <a:t>                   4 задание:                                          Конкурс     эрудитов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1500166"/>
            <a:ext cx="6215106" cy="735811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Кто больше составит слов из слова: 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а) « математика»  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б) «биссектриса»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в) «геометрия»   ?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85720"/>
            <a:ext cx="6215106" cy="7143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             5 задание:  скачки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1571604"/>
            <a:ext cx="6215106" cy="7215237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1.  Бабушка печет блины. К приходу её          внука из школы на тарелке лежат 17    блинов. Придя, внук тотчас же начинает их есть. Пока он ест 4 блина, бабушка подкладывает на тарелку 3 новых.                Внук уходит, съев 24 блина. Сколько блинов осталось на тарелке?  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2. Доказать, что значение  выражения:  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2</a:t>
            </a:r>
            <a:r>
              <a:rPr lang="ru-RU" sz="2400" baseline="30000" dirty="0" smtClean="0">
                <a:solidFill>
                  <a:schemeClr val="tx1"/>
                </a:solidFill>
              </a:rPr>
              <a:t>23</a:t>
            </a:r>
            <a:r>
              <a:rPr lang="ru-RU" sz="2400" dirty="0" smtClean="0">
                <a:solidFill>
                  <a:schemeClr val="tx1"/>
                </a:solidFill>
              </a:rPr>
              <a:t>+ 2</a:t>
            </a:r>
            <a:r>
              <a:rPr lang="ru-RU" sz="2400" baseline="30000" dirty="0" smtClean="0">
                <a:solidFill>
                  <a:schemeClr val="tx1"/>
                </a:solidFill>
              </a:rPr>
              <a:t>20 </a:t>
            </a:r>
            <a:r>
              <a:rPr lang="ru-RU" sz="2400" dirty="0" smtClean="0">
                <a:solidFill>
                  <a:schemeClr val="tx1"/>
                </a:solidFill>
              </a:rPr>
              <a:t>кратно 72.  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3. Вычислить рациональным способом:   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0,9</a:t>
            </a:r>
            <a:r>
              <a:rPr lang="ru-RU" sz="2400" baseline="30000" dirty="0" smtClean="0">
                <a:solidFill>
                  <a:schemeClr val="tx1"/>
                </a:solidFill>
              </a:rPr>
              <a:t>3</a:t>
            </a:r>
            <a:r>
              <a:rPr lang="ru-RU" sz="2400" dirty="0" smtClean="0">
                <a:solidFill>
                  <a:schemeClr val="tx1"/>
                </a:solidFill>
              </a:rPr>
              <a:t>- 0,81•2,9   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4. Решить уравнение:  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4х</a:t>
            </a:r>
            <a:r>
              <a:rPr lang="ru-RU" sz="2400" baseline="30000" dirty="0" smtClean="0">
                <a:solidFill>
                  <a:schemeClr val="tx1"/>
                </a:solidFill>
              </a:rPr>
              <a:t>2</a:t>
            </a:r>
            <a:r>
              <a:rPr lang="ru-RU" sz="2400" dirty="0" smtClean="0">
                <a:solidFill>
                  <a:schemeClr val="tx1"/>
                </a:solidFill>
              </a:rPr>
              <a:t>- 144 =0</a:t>
            </a:r>
          </a:p>
          <a:p>
            <a:pPr marL="457200" indent="-457200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1003</TotalTime>
  <Words>972</Words>
  <Application>Microsoft Office PowerPoint</Application>
  <PresentationFormat>Экран (4:3)</PresentationFormat>
  <Paragraphs>126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                 Хасанова р.г. 218-143-425    Презентация внеклассного мероприятия в 7 классах по теме:                           « Математический калейдоскоп»  (подготовила учитель математики МОУСОШ№2 п.г.т. Актюбинский  Азнакаевского  района  Рт )                                                                           </vt:lpstr>
      <vt:lpstr>     тема : « Математический калейдоскоп»        Цели:                                                                                       1.Привитие учащимся интереса к предмету;   2.Развитие творческих способностей     учащихся;                                                                   3.Сплочение детского коллектива                             4. Пробуждение интереса к математике                                </vt:lpstr>
      <vt:lpstr>                       1 задание:                                                    разминка для капитанов команд</vt:lpstr>
      <vt:lpstr>                           1  задание:                                                       разминка для капитанов команд</vt:lpstr>
      <vt:lpstr>                           1  задание:                                                     разминка для капитанов</vt:lpstr>
      <vt:lpstr>              2   задание:   Кто быстрее?</vt:lpstr>
      <vt:lpstr>                            3 задание:                                             Заморочки из бочки</vt:lpstr>
      <vt:lpstr>                   4 задание:                                          Конкурс     эрудитов</vt:lpstr>
      <vt:lpstr>                  5 задание:  скачки</vt:lpstr>
      <vt:lpstr>                              6 задание:                                      от простого к сложному</vt:lpstr>
      <vt:lpstr>                            7 задание:                                      геометрическое ассорти</vt:lpstr>
      <vt:lpstr>                           8 задание:                                                                            Где начало, там конец</vt:lpstr>
      <vt:lpstr>               Итоги мероприятия: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кружок в          7 классах:                                «Математический олимп»</dc:title>
  <dc:creator>Admin</dc:creator>
  <cp:lastModifiedBy>Admin</cp:lastModifiedBy>
  <cp:revision>72</cp:revision>
  <dcterms:created xsi:type="dcterms:W3CDTF">2010-02-13T06:29:55Z</dcterms:created>
  <dcterms:modified xsi:type="dcterms:W3CDTF">2011-01-25T17:55:46Z</dcterms:modified>
</cp:coreProperties>
</file>