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8A17F48-0D7A-4281-88B1-101BA5FA9955}" type="datetimeFigureOut">
              <a:rPr lang="ru-RU" smtClean="0"/>
              <a:pPr/>
              <a:t>29.01.2011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45713C-0CDF-41FB-A706-69E8D819A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1417340" y="2866628"/>
            <a:ext cx="57332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39552" y="3284984"/>
            <a:ext cx="828092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4607496" y="4005064"/>
            <a:ext cx="4536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Writing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484784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5400" b="1" spc="100" dirty="0" smtClean="0">
                <a:ln w="18000">
                  <a:solidFill>
                    <a:srgbClr val="FF388C">
                      <a:satMod val="200000"/>
                      <a:tint val="72000"/>
                    </a:srgbClr>
                  </a:solidFill>
                  <a:prstDash val="solid"/>
                </a:ln>
                <a:solidFill>
                  <a:srgbClr val="FF388C">
                    <a:satMod val="280000"/>
                    <a:tint val="100000"/>
                    <a:alpha val="5700"/>
                  </a:srgbClr>
                </a:solidFill>
                <a:effectLst>
                  <a:outerShdw blurRad="25000" dist="20000" dir="16020000" algn="tl">
                    <a:srgbClr val="FF388C">
                      <a:satMod val="200000"/>
                      <a:shade val="1000"/>
                      <a:alpha val="60000"/>
                    </a:srgbClr>
                  </a:outerShdw>
                </a:effectLst>
              </a:rPr>
              <a:t>Reading</a:t>
            </a:r>
            <a:endParaRPr lang="ru-RU" sz="5400" b="1" spc="100" dirty="0">
              <a:ln w="18000">
                <a:solidFill>
                  <a:srgbClr val="FF388C">
                    <a:satMod val="200000"/>
                    <a:tint val="72000"/>
                  </a:srgbClr>
                </a:solidFill>
                <a:prstDash val="solid"/>
              </a:ln>
              <a:solidFill>
                <a:srgbClr val="FF388C">
                  <a:satMod val="280000"/>
                  <a:tint val="100000"/>
                  <a:alpha val="5700"/>
                </a:srgbClr>
              </a:solidFill>
              <a:effectLst>
                <a:outerShdw blurRad="25000" dist="20000" dir="16020000" algn="tl">
                  <a:srgbClr val="FF388C">
                    <a:satMod val="200000"/>
                    <a:shade val="1000"/>
                    <a:alpha val="6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717032"/>
            <a:ext cx="406794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Visiting </a:t>
            </a:r>
            <a:r>
              <a:rPr lang="en-US" sz="5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B</a:t>
            </a:r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arnaul</a:t>
            </a:r>
            <a:endParaRPr lang="ru-RU" sz="54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Рисунок 11" descr="be90a8be72a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4664"/>
            <a:ext cx="4032448" cy="2592288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92696"/>
            <a:ext cx="6109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Label the paragraphs with these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heading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683568" y="1844824"/>
            <a:ext cx="144016" cy="7200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683568" y="2780928"/>
            <a:ext cx="144016" cy="201622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63888" y="220486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16016" y="2204864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635896" y="306896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88024" y="306896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707904" y="393305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860032" y="3933056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012160" y="191683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Eating out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6012160" y="27809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Things to see / do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5940152" y="357301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name, location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012160" y="422108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recommendation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084168" y="4797152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Edicational</a:t>
            </a:r>
            <a:r>
              <a:rPr lang="en-US" dirty="0" smtClean="0"/>
              <a:t> / facilities</a:t>
            </a:r>
            <a:endParaRPr lang="ru-RU" dirty="0"/>
          </a:p>
        </p:txBody>
      </p:sp>
      <p:sp>
        <p:nvSpPr>
          <p:cNvPr id="27" name="Левая фигурная скобка 26"/>
          <p:cNvSpPr/>
          <p:nvPr/>
        </p:nvSpPr>
        <p:spPr>
          <a:xfrm>
            <a:off x="683568" y="4941168"/>
            <a:ext cx="18973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авая фигурная скобка 27"/>
          <p:cNvSpPr/>
          <p:nvPr/>
        </p:nvSpPr>
        <p:spPr>
          <a:xfrm>
            <a:off x="2627784" y="1844824"/>
            <a:ext cx="144016" cy="72008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авая фигурная скобка 28"/>
          <p:cNvSpPr/>
          <p:nvPr/>
        </p:nvSpPr>
        <p:spPr>
          <a:xfrm>
            <a:off x="2699792" y="2780928"/>
            <a:ext cx="72008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авая фигурная скобка 29"/>
          <p:cNvSpPr/>
          <p:nvPr/>
        </p:nvSpPr>
        <p:spPr>
          <a:xfrm>
            <a:off x="2699792" y="3645024"/>
            <a:ext cx="72008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авая фигурная скобка 30"/>
          <p:cNvSpPr/>
          <p:nvPr/>
        </p:nvSpPr>
        <p:spPr>
          <a:xfrm>
            <a:off x="2627784" y="4869160"/>
            <a:ext cx="144016" cy="115212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707904" y="501317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860032" y="50131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91880" y="19168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Para1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3491880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Para2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491880" y="357301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Para3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491880" y="41490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Para4</a:t>
            </a:r>
            <a:endParaRPr lang="ru-RU" dirty="0"/>
          </a:p>
        </p:txBody>
      </p:sp>
      <p:sp>
        <p:nvSpPr>
          <p:cNvPr id="41" name="Правая фигурная скобка 40"/>
          <p:cNvSpPr/>
          <p:nvPr/>
        </p:nvSpPr>
        <p:spPr>
          <a:xfrm>
            <a:off x="2699792" y="4293096"/>
            <a:ext cx="45719" cy="50405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3707904" y="450912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788024" y="4509120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563888" y="472514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Para 5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899592" y="20608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Introduction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1043608" y="35730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Main body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1043608" y="522920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Conclusion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620688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Answer the questions: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72816" y="1988840"/>
            <a:ext cx="877118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Which city is described, and where is it situated?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What makes it an interesting city?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Which places does the article suggest tourists to visit?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What establishments make Barnaul a scientific and cultural centre?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5) Where can visitors try traditional meals?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6) What recommendation does the writer make?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548680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Study TIP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79512" y="1412776"/>
            <a:ext cx="873444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Phrases of Location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 describe the location of a place you can use the following phrases: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[Name] is / is situated / located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the east/west/south/north of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the south-east/north-west/etc of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the east/west/etc coast of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 the centre/heart/middle of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400_F_5000784_6NkkJw54fxcLdq8EWSmmaa2mtb8wtLv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852936"/>
            <a:ext cx="3672408" cy="35283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3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Look at the towns on the map and correct the statements</a:t>
            </a:r>
            <a:endParaRPr lang="ru-RU" sz="28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карт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484784"/>
            <a:ext cx="7056784" cy="51125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620688"/>
            <a:ext cx="496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Study Tip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1" y="170080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make a description of a place more vivid, we can refer to our </a:t>
            </a:r>
            <a:r>
              <a:rPr lang="en-US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senses</a:t>
            </a:r>
            <a:endParaRPr lang="ru-RU" sz="280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2996952"/>
            <a:ext cx="4464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Describe:     - sights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- sounds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-  smells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620688"/>
            <a:ext cx="63289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Match photos with words referring to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Western_Siberia.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628800"/>
            <a:ext cx="3024336" cy="1800200"/>
          </a:xfrm>
          <a:prstGeom prst="rect">
            <a:avLst/>
          </a:prstGeom>
        </p:spPr>
      </p:pic>
      <p:pic>
        <p:nvPicPr>
          <p:cNvPr id="4" name="Рисунок 3" descr="05211_8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1628800"/>
            <a:ext cx="2736304" cy="1800200"/>
          </a:xfrm>
          <a:prstGeom prst="rect">
            <a:avLst/>
          </a:prstGeom>
        </p:spPr>
      </p:pic>
      <p:pic>
        <p:nvPicPr>
          <p:cNvPr id="5" name="Рисунок 4" descr="5920787a9fa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717032"/>
            <a:ext cx="3024336" cy="2088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57686" y="3786190"/>
            <a:ext cx="444679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-sight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ound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smell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crowds or activity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60690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A descriptive article    about a place</a:t>
            </a:r>
            <a:endParaRPr lang="ru-RU" sz="3200" dirty="0">
              <a:solidFill>
                <a:schemeClr val="accent1">
                  <a:lumMod val="40000"/>
                  <a:lumOff val="6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59632" y="1628800"/>
            <a:ext cx="623760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PLAN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Introduction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Paragraph  1:     name, location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↓↓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Main body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↓↓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Paragraph 2:     sights to see, things to do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Paragraph 3:      entertainment, eating out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↓↓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Conclusio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Paragraph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4:  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comments/recommendation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40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278</TotalTime>
  <Words>257</Words>
  <Application>Microsoft Office PowerPoint</Application>
  <PresentationFormat>Экран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ТА</cp:lastModifiedBy>
  <cp:revision>20</cp:revision>
  <dcterms:created xsi:type="dcterms:W3CDTF">2011-01-27T12:29:12Z</dcterms:created>
  <dcterms:modified xsi:type="dcterms:W3CDTF">2011-01-29T04:39:59Z</dcterms:modified>
</cp:coreProperties>
</file>