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  <a:srgbClr val="CC0000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835" autoAdjust="0"/>
  </p:normalViewPr>
  <p:slideViewPr>
    <p:cSldViewPr>
      <p:cViewPr varScale="1">
        <p:scale>
          <a:sx n="78" d="100"/>
          <a:sy n="78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6FBAC-2812-4D5C-99F3-F78DA68127AB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83C75-699C-49DD-8092-F235F0803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- В итальянском искусстве не считая проторенессансных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предренессансных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) явлений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XIII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XIV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 веков различают Раннее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XV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 в.), Высокое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XV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- 1 четверть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XVI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 в.) и Позднее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XVI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 в.) Возрождение. В основе культуры Возрождения лежит принцип гуманизма.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(У каждого ученика на столе схема, заполняем ее вместе).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83C75-699C-49DD-8092-F235F080390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Италия находилась на пересечении нескольких стилистических потоков, каждый их которых внес свой вклад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в формирование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художественного образа Ренессанса.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83C75-699C-49DD-8092-F235F080390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2954" b="34641"/>
          <a:stretch>
            <a:fillRect/>
          </a:stretch>
        </p:blipFill>
        <p:spPr bwMode="auto">
          <a:xfrm>
            <a:off x="285720" y="285728"/>
            <a:ext cx="59436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17412" b="34434"/>
          <a:stretch>
            <a:fillRect/>
          </a:stretch>
        </p:blipFill>
        <p:spPr bwMode="auto">
          <a:xfrm>
            <a:off x="6000760" y="285729"/>
            <a:ext cx="2914647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ИСКУССТВО ВОЗРОЖДЕНИЯ В ИТАЛИИ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4368808"/>
          </a:xfrm>
        </p:spPr>
        <p:txBody>
          <a:bodyPr>
            <a:prstTxWarp prst="textButtonPour">
              <a:avLst/>
            </a:prstTxWarp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Елена\Рабочий стол\картинкидля презентаций\MOI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571744"/>
            <a:ext cx="2225931" cy="233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642918"/>
            <a:ext cx="407196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</a:rPr>
              <a:t>У человечества есть своя биография: младенчество, отрочество, зрелость. Эпоху, которую называют Возрождением, вернее всего уподобить периоду начинающей зрелости с ее неотъемлемой романтикой, поисками индивидуальности, борьбой с предрассудками прошлого. Без Возрождения не было бы современной цивилизации.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</a:rPr>
              <a:t>Колыбелью искусства Возрождения или Ренессанса (от фр.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</a:rPr>
              <a:t>Renaissance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</a:rPr>
              <a:t>«Возрождение») была Италия.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021" r="4393" b="8791"/>
          <a:stretch>
            <a:fillRect/>
          </a:stretch>
        </p:blipFill>
        <p:spPr bwMode="auto">
          <a:xfrm>
            <a:off x="4643438" y="785794"/>
            <a:ext cx="40719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285728"/>
            <a:ext cx="56436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Эпоха Возрождения – одна из самых впечатляющих страниц в истории мирового искусства. Она охватывает около трех столетий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XIV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 –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XVI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 вв.). В сравнении с эпохами древнего мира (около 5000 лет), средневековья (около тысячи лет), Возрождение представляется очень кратким периодом времени. Однако по количеству гениальных произведений искусства, новизне и смелости поисков мастеров той эпохи, художественное наследие Возрождения не уступает предшествовавшим этапам развития мирового искусства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3571" t="5247" r="10714" b="14969"/>
          <a:stretch>
            <a:fillRect/>
          </a:stretch>
        </p:blipFill>
        <p:spPr bwMode="auto">
          <a:xfrm>
            <a:off x="428596" y="2357430"/>
            <a:ext cx="22860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5008" y="4286256"/>
            <a:ext cx="321471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В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XV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 –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XVI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 века Западная Европа переживала «золотой век» своей истории, в который Италия вступила на столетие раньше – в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XIV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 веке. Появилось искусство во Флоренции в начале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XIV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 века, отсюда оно распространилось на всю Италию. К концу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XVI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 века новый стиль охватил почти всю Европу, постепенно вытеснив готику.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4050" t="1553" r="4361" b="6211"/>
          <a:stretch>
            <a:fillRect/>
          </a:stretch>
        </p:blipFill>
        <p:spPr bwMode="auto">
          <a:xfrm>
            <a:off x="3500430" y="2357430"/>
            <a:ext cx="1857388" cy="340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3846" t="4405" r="6090" b="2863"/>
          <a:stretch>
            <a:fillRect/>
          </a:stretch>
        </p:blipFill>
        <p:spPr bwMode="auto">
          <a:xfrm>
            <a:off x="6429388" y="142852"/>
            <a:ext cx="2066201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5842337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Филиппо Брунеллески. Купол кафедрального собора Санта-Мария дель Фьоре.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XV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в. Флоренция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5857892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Донателло.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Давид.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XV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в. Флоренция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286124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Филиппо Липпи.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Мадонна с младенцем. Середина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XV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в. Флоренция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857232"/>
          <a:ext cx="8572560" cy="5357850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5357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5810" marR="65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265" name="Group 1"/>
          <p:cNvGrpSpPr>
            <a:grpSpLocks noChangeAspect="1"/>
          </p:cNvGrpSpPr>
          <p:nvPr/>
        </p:nvGrpSpPr>
        <p:grpSpPr bwMode="auto">
          <a:xfrm>
            <a:off x="428596" y="1000108"/>
            <a:ext cx="8286808" cy="4572364"/>
            <a:chOff x="2734" y="572"/>
            <a:chExt cx="6674" cy="3058"/>
          </a:xfrm>
        </p:grpSpPr>
        <p:sp>
          <p:nvSpPr>
            <p:cNvPr id="1127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810" y="572"/>
              <a:ext cx="6598" cy="279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2734" y="2166"/>
              <a:ext cx="2062" cy="1107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600" b="1" dirty="0" smtClean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 smtClean="0">
                  <a:latin typeface="Arial" pitchFamily="34" charset="0"/>
                </a:rPr>
                <a:t>Средневековье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6870" y="2101"/>
              <a:ext cx="2197" cy="1018"/>
            </a:xfrm>
            <a:prstGeom prst="rect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 smtClean="0"/>
            </a:p>
            <a:p>
              <a:pPr algn="ctr"/>
              <a:endParaRPr lang="ru-RU" sz="1600" b="1" dirty="0" smtClean="0"/>
            </a:p>
            <a:p>
              <a:pPr algn="ctr"/>
              <a:r>
                <a:rPr lang="ru-RU" sz="2400" b="1" dirty="0" smtClean="0">
                  <a:latin typeface="Monotype Corsiva" pitchFamily="66" charset="0"/>
                </a:rPr>
                <a:t>Возрождение</a:t>
              </a:r>
            </a:p>
            <a:p>
              <a:pPr algn="ctr"/>
              <a:r>
                <a:rPr lang="ru-RU" sz="2400" b="1" dirty="0" smtClean="0">
                  <a:latin typeface="Monotype Corsiva" pitchFamily="66" charset="0"/>
                </a:rPr>
                <a:t>(Ренессанс)</a:t>
              </a:r>
              <a:endParaRPr lang="ru-RU" sz="2400" b="1" dirty="0">
                <a:latin typeface="Monotype Corsiva" pitchFamily="66" charset="0"/>
              </a:endParaRPr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6876" y="572"/>
              <a:ext cx="732" cy="1542"/>
            </a:xfrm>
            <a:prstGeom prst="triangle">
              <a:avLst>
                <a:gd name="adj" fmla="val 50000"/>
              </a:avLst>
            </a:prstGeom>
            <a:solidFill>
              <a:srgbClr val="DBE5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Раннее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XV</a:t>
              </a:r>
              <a:r>
                <a:rPr lang="ru-RU" sz="1200" b="1" dirty="0" smtClean="0">
                  <a:latin typeface="Arial" pitchFamily="34" charset="0"/>
                </a:rPr>
                <a:t>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в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8315" y="572"/>
              <a:ext cx="731" cy="1543"/>
            </a:xfrm>
            <a:prstGeom prst="triangle">
              <a:avLst>
                <a:gd name="adj" fmla="val 50000"/>
              </a:avLst>
            </a:prstGeom>
            <a:solidFill>
              <a:srgbClr val="D6E3B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Позднее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XVI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в.</a:t>
              </a:r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7624" y="572"/>
              <a:ext cx="731" cy="1543"/>
            </a:xfrm>
            <a:prstGeom prst="triangle">
              <a:avLst>
                <a:gd name="adj" fmla="val 50000"/>
              </a:avLst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Высокое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XV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–</a:t>
              </a:r>
              <a:r>
                <a:rPr lang="ru-RU" sz="1100" b="1" dirty="0" smtClean="0">
                  <a:latin typeface="Arial" pitchFamily="34" charset="0"/>
                </a:rPr>
                <a:t>1чет.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XVI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в.</a:t>
              </a: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6646" y="3104"/>
              <a:ext cx="2685" cy="526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ГУМАНИЗМ</a:t>
              </a: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4805" y="2435"/>
              <a:ext cx="2074" cy="6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Проторенессанс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Arial" pitchFamily="34" charset="0"/>
                </a:rPr>
                <a:t>XIII</a:t>
              </a:r>
              <a:r>
                <a:rPr lang="ru-RU" sz="1600" b="1" dirty="0" smtClean="0">
                  <a:latin typeface="Arial" pitchFamily="34" charset="0"/>
                </a:rPr>
                <a:t> – </a:t>
              </a:r>
              <a:r>
                <a:rPr lang="en-US" sz="1600" b="1" dirty="0" smtClean="0">
                  <a:latin typeface="Arial" pitchFamily="34" charset="0"/>
                </a:rPr>
                <a:t>XIV </a:t>
              </a:r>
              <a:r>
                <a:rPr lang="ru-RU" sz="1600" b="1" dirty="0" smtClean="0">
                  <a:latin typeface="Arial" pitchFamily="34" charset="0"/>
                </a:rPr>
                <a:t>века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 flipV="1">
              <a:off x="7969" y="2043"/>
              <a:ext cx="1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7" name="Line 3"/>
            <p:cNvSpPr>
              <a:spLocks noChangeShapeType="1"/>
            </p:cNvSpPr>
            <p:nvPr/>
          </p:nvSpPr>
          <p:spPr bwMode="auto">
            <a:xfrm flipV="1">
              <a:off x="8335" y="2043"/>
              <a:ext cx="244" cy="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6" name="Line 2"/>
            <p:cNvSpPr>
              <a:spLocks noChangeShapeType="1"/>
            </p:cNvSpPr>
            <p:nvPr/>
          </p:nvSpPr>
          <p:spPr bwMode="auto">
            <a:xfrm flipH="1" flipV="1">
              <a:off x="7358" y="2043"/>
              <a:ext cx="244" cy="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50" name="Picture 2" descr="C:\Documents and Settings\Елена\Рабочий стол\картинкидля презентаций\002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1250165" cy="1000132"/>
          </a:xfrm>
          <a:prstGeom prst="rect">
            <a:avLst/>
          </a:prstGeom>
          <a:noFill/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457200" y="274638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Georgia" pitchFamily="18" charset="0"/>
                <a:ea typeface="Times New Roman" pitchFamily="18" charset="0"/>
                <a:cs typeface="+mj-cs"/>
              </a:rPr>
              <a:t>Составим опорный конспект</a:t>
            </a:r>
            <a:endParaRPr kumimoji="0" lang="ru-RU" sz="20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785794"/>
            <a:ext cx="83582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Гуманизм (от лат.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humanus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 – человечный) – течение общественной мысли, которое зародилось в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XIV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 веке в Италии, а затем на протяжении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XV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XVI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 веков распространилось и в других европейских странах.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Гуманизм провозгласил высшей ценностью человека и его благо.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Гуманисты считали, что каждый человек имеет право свободно развиваться как личность, реализуя свои способности.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Идеи гуманизма наиболее ярко и полно воплотились в искусстве, главной темой которого стал прекрасный, гармонически развитый человек, обладающий неограниченными духовными и физическими возможностями.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C:\Documents and Settings\Елена\Рабочий стол\картинкидля презентаций\45tg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3468" cy="83794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357166"/>
            <a:ext cx="3286148" cy="368280"/>
          </a:xfrm>
        </p:spPr>
        <p:txBody>
          <a:bodyPr>
            <a:noAutofit/>
          </a:bodyPr>
          <a:lstStyle/>
          <a:p>
            <a:pPr lvl="0" indent="450850" algn="l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</a:rPr>
              <a:t>Работа в тетради: </a:t>
            </a:r>
            <a:endParaRPr lang="ru-RU" sz="12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Рисунок 3" descr="сканирование0073.jpg"/>
          <p:cNvPicPr>
            <a:picLocks noChangeAspect="1"/>
          </p:cNvPicPr>
          <p:nvPr/>
        </p:nvPicPr>
        <p:blipFill>
          <a:blip r:embed="rId3"/>
          <a:srcRect r="4734"/>
          <a:stretch>
            <a:fillRect/>
          </a:stretch>
        </p:blipFill>
        <p:spPr bwMode="auto">
          <a:xfrm>
            <a:off x="6500826" y="3143248"/>
            <a:ext cx="178595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43636" y="5929330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</a:rPr>
              <a:t>Леонардо да Винчи. </a:t>
            </a:r>
          </a:p>
          <a:p>
            <a:pPr algn="ctr"/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</a:rPr>
              <a:t>Джоконда.</a:t>
            </a:r>
          </a:p>
          <a:p>
            <a:pPr algn="ctr"/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</a:rPr>
              <a:t> Начало </a:t>
            </a:r>
            <a:r>
              <a:rPr lang="en-US" sz="12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</a:rPr>
              <a:t>XVI</a:t>
            </a: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</a:rPr>
              <a:t> в.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592933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Сандро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Боттичелли. Рождение Венеры.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XV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в.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 l="4902" t="1849" r="10294" b="1513"/>
          <a:stretch>
            <a:fillRect/>
          </a:stretch>
        </p:blipFill>
        <p:spPr bwMode="auto">
          <a:xfrm>
            <a:off x="3643306" y="3143248"/>
            <a:ext cx="1785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/>
          <a:srcRect l="6204" t="1089" r="12511" b="23312"/>
          <a:stretch>
            <a:fillRect/>
          </a:stretch>
        </p:blipFill>
        <p:spPr bwMode="auto">
          <a:xfrm>
            <a:off x="714348" y="3143248"/>
            <a:ext cx="1785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00034" y="592933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Микеланджело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Буонарроти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Давид. Начало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XVI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в.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85786" y="2571744"/>
            <a:ext cx="742955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Тем не менее, искусство Ренессанса многим обязано художественной традиции средних веков. Старое и новое находилось в нерасторжимой связи и противоборстве.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Таким образом мы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можем сформулировать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определение</a:t>
            </a:r>
            <a:r>
              <a:rPr lang="ru-RU" sz="1600" b="1" dirty="0" smtClean="0">
                <a:latin typeface="Georgia" pitchFamily="18" charset="0"/>
                <a:ea typeface="Times New Roman" pitchFamily="18" charset="0"/>
              </a:rPr>
              <a:t>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333333"/>
              </a:solidFill>
              <a:latin typeface="Georgia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</a:rPr>
              <a:t>Искусство Возрождения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– это возрождение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чего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                                                        Античной традиции</a:t>
            </a:r>
            <a:r>
              <a:rPr lang="ru-RU" sz="1600" b="1" dirty="0" smtClean="0">
                <a:latin typeface="Georgia" pitchFamily="18" charset="0"/>
                <a:ea typeface="Times New Roman" pitchFamily="18" charset="0"/>
              </a:rPr>
              <a:t>, </a:t>
            </a:r>
            <a:endParaRPr lang="ru-RU" sz="1600" b="1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Georgia" pitchFamily="18" charset="0"/>
                <a:ea typeface="Times New Roman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  <a:ea typeface="Times New Roman" pitchFamily="18" charset="0"/>
              </a:rPr>
              <a:t>                                                       классической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культуры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Georgia" pitchFamily="18" charset="0"/>
                <a:ea typeface="Times New Roman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  <a:ea typeface="Times New Roman" pitchFamily="18" charset="0"/>
              </a:rPr>
              <a:t>  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Древней Греции и Древнего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Рима;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                                   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Georgia" pitchFamily="18" charset="0"/>
                <a:ea typeface="Times New Roman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  <a:ea typeface="Times New Roman" pitchFamily="18" charset="0"/>
              </a:rPr>
              <a:t>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 - это возрождение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 кого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</a:rPr>
              <a:t>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</a:rPr>
              <a:t>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человека и его целостности: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Georgia" pitchFamily="18" charset="0"/>
                <a:ea typeface="Times New Roman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  <a:ea typeface="Times New Roman" pitchFamily="18" charset="0"/>
              </a:rPr>
              <a:t> 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духовной и физической.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357166"/>
            <a:ext cx="72866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ru-RU" sz="1600" b="1" dirty="0" smtClean="0">
                <a:solidFill>
                  <a:srgbClr val="333333"/>
                </a:solidFill>
                <a:latin typeface="Georgia" pitchFamily="18" charset="0"/>
                <a:ea typeface="Times New Roman" pitchFamily="18" charset="0"/>
              </a:rPr>
              <a:t>Каковы же были предпосылки идей гуманизма? Что гуманисты взяли за основу своих принципов?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600" b="1" dirty="0" smtClean="0">
              <a:latin typeface="Georgia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333333"/>
                </a:solidFill>
                <a:latin typeface="Georgia" pitchFamily="18" charset="0"/>
                <a:ea typeface="Times New Roman" pitchFamily="18" charset="0"/>
              </a:rPr>
              <a:t>Гуманистов вдохновляла античность, служившая для них источником знаний и образцом художественного творчества. Великое прошлое, постоянно напоминавшее о себе в Италии, воспринималось в то время  как высшее совершенство, тогда как искусство Средних веков казалось неумелым, варварским.</a:t>
            </a:r>
            <a:endParaRPr lang="ru-RU" sz="1600" b="1" dirty="0" smtClean="0">
              <a:latin typeface="Georgia" pitchFamily="18" charset="0"/>
            </a:endParaRPr>
          </a:p>
        </p:txBody>
      </p:sp>
      <p:pic>
        <p:nvPicPr>
          <p:cNvPr id="4" name="Picture 3" descr="C:\Documents and Settings\Елена\Рабочий стол\картинкидля презентаций\0000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143504" y="3571876"/>
            <a:ext cx="2357454" cy="400050"/>
          </a:xfrm>
          <a:prstGeom prst="rect">
            <a:avLst/>
          </a:prstGeom>
          <a:solidFill>
            <a:srgbClr val="C6D9F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Готический стиль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500166" y="3571876"/>
            <a:ext cx="2347915" cy="4000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Античный стиль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3857620" y="3286124"/>
            <a:ext cx="1285884" cy="1000132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Италия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Возрождение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 rot="5400000">
            <a:off x="3486141" y="5157801"/>
            <a:ext cx="2143140" cy="40005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Византийский стиль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 rot="16200000">
            <a:off x="3593298" y="2121686"/>
            <a:ext cx="1928826" cy="400050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Романский стиль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4857752" y="1643050"/>
            <a:ext cx="628650" cy="2286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19770625">
            <a:off x="3148738" y="3004441"/>
            <a:ext cx="1019175" cy="58102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5B3D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3651518">
            <a:off x="4564303" y="2582034"/>
            <a:ext cx="1019175" cy="58102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5B3D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14196229">
            <a:off x="3449559" y="4362404"/>
            <a:ext cx="1019175" cy="58102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5B3D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9093558">
            <a:off x="4863169" y="3993818"/>
            <a:ext cx="1019175" cy="58102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5B3D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3" name="AutoShape 1"/>
          <p:cNvSpPr>
            <a:spLocks noChangeArrowheads="1"/>
          </p:cNvSpPr>
          <p:nvPr/>
        </p:nvSpPr>
        <p:spPr bwMode="auto">
          <a:xfrm rot="10800000">
            <a:off x="3500430" y="5857892"/>
            <a:ext cx="628650" cy="2286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 rot="5400000">
            <a:off x="6729429" y="4271967"/>
            <a:ext cx="628650" cy="2286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 rot="16200000">
            <a:off x="1514455" y="2986083"/>
            <a:ext cx="628650" cy="2286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457201"/>
            <a:ext cx="3428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577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577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914400"/>
            <a:ext cx="13099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157161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057775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Тяжеловесность и устойчивость форм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2428868"/>
            <a:ext cx="1571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057775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Антропоморфность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8728" y="5857892"/>
            <a:ext cx="2357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057775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Колористика, иконопись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86446" y="4857760"/>
            <a:ext cx="2357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057775" algn="l"/>
              </a:tabLst>
            </a:pP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Мощное духовное начало</a:t>
            </a: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357158" y="428604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Georgia" pitchFamily="18" charset="0"/>
                <a:ea typeface="Times New Roman" pitchFamily="18" charset="0"/>
                <a:cs typeface="+mj-cs"/>
              </a:rPr>
              <a:t>Составим опорный конспект</a:t>
            </a:r>
            <a:endParaRPr kumimoji="0" lang="ru-RU" sz="20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6" name="Picture 2" descr="C:\Documents and Settings\Елена\Рабочий стол\картинкидля презентаций\002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1250165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00100" y="1857364"/>
            <a:ext cx="79296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</a:rPr>
              <a:t>1.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Гуманизм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его девиз «Человек – мера всех вещей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развиваются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науки, книгопечатание, совершаются географические открытия,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изобретения.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появляется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научная основа изобразительных искусств и архитектуры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1575" algn="l"/>
              </a:tabLst>
            </a:pP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законов перспективы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1575" algn="l"/>
              </a:tabLst>
            </a:pP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анатомии	</a:t>
            </a:r>
            <a:r>
              <a:rPr lang="ru-RU" sz="1600" b="1" dirty="0" smtClean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в связи с этим …</a:t>
            </a:r>
            <a:endParaRPr lang="ru-RU" sz="10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1575" algn="l"/>
              </a:tabLst>
            </a:pP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архитектуре во главе угла - пропорции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происходит развитие </a:t>
            </a: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реалистических тенденций в искусстве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освобождение от условности готического искусства;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Основной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жанр –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портрет.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Развивается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станковая живопись, станковая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скульптура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Зарождаются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жанры: пейзаж, исторический,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бытовой.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Культура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носит светский характер, хотя основной круг сюжетов оставался связан с библейской  и мифологической тематикой.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endParaRPr lang="ru-RU" sz="2000" b="1" dirty="0" smtClean="0"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7169" name="AutoShape 1"/>
          <p:cNvSpPr>
            <a:spLocks/>
          </p:cNvSpPr>
          <p:nvPr/>
        </p:nvSpPr>
        <p:spPr bwMode="auto">
          <a:xfrm>
            <a:off x="5214942" y="3143248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1171575" algn="l"/>
              </a:tabLs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</a:rPr>
              <a:t>Основные особенности искусства и культуры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</a:rPr>
              <a:t>эпохи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</a:rPr>
              <a:t>Возрождения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714348" y="1500174"/>
            <a:ext cx="3286148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Times New Roman" pitchFamily="18" charset="0"/>
                <a:cs typeface="+mj-cs"/>
              </a:rPr>
              <a:t>Работа в тетради: 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7" name="Picture 2" descr="C:\Documents and Settings\Елена\Рабочий стол\картинкидля презентаций\45tg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1033468" cy="83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Елена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00042"/>
            <a:ext cx="1385890" cy="1732363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714348" y="1500174"/>
            <a:ext cx="642942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Times New Roman" pitchFamily="18" charset="0"/>
                <a:cs typeface="+mj-cs"/>
              </a:rPr>
              <a:t>Почему именно Италия стала страной,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Times New Roman" pitchFamily="18" charset="0"/>
                <a:cs typeface="+mj-cs"/>
              </a:rPr>
              <a:t> где произошло зарождение новой культуры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+mj-cs"/>
              </a:rPr>
              <a:t>?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14348" y="2714620"/>
            <a:ext cx="642942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Times New Roman" pitchFamily="18" charset="0"/>
                <a:cs typeface="+mj-cs"/>
              </a:rPr>
              <a:t>Почему новая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Times New Roman" pitchFamily="18" charset="0"/>
                <a:cs typeface="+mj-cs"/>
              </a:rPr>
              <a:t> эпоха Возрождения получила такое название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+mj-cs"/>
              </a:rPr>
              <a:t>?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Georgia" pitchFamily="18" charset="0"/>
                <a:ea typeface="Times New Roman" pitchFamily="18" charset="0"/>
                <a:cs typeface="+mj-cs"/>
              </a:rPr>
              <a:t>Вопросы на закрепление</a:t>
            </a:r>
            <a:endParaRPr kumimoji="0" lang="ru-RU" sz="20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785786" y="4000504"/>
            <a:ext cx="642942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Times New Roman" pitchFamily="18" charset="0"/>
                <a:cs typeface="+mj-cs"/>
              </a:rPr>
              <a:t>Объясните почему основным жанром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Times New Roman" pitchFamily="18" charset="0"/>
                <a:cs typeface="+mj-cs"/>
              </a:rPr>
              <a:t> изобразительного искусства эпохи Возрождения становится портрет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+mj-cs"/>
              </a:rPr>
              <a:t>?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704</Words>
  <PresentationFormat>Экран (4:3)</PresentationFormat>
  <Paragraphs>96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ИСКУССТВО ВОЗРОЖДЕНИЯ В ИТАЛИИ</vt:lpstr>
      <vt:lpstr>Слайд 2</vt:lpstr>
      <vt:lpstr>Слайд 3</vt:lpstr>
      <vt:lpstr>Слайд 4</vt:lpstr>
      <vt:lpstr>Работа в тетради: </vt:lpstr>
      <vt:lpstr>Слайд 6</vt:lpstr>
      <vt:lpstr>Слайд 7</vt:lpstr>
      <vt:lpstr>Основные особенности искусства и культуры   эпохи Возрождения</vt:lpstr>
      <vt:lpstr>Слайд 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Виктор Викторович</cp:lastModifiedBy>
  <cp:revision>22</cp:revision>
  <dcterms:modified xsi:type="dcterms:W3CDTF">2011-01-27T17:38:32Z</dcterms:modified>
</cp:coreProperties>
</file>