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4" r:id="rId7"/>
    <p:sldId id="262" r:id="rId8"/>
  </p:sldIdLst>
  <p:sldSz cx="9144000" cy="6858000" type="screen4x3"/>
  <p:notesSz cx="6858000" cy="97377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1285860"/>
            <a:ext cx="44578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</a:rPr>
              <a:t>Последовательное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</a:rPr>
              <a:t>соединение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Franklin Gothic Medium" pitchFamily="34" charset="0"/>
              </a:rPr>
              <a:t>проводников</a:t>
            </a:r>
            <a:endParaRPr lang="ru-RU" sz="4000" b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4214818"/>
            <a:ext cx="1319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Franklin Gothic Medium" pitchFamily="34" charset="0"/>
              </a:rPr>
              <a:t>Физика -8</a:t>
            </a:r>
            <a:endParaRPr lang="ru-RU" sz="2000" b="1" dirty="0"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4929198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Franklin Gothic Medium" pitchFamily="34" charset="0"/>
                <a:cs typeface="Times New Roman" pitchFamily="18" charset="0"/>
              </a:rPr>
              <a:t>Выполнила учитель физики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Franklin Gothic Medium" pitchFamily="34" charset="0"/>
                <a:cs typeface="Times New Roman" pitchFamily="18" charset="0"/>
              </a:rPr>
              <a:t>МОУ СОШ №7 г.п. </a:t>
            </a:r>
            <a:r>
              <a:rPr lang="ru-RU" sz="2000" b="1" dirty="0" err="1">
                <a:latin typeface="Franklin Gothic Medium" pitchFamily="34" charset="0"/>
                <a:cs typeface="Times New Roman" pitchFamily="18" charset="0"/>
              </a:rPr>
              <a:t>Талинка</a:t>
            </a:r>
            <a:r>
              <a:rPr lang="ru-RU" sz="2000" b="1" dirty="0">
                <a:latin typeface="Franklin Gothic Medium" pitchFamily="34" charset="0"/>
                <a:cs typeface="Times New Roman" pitchFamily="18" charset="0"/>
              </a:rPr>
              <a:t>  </a:t>
            </a:r>
            <a:r>
              <a:rPr lang="ru-RU" sz="2000" b="1" dirty="0" err="1">
                <a:latin typeface="Franklin Gothic Medium" pitchFamily="34" charset="0"/>
                <a:cs typeface="Times New Roman" pitchFamily="18" charset="0"/>
              </a:rPr>
              <a:t>Прядко</a:t>
            </a:r>
            <a:r>
              <a:rPr lang="ru-RU" sz="2000" b="1" dirty="0">
                <a:latin typeface="Franklin Gothic Medium" pitchFamily="34" charset="0"/>
                <a:cs typeface="Times New Roman" pitchFamily="18" charset="0"/>
              </a:rPr>
              <a:t> Л.И.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7752" y="6215082"/>
            <a:ext cx="938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Franklin Gothic Medium" pitchFamily="34" charset="0"/>
              </a:rPr>
              <a:t>2010 г</a:t>
            </a:r>
            <a:endParaRPr lang="ru-RU" sz="2000" b="1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928794" y="1000108"/>
            <a:ext cx="157163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214678" y="1000108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000364" y="1071546"/>
            <a:ext cx="128588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643306" y="1000108"/>
            <a:ext cx="1000132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358480" y="999314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108447" y="1035033"/>
            <a:ext cx="135732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6314" y="1000108"/>
            <a:ext cx="200026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501620" y="1285066"/>
            <a:ext cx="5715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93671" y="2536025"/>
            <a:ext cx="3071040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928794" y="4071942"/>
            <a:ext cx="178595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714744" y="3714752"/>
            <a:ext cx="1571636" cy="71438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Franklin Gothic Medium" pitchFamily="34" charset="0"/>
              </a:rPr>
              <a:t>R</a:t>
            </a:r>
            <a:endParaRPr lang="ru-RU" sz="4000" dirty="0">
              <a:latin typeface="Franklin Gothic Medium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4322761" y="3535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00562" y="3357562"/>
            <a:ext cx="235745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6644496" y="3142454"/>
            <a:ext cx="4286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072198" y="1571612"/>
            <a:ext cx="1428760" cy="1357322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Franklin Gothic Medium" pitchFamily="34" charset="0"/>
                <a:cs typeface="Times New Roman" pitchFamily="18" charset="0"/>
              </a:rPr>
              <a:t>А</a:t>
            </a:r>
            <a:endParaRPr lang="ru-RU" sz="4000" b="1" dirty="0">
              <a:latin typeface="Franklin Gothic Medium" pitchFamily="34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143902" y="4785528"/>
            <a:ext cx="142876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857488" y="5500702"/>
            <a:ext cx="85725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001422" y="4429132"/>
            <a:ext cx="2142346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072066" y="5500702"/>
            <a:ext cx="100013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3714744" y="4857760"/>
            <a:ext cx="1428760" cy="1357322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Franklin Gothic Medium" pitchFamily="34" charset="0"/>
                <a:cs typeface="Times New Roman" pitchFamily="18" charset="0"/>
              </a:rPr>
              <a:t>V</a:t>
            </a:r>
            <a:endParaRPr lang="ru-RU" sz="4000" b="1" dirty="0"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2786050" y="400050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929322" y="328612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Прядко ЛИ\Рабочий стол\Моя аттестация\Открытый урок Последовательное соединение проводников\Приборы к отк. уроку\Копия 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00174"/>
            <a:ext cx="1645929" cy="1571636"/>
          </a:xfrm>
          <a:prstGeom prst="rect">
            <a:avLst/>
          </a:prstGeom>
          <a:noFill/>
        </p:spPr>
      </p:pic>
      <p:pic>
        <p:nvPicPr>
          <p:cNvPr id="2" name="Picture 2" descr="D:\На диск\Аттестация Прядко Л.И\Открытый урок Последовательное соединение проводников\Приборы к отк. уроку\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786322"/>
            <a:ext cx="1571636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Прядко ЛИ\Рабочий стол\схемы\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786190"/>
            <a:ext cx="4690085" cy="2786082"/>
          </a:xfrm>
          <a:prstGeom prst="rect">
            <a:avLst/>
          </a:prstGeom>
          <a:noFill/>
        </p:spPr>
      </p:pic>
      <p:pic>
        <p:nvPicPr>
          <p:cNvPr id="2050" name="Picture 2" descr="C:\Documents and Settings\Прядко ЛИ\Рабочий стол\Моя аттестация\Открытый урок Решение задач на последовательное соединение проводников\Схемки\Марон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71480"/>
            <a:ext cx="3998419" cy="2786082"/>
          </a:xfrm>
          <a:prstGeom prst="rect">
            <a:avLst/>
          </a:prstGeom>
          <a:noFill/>
        </p:spPr>
      </p:pic>
      <p:pic>
        <p:nvPicPr>
          <p:cNvPr id="2051" name="Picture 3" descr="C:\Documents and Settings\Прядко ЛИ\Рабочий стол\схемы\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71480"/>
            <a:ext cx="3499498" cy="2768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42910" y="1000108"/>
            <a:ext cx="157163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214546" y="642918"/>
            <a:ext cx="1571636" cy="71438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6" idx="3"/>
          </p:cNvCxnSpPr>
          <p:nvPr/>
        </p:nvCxnSpPr>
        <p:spPr>
          <a:xfrm>
            <a:off x="3786182" y="1000108"/>
            <a:ext cx="85725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643438" y="642918"/>
            <a:ext cx="1571636" cy="71438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9" idx="3"/>
          </p:cNvCxnSpPr>
          <p:nvPr/>
        </p:nvCxnSpPr>
        <p:spPr>
          <a:xfrm>
            <a:off x="6215074" y="1000108"/>
            <a:ext cx="135732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57752" y="2143116"/>
            <a:ext cx="2225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= I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2214554"/>
            <a:ext cx="36295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Franklin Gothic Medium" pitchFamily="34" charset="0"/>
              </a:rPr>
              <a:t>Сила тока в любых      ------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частях цепи      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3500438"/>
            <a:ext cx="39144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Franklin Gothic Medium" pitchFamily="34" charset="0"/>
              </a:rPr>
              <a:t>Общее сопротивление   ------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         в цепи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3357562"/>
            <a:ext cx="2648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 = R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4714884"/>
            <a:ext cx="3601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Franklin Gothic Medium" pitchFamily="34" charset="0"/>
              </a:rPr>
              <a:t>Полное напряжение   ------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     в цепи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7752" y="4643446"/>
            <a:ext cx="2735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= U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U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42910" y="1000108"/>
            <a:ext cx="107157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14480" y="642918"/>
            <a:ext cx="1571636" cy="71438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6 Ом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6" idx="3"/>
          </p:cNvCxnSpPr>
          <p:nvPr/>
        </p:nvCxnSpPr>
        <p:spPr>
          <a:xfrm>
            <a:off x="3286116" y="1000108"/>
            <a:ext cx="85725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143372" y="642918"/>
            <a:ext cx="1571636" cy="71438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2 Ом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9" idx="3"/>
          </p:cNvCxnSpPr>
          <p:nvPr/>
        </p:nvCxnSpPr>
        <p:spPr>
          <a:xfrm>
            <a:off x="5715008" y="1000108"/>
            <a:ext cx="78581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2910" y="3857628"/>
            <a:ext cx="5756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latin typeface="Franklin Gothic Medium" pitchFamily="34" charset="0"/>
              </a:rPr>
              <a:t>Каково общее сопротивление в цепи?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2910" y="4214818"/>
            <a:ext cx="6047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Franklin Gothic Medium" pitchFamily="34" charset="0"/>
              </a:rPr>
              <a:t> Каково показание амперметра, если 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вольтметр, измеряющий напряжение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на первом резисторе показывает 12 В?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2910" y="5286388"/>
            <a:ext cx="5814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Franklin Gothic Medium" pitchFamily="34" charset="0"/>
              </a:rPr>
              <a:t> Каково показание вольтметра второго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резистора?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10" y="6000768"/>
            <a:ext cx="5403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Franklin Gothic Medium" pitchFamily="34" charset="0"/>
              </a:rPr>
              <a:t> Каково общее напряжение в цепи?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385762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Ом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5000636"/>
            <a:ext cx="1070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= 2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15140" y="5572140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15140" y="6000768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=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В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11" grpId="0"/>
      <p:bldP spid="15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000628" y="1643050"/>
            <a:ext cx="2225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= I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I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38" y="1714488"/>
            <a:ext cx="36295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Franklin Gothic Medium" pitchFamily="34" charset="0"/>
              </a:rPr>
              <a:t>Сила тока в любых      ------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частях цепи      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348" y="3286124"/>
            <a:ext cx="3991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Franklin Gothic Medium" pitchFamily="34" charset="0"/>
              </a:rPr>
              <a:t>Общее сопротивление    ------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           в цепи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628" y="3214686"/>
            <a:ext cx="2648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 = R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4643446"/>
            <a:ext cx="3677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Franklin Gothic Medium" pitchFamily="34" charset="0"/>
              </a:rPr>
              <a:t>Полное напряжение    ------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       в цепи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628" y="4572008"/>
            <a:ext cx="2735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= U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U</a:t>
            </a:r>
            <a:r>
              <a:rPr lang="en-US" sz="40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2976" y="428604"/>
            <a:ext cx="6867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При последовательном соединении проводников</a:t>
            </a:r>
            <a:endParaRPr lang="ru-RU" sz="2400" b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рядко ЛИ\Рабочий стол\Моя аттестация\Открытый урок Решение задач на последовательное соединение проводников\Схемки\Марон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142984"/>
            <a:ext cx="4929222" cy="34346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4643446"/>
            <a:ext cx="64427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Franklin Gothic Medium" pitchFamily="34" charset="0"/>
              </a:rPr>
              <a:t> Каково общее сопротивление в цепи, если 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сопротивление </a:t>
            </a:r>
            <a:r>
              <a:rPr lang="en-US" sz="2400" dirty="0" smtClean="0">
                <a:latin typeface="Franklin Gothic Medium" pitchFamily="34" charset="0"/>
              </a:rPr>
              <a:t>R</a:t>
            </a:r>
            <a:r>
              <a:rPr lang="ru-RU" sz="2400" baseline="-25000" dirty="0" smtClean="0">
                <a:latin typeface="Franklin Gothic Medium" pitchFamily="34" charset="0"/>
              </a:rPr>
              <a:t>1</a:t>
            </a:r>
            <a:r>
              <a:rPr lang="ru-RU" sz="2400" dirty="0" smtClean="0">
                <a:latin typeface="Franklin Gothic Medium" pitchFamily="34" charset="0"/>
              </a:rPr>
              <a:t> </a:t>
            </a:r>
            <a:r>
              <a:rPr lang="en-US" sz="2400" dirty="0" smtClean="0">
                <a:latin typeface="Franklin Gothic Medium" pitchFamily="34" charset="0"/>
              </a:rPr>
              <a:t>=</a:t>
            </a:r>
            <a:r>
              <a:rPr lang="ru-RU" sz="2400" dirty="0" smtClean="0">
                <a:latin typeface="Franklin Gothic Medium" pitchFamily="34" charset="0"/>
              </a:rPr>
              <a:t> </a:t>
            </a:r>
            <a:r>
              <a:rPr lang="en-US" sz="2400" dirty="0" smtClean="0">
                <a:latin typeface="Franklin Gothic Medium" pitchFamily="34" charset="0"/>
              </a:rPr>
              <a:t>R</a:t>
            </a:r>
            <a:r>
              <a:rPr lang="ru-RU" sz="2400" baseline="-25000" dirty="0" smtClean="0">
                <a:latin typeface="Franklin Gothic Medium" pitchFamily="34" charset="0"/>
              </a:rPr>
              <a:t>2</a:t>
            </a:r>
            <a:r>
              <a:rPr lang="ru-RU" sz="2400" dirty="0" smtClean="0">
                <a:latin typeface="Franklin Gothic Medium" pitchFamily="34" charset="0"/>
              </a:rPr>
              <a:t> </a:t>
            </a:r>
            <a:r>
              <a:rPr lang="en-US" sz="2400" dirty="0" smtClean="0">
                <a:latin typeface="Franklin Gothic Medium" pitchFamily="34" charset="0"/>
              </a:rPr>
              <a:t>=</a:t>
            </a:r>
            <a:r>
              <a:rPr lang="ru-RU" sz="2400" dirty="0" smtClean="0">
                <a:latin typeface="Franklin Gothic Medium" pitchFamily="34" charset="0"/>
              </a:rPr>
              <a:t> </a:t>
            </a:r>
            <a:r>
              <a:rPr lang="en-US" sz="2400" dirty="0" smtClean="0">
                <a:latin typeface="Franklin Gothic Medium" pitchFamily="34" charset="0"/>
              </a:rPr>
              <a:t>R</a:t>
            </a:r>
            <a:r>
              <a:rPr lang="ru-RU" sz="2400" baseline="-25000" dirty="0" smtClean="0">
                <a:latin typeface="Franklin Gothic Medium" pitchFamily="34" charset="0"/>
              </a:rPr>
              <a:t>3</a:t>
            </a:r>
            <a:r>
              <a:rPr lang="ru-RU" sz="2400" dirty="0" smtClean="0">
                <a:latin typeface="Franklin Gothic Medium" pitchFamily="34" charset="0"/>
              </a:rPr>
              <a:t> </a:t>
            </a:r>
            <a:r>
              <a:rPr lang="en-US" sz="2400" dirty="0" smtClean="0">
                <a:latin typeface="Franklin Gothic Medium" pitchFamily="34" charset="0"/>
              </a:rPr>
              <a:t>= 1</a:t>
            </a:r>
            <a:r>
              <a:rPr lang="ru-RU" sz="2400" dirty="0" smtClean="0">
                <a:latin typeface="Franklin Gothic Medium" pitchFamily="34" charset="0"/>
              </a:rPr>
              <a:t>0</a:t>
            </a:r>
            <a:r>
              <a:rPr lang="en-US" sz="2400" dirty="0" smtClean="0">
                <a:latin typeface="Franklin Gothic Medium" pitchFamily="34" charset="0"/>
              </a:rPr>
              <a:t> </a:t>
            </a:r>
            <a:r>
              <a:rPr lang="ru-RU" sz="2400" dirty="0" smtClean="0">
                <a:latin typeface="Franklin Gothic Medium" pitchFamily="34" charset="0"/>
              </a:rPr>
              <a:t>Ом?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500702"/>
            <a:ext cx="5926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Franklin Gothic Medium" pitchFamily="34" charset="0"/>
              </a:rPr>
              <a:t> Какое значение силы тока показывает </a:t>
            </a:r>
          </a:p>
          <a:p>
            <a:r>
              <a:rPr lang="ru-RU" sz="2400" dirty="0" smtClean="0">
                <a:latin typeface="Franklin Gothic Medium" pitchFamily="34" charset="0"/>
              </a:rPr>
              <a:t>     амперметр?</a:t>
            </a:r>
            <a:endParaRPr lang="ru-RU" sz="2400" dirty="0">
              <a:latin typeface="Franklin Gothic Medium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285728"/>
            <a:ext cx="229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Franklin Gothic Medium" pitchFamily="34" charset="0"/>
              </a:rPr>
              <a:t>Дополнительно:</a:t>
            </a:r>
            <a:endParaRPr lang="ru-RU" sz="2400" b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</TotalTime>
  <Words>195</Words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Людмила</cp:lastModifiedBy>
  <cp:revision>35</cp:revision>
  <dcterms:modified xsi:type="dcterms:W3CDTF">2003-01-01T00:13:02Z</dcterms:modified>
</cp:coreProperties>
</file>