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B1C53-D317-4460-8941-92055066BD72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FF58-C1B8-4069-AABA-D6BF0B29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gif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2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3486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95288" y="260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образовательное учреждение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общеобразовательная школа №4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имени В.Бурова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07181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Проект выполнил: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обучающийся 5 «А» класса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средней общеобразовательной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школы №4 имени В.Бурова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Бухораков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Изатулло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Файзуллоевич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Руководитель: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Ахапкина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Борисовна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Г. Бежецк, Тверская область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2010 год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14348" y="1357298"/>
            <a:ext cx="4067179" cy="167800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31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7030A0"/>
                    </a:gs>
                  </a:gsLst>
                  <a:lin ang="5400000" scaled="1"/>
                </a:gradFill>
                <a:effectLst/>
                <a:latin typeface="Monotype Corsiva"/>
              </a:rPr>
              <a:t>Вклад моей семьи</a:t>
            </a:r>
          </a:p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7030A0"/>
                    </a:gs>
                  </a:gsLst>
                  <a:lin ang="5400000" scaled="1"/>
                </a:gradFill>
                <a:effectLst/>
                <a:latin typeface="Monotype Corsiva"/>
              </a:rPr>
              <a:t>в развитие и процветание</a:t>
            </a:r>
          </a:p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7030A0"/>
                    </a:gs>
                  </a:gsLst>
                  <a:lin ang="5400000" scaled="1"/>
                </a:gradFill>
                <a:effectLst/>
                <a:latin typeface="Monotype Corsiva"/>
              </a:rPr>
              <a:t>общества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7030A0"/>
                  </a:gs>
                </a:gsLst>
                <a:lin ang="5400000" scaled="1"/>
              </a:gradFill>
              <a:effectLst/>
              <a:latin typeface="Monotype Corsiv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14290"/>
            <a:ext cx="5757858" cy="235745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Недавно наша страна отмечала замечательный праздник – День согласия и примирения. Все люди на земле должны жить в мире и согласии.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всем этого желаю.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нашем доме это так.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E:\картинки  к слайдам\0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65392" cy="2357454"/>
          </a:xfrm>
          <a:prstGeom prst="rect">
            <a:avLst/>
          </a:prstGeom>
          <a:noFill/>
        </p:spPr>
      </p:pic>
      <p:pic>
        <p:nvPicPr>
          <p:cNvPr id="5124" name="Picture 4" descr="E:\картинки  к слайдам\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60" y="2143116"/>
            <a:ext cx="2714640" cy="3167080"/>
          </a:xfrm>
          <a:prstGeom prst="rect">
            <a:avLst/>
          </a:prstGeom>
          <a:noFill/>
        </p:spPr>
      </p:pic>
      <p:pic>
        <p:nvPicPr>
          <p:cNvPr id="7" name="Picture 4" descr="E:\картинки  к слайдам\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00364" y="2143116"/>
            <a:ext cx="2694233" cy="3143272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4857752" y="4714884"/>
            <a:ext cx="2357454" cy="192882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643438" y="3357562"/>
            <a:ext cx="2714644" cy="142876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иагональная полоса 10"/>
          <p:cNvSpPr/>
          <p:nvPr/>
        </p:nvSpPr>
        <p:spPr>
          <a:xfrm rot="19270546">
            <a:off x="6410421" y="3379746"/>
            <a:ext cx="500066" cy="571504"/>
          </a:xfrm>
          <a:prstGeom prst="diagStrip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Хорда 11"/>
          <p:cNvSpPr/>
          <p:nvPr/>
        </p:nvSpPr>
        <p:spPr>
          <a:xfrm rot="6895801">
            <a:off x="5657020" y="3995569"/>
            <a:ext cx="714380" cy="642942"/>
          </a:xfrm>
          <a:prstGeom prst="chord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абличка 12"/>
          <p:cNvSpPr/>
          <p:nvPr/>
        </p:nvSpPr>
        <p:spPr>
          <a:xfrm>
            <a:off x="5214942" y="5143512"/>
            <a:ext cx="642942" cy="1143008"/>
          </a:xfrm>
          <a:prstGeom prst="plaqu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абличка 13"/>
          <p:cNvSpPr/>
          <p:nvPr/>
        </p:nvSpPr>
        <p:spPr>
          <a:xfrm>
            <a:off x="6286512" y="5143512"/>
            <a:ext cx="642942" cy="1143008"/>
          </a:xfrm>
          <a:prstGeom prst="plaqu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14942" y="5500702"/>
            <a:ext cx="642942" cy="1588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3" idx="2"/>
          </p:cNvCxnSpPr>
          <p:nvPr/>
        </p:nvCxnSpPr>
        <p:spPr>
          <a:xfrm rot="5400000">
            <a:off x="5161366" y="5875752"/>
            <a:ext cx="785816" cy="35721"/>
          </a:xfrm>
          <a:prstGeom prst="line">
            <a:avLst/>
          </a:prstGeom>
          <a:ln w="254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197216" y="5875750"/>
            <a:ext cx="785816" cy="35721"/>
          </a:xfrm>
          <a:prstGeom prst="line">
            <a:avLst/>
          </a:prstGeom>
          <a:ln w="25400" cmpd="thickThin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86512" y="5500702"/>
            <a:ext cx="642942" cy="1588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14282" y="2571744"/>
            <a:ext cx="31432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я считаю, если каждая семья внесет какой-то вклад в наше общество, мы будем жить в мире, согласии и примирении.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5" name="Picture 5" descr="E:\картинки  к слайдам\B_Fly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86454"/>
            <a:ext cx="1192988" cy="1071546"/>
          </a:xfrm>
          <a:prstGeom prst="rect">
            <a:avLst/>
          </a:prstGeom>
          <a:noFill/>
        </p:spPr>
      </p:pic>
      <p:pic>
        <p:nvPicPr>
          <p:cNvPr id="5123" name="Picture 3" descr="E:\картинки  к слайдам\B_Fly0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57620" y="5714992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286808" cy="64294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предыдущем слайде вы видели герб нашей семьи.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Слово «герб» в переводе с польского означает «наследство». В рисунке нашего герба в символической форме выражена история семьи. Гербы передаются из поколения в поколение и не меняются без особой  необходимости.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Герб нашей семьи был утвержден 9 сентября 2006 года с появлением в доме третьего ребенка. На радужном фоне, который символизирует радостный и светлый настрой семьи, стоит наш дом с желтыми окнами. Ведь желтый цвет означает тепло, свет, счастье. Над домом парят два голубя – символ мира и согласия. Они олицетворяют родителей, маму и папу, которые живут в мире и согласии, оберегая своих детей.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Бабочки  на гербе тоже не случайны. Они символизируют трудолюбие и заботу. Именно эти качества присущи нашей семье.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30416" y="626883"/>
            <a:ext cx="2928959" cy="438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715008" y="1000108"/>
            <a:ext cx="3143272" cy="46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55773" y="2441732"/>
            <a:ext cx="49549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659719" y="1912521"/>
            <a:ext cx="3429025" cy="517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83798">
            <a:off x="4995618" y="1224738"/>
            <a:ext cx="3417995" cy="488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2571736" y="1285860"/>
            <a:ext cx="43781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993018">
            <a:off x="5630335" y="1351549"/>
            <a:ext cx="2786480" cy="410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551795">
            <a:off x="114893" y="2276681"/>
            <a:ext cx="40417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928670"/>
            <a:ext cx="7854444" cy="53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-285784" y="0"/>
            <a:ext cx="7429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Вот такая у нас чудо – семья.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Будем все познавать мы на свете.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Будем маму и папу радовать мы,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Вот такие мы школьники – дети!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4" y="1785926"/>
            <a:ext cx="3500462" cy="487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42844" y="2714620"/>
            <a:ext cx="4643438" cy="3005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 внимание!</a:t>
            </a:r>
            <a:endParaRPr lang="ru-RU" sz="3600" kern="10" spc="0">
              <a:ln w="9525">
                <a:solidFill>
                  <a:srgbClr val="0F243E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27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148" name="Picture 4" descr="E:\картинки  к слайдам\5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5000636"/>
            <a:ext cx="1697818" cy="1643050"/>
          </a:xfrm>
          <a:prstGeom prst="rect">
            <a:avLst/>
          </a:prstGeom>
          <a:noFill/>
        </p:spPr>
      </p:pic>
      <p:pic>
        <p:nvPicPr>
          <p:cNvPr id="6149" name="Picture 5" descr="E:\картинки  к слайдам\9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14346" y="1428735"/>
            <a:ext cx="3000396" cy="31514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6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6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60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6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60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6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60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6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6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01122" cy="61436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Тема проекта:</a:t>
            </a:r>
          </a:p>
          <a:p>
            <a:pPr algn="just"/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вклад моей семьи в развитие и процветание общества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Цель проекта:</a:t>
            </a:r>
          </a:p>
          <a:p>
            <a:pPr algn="just"/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популяризация роли семьи в жизни общества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Задачи проекта:</a:t>
            </a: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сформировать представление о семье как ячейке общества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проанализировать роль каждого члена семьи в развитии общества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на собственном примере привлечь одноклассников к сохранению семейных ценностей и традиций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Актуальность проекта:</a:t>
            </a:r>
          </a:p>
          <a:p>
            <a:pPr algn="just"/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сохранение семейных ценностей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Время работы над проектом:</a:t>
            </a:r>
          </a:p>
          <a:p>
            <a:pPr algn="just"/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1 месяц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Информационно-техническое обеспечение:</a:t>
            </a:r>
            <a:endParaRPr lang="ru-RU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- фотографии;</a:t>
            </a:r>
          </a:p>
          <a:p>
            <a:pPr algn="just">
              <a:lnSpc>
                <a:spcPct val="80000"/>
              </a:lnSpc>
            </a:pP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- компьютер;</a:t>
            </a:r>
          </a:p>
          <a:p>
            <a:pPr algn="just">
              <a:lnSpc>
                <a:spcPct val="80000"/>
              </a:lnSpc>
            </a:pP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- </a:t>
            </a:r>
            <a:r>
              <a:rPr lang="ru-RU" i="1" dirty="0" err="1" smtClean="0">
                <a:solidFill>
                  <a:srgbClr val="FFFF00"/>
                </a:solidFill>
                <a:latin typeface="Bookman Old Style" pitchFamily="18" charset="0"/>
              </a:rPr>
              <a:t>мультимедийная</a:t>
            </a: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 установка 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Мотивация к познанию: </a:t>
            </a:r>
          </a:p>
          <a:p>
            <a:pPr algn="just">
              <a:lnSpc>
                <a:spcPct val="80000"/>
              </a:lnSpc>
            </a:pPr>
            <a:r>
              <a:rPr lang="ru-RU" i="1" dirty="0" smtClean="0">
                <a:solidFill>
                  <a:srgbClr val="FFFF00"/>
                </a:solidFill>
                <a:latin typeface="Bookman Old Style" pitchFamily="18" charset="0"/>
              </a:rPr>
              <a:t>личный интерес обучающегося</a:t>
            </a:r>
          </a:p>
          <a:p>
            <a:endParaRPr lang="ru-RU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FF66"/>
                </a:solidFill>
              </a:rPr>
              <a:t>Методический паспорт проекта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"/>
          <p:cNvSpPr>
            <a:spLocks noChangeArrowheads="1"/>
          </p:cNvSpPr>
          <p:nvPr/>
        </p:nvSpPr>
        <p:spPr bwMode="auto">
          <a:xfrm rot="1287302">
            <a:off x="3851275" y="2744788"/>
            <a:ext cx="1547813" cy="13700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7256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Дорогие друзья!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хочу рассказать Вам сказку о том, как появилась наша семья.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00034" y="857232"/>
            <a:ext cx="2195513" cy="2268538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5143504" y="5000636"/>
            <a:ext cx="360363" cy="396875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29124" y="6072206"/>
            <a:ext cx="360363" cy="396875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6643702" y="5214950"/>
            <a:ext cx="360363" cy="396875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7572396" y="6000768"/>
            <a:ext cx="360363" cy="396875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7715272" y="4857760"/>
            <a:ext cx="360363" cy="396875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3786182" y="5214950"/>
            <a:ext cx="360363" cy="396875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6500826" y="6143644"/>
            <a:ext cx="360363" cy="396875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1285852" y="1571612"/>
            <a:ext cx="649287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 flipH="1">
            <a:off x="3929058" y="5357825"/>
            <a:ext cx="71438" cy="714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 flipH="1">
            <a:off x="3929058" y="5357826"/>
            <a:ext cx="71438" cy="714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5286380" y="5143512"/>
            <a:ext cx="73025" cy="73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28"/>
          <p:cNvSpPr>
            <a:spLocks noChangeArrowheads="1"/>
          </p:cNvSpPr>
          <p:nvPr/>
        </p:nvSpPr>
        <p:spPr bwMode="auto">
          <a:xfrm>
            <a:off x="4572000" y="6215082"/>
            <a:ext cx="73025" cy="73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6643702" y="6286520"/>
            <a:ext cx="73025" cy="73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6786578" y="5357826"/>
            <a:ext cx="73025" cy="73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7786710" y="6215082"/>
            <a:ext cx="73025" cy="73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7786710" y="5000636"/>
            <a:ext cx="69845" cy="4571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36" y="3357562"/>
            <a:ext cx="2612876" cy="3280482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94756">
            <a:off x="5813586" y="1411853"/>
            <a:ext cx="2446057" cy="3167534"/>
          </a:xfrm>
          <a:prstGeom prst="rect">
            <a:avLst/>
          </a:prstGeom>
          <a:solidFill>
            <a:srgbClr val="00CC00"/>
          </a:solidFill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 rot="19625974">
            <a:off x="3059113" y="3141663"/>
            <a:ext cx="1692275" cy="13319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71604" y="214290"/>
            <a:ext cx="4143404" cy="128588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71670" y="285728"/>
            <a:ext cx="3071834" cy="107157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9999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/>
                <a:latin typeface="Bookman Old Style"/>
              </a:rPr>
              <a:t>Семья </a:t>
            </a:r>
          </a:p>
          <a:p>
            <a:pPr algn="ctr" rtl="0"/>
            <a:r>
              <a:rPr lang="ru-RU" sz="3600" b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9999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/>
                <a:latin typeface="Bookman Old Style"/>
              </a:rPr>
              <a:t>Бухораковых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50000">
                    <a:srgbClr val="FF9999"/>
                  </a:gs>
                  <a:gs pos="100000">
                    <a:srgbClr val="FF0000"/>
                  </a:gs>
                </a:gsLst>
                <a:lin ang="0" scaled="1"/>
              </a:gradFill>
              <a:effectLst/>
              <a:latin typeface="Bookman Old Style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2982926">
            <a:off x="4914428" y="2094013"/>
            <a:ext cx="2087570" cy="7411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643174" y="2285992"/>
            <a:ext cx="2143140" cy="8572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7671148">
            <a:off x="726052" y="1965196"/>
            <a:ext cx="1805692" cy="9132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85720" y="3286124"/>
            <a:ext cx="2286016" cy="314327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714612" y="4000504"/>
            <a:ext cx="3714776" cy="242889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572264" y="3357562"/>
            <a:ext cx="2428892" cy="321471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5400000">
            <a:off x="2790788" y="2567006"/>
            <a:ext cx="1808168" cy="24600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Изатулло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7736101">
            <a:off x="811217" y="2298296"/>
            <a:ext cx="1665292" cy="25719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Нигина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2955144">
            <a:off x="5061868" y="2343156"/>
            <a:ext cx="1757183" cy="2127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Анваршо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1857388" cy="27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071802" y="421481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399591" y="3958863"/>
            <a:ext cx="2857521" cy="208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ьная выноска 22"/>
          <p:cNvSpPr/>
          <p:nvPr/>
        </p:nvSpPr>
        <p:spPr>
          <a:xfrm>
            <a:off x="5643570" y="214290"/>
            <a:ext cx="3500430" cy="2000264"/>
          </a:xfrm>
          <a:prstGeom prst="wedgeEllipseCallout">
            <a:avLst>
              <a:gd name="adj1" fmla="val -28014"/>
              <a:gd name="adj2" fmla="val 7282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28604"/>
            <a:ext cx="2928958" cy="121444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Первый вклад нашей семьи в том, 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она дала обществу троих детей. 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Наша семья многодетная.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F:\НАТАЛЬЯ ЮРЬЕВНЕ\Deti14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28"/>
            <a:ext cx="1531386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60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6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600" decel="100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6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600" decel="100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6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50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051" grpId="0"/>
      <p:bldP spid="2052" grpId="0"/>
      <p:bldP spid="2053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429684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Наша семья росла и развивалась.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Мама с папой работали, занимались нужным делом.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профессии мама  учитель начальных классов. Она  работает в Доме детства и юношества и готовит дошколят к школе.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P1030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511810" cy="26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103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5265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10300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000372"/>
            <a:ext cx="3657596" cy="27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P1030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000372"/>
            <a:ext cx="3643338" cy="27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P10300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571876"/>
            <a:ext cx="4093936" cy="307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5072066" y="1643050"/>
            <a:ext cx="3500430" cy="2000264"/>
          </a:xfrm>
          <a:prstGeom prst="wedgeEllipseCallout">
            <a:avLst>
              <a:gd name="adj1" fmla="val -28014"/>
              <a:gd name="adj2" fmla="val 7282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Второй вклад – заслуга моей мамы. Она воспитывает и развивает детей для нашего общества. Готовит новые кадры.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8143932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Папа по профессии электрик. Он работает на грузовой барже. Чистит нашу знаменитую  и самую большую реку Волгу.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5" descr="rest_in_Russia_Russias_average_strip_seliger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948" y="1928802"/>
            <a:ext cx="4443366" cy="3286148"/>
          </a:xfrm>
          <a:prstGeom prst="rect">
            <a:avLst/>
          </a:prstGeom>
          <a:noFill/>
        </p:spPr>
      </p:pic>
      <p:pic>
        <p:nvPicPr>
          <p:cNvPr id="5" name="Picture 9" descr="3160539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275114" cy="320790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285852" y="2214554"/>
            <a:ext cx="3000396" cy="432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5072066" y="2071678"/>
            <a:ext cx="3500430" cy="2000264"/>
          </a:xfrm>
          <a:prstGeom prst="wedgeEllipseCallout">
            <a:avLst>
              <a:gd name="adj1" fmla="val -28014"/>
              <a:gd name="adj2" fmla="val 72823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Третий вклад – заслуга моего папы. Он очищает нашу окружающую среду для того, чтобы все люди жили в красоте  и чистоте.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85728"/>
            <a:ext cx="7786742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тоже вносим свою лепту в развитие  нашего общества. Мы с сестрой занимаемся дополнительным образованием: в свободное от уроков время ходим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Дом детства и юношества, на: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0764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714876" y="3357562"/>
            <a:ext cx="4183054" cy="282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71538" y="6000768"/>
            <a:ext cx="2357454" cy="85723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398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030A0"/>
                    </a:gs>
                    <a:gs pos="50000">
                      <a:srgbClr val="0070C0"/>
                    </a:gs>
                    <a:gs pos="100000">
                      <a:srgbClr val="7030A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Изат</a:t>
            </a:r>
            <a:endParaRPr lang="ru-RU" sz="3600" b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030A0"/>
                  </a:gs>
                  <a:gs pos="50000">
                    <a:srgbClr val="0070C0"/>
                  </a:gs>
                  <a:gs pos="100000">
                    <a:srgbClr val="7030A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 rot="16200000">
            <a:off x="1464447" y="1321579"/>
            <a:ext cx="1285884" cy="2786082"/>
          </a:xfrm>
          <a:prstGeom prst="lef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лево 8"/>
          <p:cNvSpPr/>
          <p:nvPr/>
        </p:nvSpPr>
        <p:spPr>
          <a:xfrm rot="16200000">
            <a:off x="6250793" y="1321579"/>
            <a:ext cx="1285884" cy="2786082"/>
          </a:xfrm>
          <a:prstGeom prst="lef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85786" y="2143116"/>
            <a:ext cx="2706682" cy="64451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F497A"/>
                </a:solidFill>
                <a:effectLst/>
                <a:latin typeface="Monotype Corsiva"/>
              </a:rPr>
              <a:t>БОКС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F497A"/>
              </a:solidFill>
              <a:effectLst/>
              <a:latin typeface="Monotype Corsiva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500694" y="2143116"/>
            <a:ext cx="2706682" cy="7159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ТАНЦЫ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Monotype Corsiva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500694" y="6000768"/>
            <a:ext cx="3044825" cy="85723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b="1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Нигина</a:t>
            </a:r>
            <a:endParaRPr lang="ru-RU" sz="3600" b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2714612" y="357166"/>
            <a:ext cx="3786214" cy="2571768"/>
          </a:xfrm>
          <a:prstGeom prst="wedgeEllipseCallout">
            <a:avLst>
              <a:gd name="adj1" fmla="val 636"/>
              <a:gd name="adj2" fmla="val 8462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Еще один вклад нашей семьи в развитие  общества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8" grpId="0" animBg="1"/>
      <p:bldP spid="9" grpId="0" animBg="1"/>
      <p:bldP spid="3075" grpId="0"/>
      <p:bldP spid="3076" grpId="0"/>
      <p:bldP spid="3077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Встреча поколений\фот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53314"/>
            <a:ext cx="4485446" cy="337601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072494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Еще я занимаюсь компьютером.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сейчас очень актуально. Знания компьютера помогают мне и в учебе и в личной жизни.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E:\картинки  к слайдам\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2494497" cy="2284680"/>
          </a:xfrm>
          <a:prstGeom prst="rect">
            <a:avLst/>
          </a:prstGeom>
          <a:noFill/>
        </p:spPr>
      </p:pic>
      <p:pic>
        <p:nvPicPr>
          <p:cNvPr id="4099" name="Picture 3" descr="E:\Фото с научной конференции\Фото1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2143116"/>
            <a:ext cx="3412338" cy="4549785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14282" y="4357694"/>
            <a:ext cx="4643470" cy="235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Я занял первое место в районной  научно-практической конференции с проектом «Дети войны», посвященном 65-летию Великой Победе.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14282" y="1428736"/>
            <a:ext cx="3857620" cy="2928958"/>
          </a:xfrm>
          <a:prstGeom prst="wedgeEllipseCallout">
            <a:avLst>
              <a:gd name="adj1" fmla="val 64125"/>
              <a:gd name="adj2" fmla="val 6278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это я тоже считаю большим вкладом.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290"/>
            <a:ext cx="8286808" cy="22860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Еще наша семья очень творческая: мы принимаем участие во всех конкурсах и выставках. Очень часто занимаем призовые места. Например, моя сестра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Нигина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заняла 1 место в областном конкурсе по противопожарной тематике «МЧС глазами детей».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512180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82978">
            <a:off x="34037" y="2245694"/>
            <a:ext cx="4880010" cy="32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66511">
            <a:off x="4212427" y="2160955"/>
            <a:ext cx="5046718" cy="310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2714612" y="357166"/>
            <a:ext cx="3786214" cy="2571768"/>
          </a:xfrm>
          <a:prstGeom prst="wedgeEllipseCallout">
            <a:avLst>
              <a:gd name="adj1" fmla="val 636"/>
              <a:gd name="adj2" fmla="val 8462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ее вклад.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632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Firm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Virtual PC</cp:lastModifiedBy>
  <cp:revision>36</cp:revision>
  <dcterms:created xsi:type="dcterms:W3CDTF">2010-10-28T07:06:11Z</dcterms:created>
  <dcterms:modified xsi:type="dcterms:W3CDTF">2011-03-21T19:20:00Z</dcterms:modified>
</cp:coreProperties>
</file>