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94" r:id="rId3"/>
    <p:sldId id="295" r:id="rId4"/>
    <p:sldId id="302" r:id="rId5"/>
    <p:sldId id="301" r:id="rId6"/>
    <p:sldId id="296" r:id="rId7"/>
    <p:sldId id="308" r:id="rId8"/>
    <p:sldId id="303" r:id="rId9"/>
    <p:sldId id="304" r:id="rId10"/>
    <p:sldId id="305" r:id="rId11"/>
    <p:sldId id="325" r:id="rId12"/>
    <p:sldId id="297" r:id="rId13"/>
    <p:sldId id="320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299" r:id="rId25"/>
    <p:sldId id="257" r:id="rId26"/>
    <p:sldId id="258" r:id="rId27"/>
    <p:sldId id="267" r:id="rId28"/>
    <p:sldId id="269" r:id="rId29"/>
    <p:sldId id="270" r:id="rId30"/>
    <p:sldId id="271" r:id="rId31"/>
    <p:sldId id="321" r:id="rId32"/>
    <p:sldId id="322" r:id="rId33"/>
    <p:sldId id="323" r:id="rId34"/>
    <p:sldId id="326" r:id="rId35"/>
    <p:sldId id="324" r:id="rId36"/>
    <p:sldId id="327" r:id="rId37"/>
    <p:sldId id="329" r:id="rId38"/>
    <p:sldId id="330" r:id="rId39"/>
    <p:sldId id="328" r:id="rId40"/>
    <p:sldId id="331" r:id="rId41"/>
    <p:sldId id="332" r:id="rId42"/>
    <p:sldId id="333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173" autoAdjust="0"/>
    <p:restoredTop sz="94660"/>
  </p:normalViewPr>
  <p:slideViewPr>
    <p:cSldViewPr>
      <p:cViewPr varScale="1">
        <p:scale>
          <a:sx n="102" d="100"/>
          <a:sy n="102" d="100"/>
        </p:scale>
        <p:origin x="-1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7D9F6-5796-41A4-8F24-6EEB8F50FECB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31A9F-817E-41FA-A9A5-34498C78CD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A9F-817E-41FA-A9A5-34498C78CD6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31A9F-817E-41FA-A9A5-34498C78CD63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A50-0BA8-4DD2-8F06-322BE48633F4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0C6-A122-48C2-AAC2-44F76D9ED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A50-0BA8-4DD2-8F06-322BE48633F4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0C6-A122-48C2-AAC2-44F76D9ED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A50-0BA8-4DD2-8F06-322BE48633F4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0C6-A122-48C2-AAC2-44F76D9ED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A50-0BA8-4DD2-8F06-322BE48633F4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0C6-A122-48C2-AAC2-44F76D9ED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A50-0BA8-4DD2-8F06-322BE48633F4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0C6-A122-48C2-AAC2-44F76D9ED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A50-0BA8-4DD2-8F06-322BE48633F4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0C6-A122-48C2-AAC2-44F76D9ED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A50-0BA8-4DD2-8F06-322BE48633F4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0C6-A122-48C2-AAC2-44F76D9ED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A50-0BA8-4DD2-8F06-322BE48633F4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0C6-A122-48C2-AAC2-44F76D9ED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A50-0BA8-4DD2-8F06-322BE48633F4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0C6-A122-48C2-AAC2-44F76D9ED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A50-0BA8-4DD2-8F06-322BE48633F4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0C6-A122-48C2-AAC2-44F76D9ED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F2A50-0BA8-4DD2-8F06-322BE48633F4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800C6-A122-48C2-AAC2-44F76D9ED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F2A50-0BA8-4DD2-8F06-322BE48633F4}" type="datetimeFigureOut">
              <a:rPr lang="ru-RU" smtClean="0"/>
              <a:pPr/>
              <a:t>23.02.2011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800C6-A122-48C2-AAC2-44F76D9ED7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A4%D0%B0%D0%B9%D0%BB:Vorskla_River_near_New_Sanzary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357297"/>
          </a:xfrm>
        </p:spPr>
        <p:txBody>
          <a:bodyPr>
            <a:normAutofit/>
          </a:bodyPr>
          <a:lstStyle/>
          <a:p>
            <a:r>
              <a:rPr lang="ru-RU" sz="7200" b="1" i="1" dirty="0" smtClean="0"/>
              <a:t>Наш край </a:t>
            </a:r>
            <a:endParaRPr lang="ru-RU" sz="7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00702"/>
            <a:ext cx="6400800" cy="1357298"/>
          </a:xfrm>
        </p:spPr>
        <p:txBody>
          <a:bodyPr>
            <a:normAutofit/>
          </a:bodyPr>
          <a:lstStyle/>
          <a:p>
            <a:r>
              <a:rPr lang="ru-RU" dirty="0" smtClean="0"/>
              <a:t>Обобщающий урок окружающего мира в 4 классе</a:t>
            </a:r>
            <a:endParaRPr lang="ru-RU" dirty="0"/>
          </a:p>
        </p:txBody>
      </p:sp>
      <p:pic>
        <p:nvPicPr>
          <p:cNvPr id="5" name="Рисунок 4" descr="осень 2008г (124)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071546"/>
            <a:ext cx="9246608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4282" y="4572008"/>
            <a:ext cx="8715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Презентацию выполнила Юдова Е. А,, учитель начальных классов МОУ «БСОШ имени А. М. Рудого» Борисовского района, Белгородской области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39858"/>
            <a:ext cx="8800761" cy="577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135732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Животный мир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4282" y="4000504"/>
            <a:ext cx="2328850" cy="26547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00108"/>
            <a:ext cx="347821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4450143"/>
            <a:ext cx="6238896" cy="22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00034" y="3286124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Судак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28596" y="6072206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Щука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357818" y="6072206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Сом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135732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Животный мир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в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1" y="785794"/>
            <a:ext cx="5429289" cy="5857903"/>
          </a:xfrm>
        </p:spPr>
      </p:pic>
      <p:pic>
        <p:nvPicPr>
          <p:cNvPr id="5" name="Рисунок 4" descr="Заповедник БЕЛОГОРЬЕ - цапл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2918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86512" y="2214554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Цапля</a:t>
            </a:r>
            <a:endParaRPr lang="ru-RU" sz="2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2786058"/>
            <a:ext cx="2786081" cy="345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143636" y="628652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Аист</a:t>
            </a:r>
            <a:endParaRPr lang="ru-RU" sz="2800" dirty="0"/>
          </a:p>
        </p:txBody>
      </p:sp>
      <p:pic>
        <p:nvPicPr>
          <p:cNvPr id="9" name="Рисунок 8" descr="Бобренок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6" y="3357562"/>
            <a:ext cx="4214842" cy="281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71538" y="6072206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Бобёр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Поверхность и полезные ископаемые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214939" y="1571611"/>
          <a:ext cx="3500464" cy="3071834"/>
        </p:xfrm>
        <a:graphic>
          <a:graphicData uri="http://schemas.openxmlformats.org/drawingml/2006/table">
            <a:tbl>
              <a:tblPr/>
              <a:tblGrid>
                <a:gridCol w="353618"/>
                <a:gridCol w="350761"/>
                <a:gridCol w="350761"/>
                <a:gridCol w="349332"/>
                <a:gridCol w="349332"/>
                <a:gridCol w="349332"/>
                <a:gridCol w="349332"/>
                <a:gridCol w="349332"/>
                <a:gridCol w="349332"/>
                <a:gridCol w="349332"/>
              </a:tblGrid>
              <a:tr h="3393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39339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22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7643834" y="2928934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1000108"/>
            <a:ext cx="51435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По горизонтали:</a:t>
            </a:r>
          </a:p>
          <a:p>
            <a:r>
              <a:rPr lang="ru-RU" sz="2200" dirty="0" smtClean="0"/>
              <a:t> 1. Возвышенность высотой 300 метров. 2.Верхний плодородный слой земли. 3. Горы, созданные человеком. 4. Углубление в земной поверхности, заполненное водой, естественный водоём. 5. Полезное ископаемое, используется в строительстве и при изготовлении стекла. 6. Полезное ископаемое, используется в строительстве и гончарном деле.</a:t>
            </a:r>
          </a:p>
          <a:p>
            <a:endParaRPr lang="ru-RU" sz="2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500063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По вертикали: </a:t>
            </a:r>
            <a:r>
              <a:rPr lang="ru-RU" sz="2200" dirty="0" smtClean="0"/>
              <a:t>7. Углубление на земной поверхности с крутыми осыпающимися склонами. 8. Начало реки. 9. Полезное ископаемое, образовавшееся из остатков морских организмов. 10. Из неё получают чугун и сталь.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Хол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643182"/>
            <a:ext cx="5307274" cy="3998146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Поверхность и полезные ископаемые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214939" y="1571611"/>
          <a:ext cx="3500464" cy="3071834"/>
        </p:xfrm>
        <a:graphic>
          <a:graphicData uri="http://schemas.openxmlformats.org/drawingml/2006/table">
            <a:tbl>
              <a:tblPr/>
              <a:tblGrid>
                <a:gridCol w="353618"/>
                <a:gridCol w="350761"/>
                <a:gridCol w="350761"/>
                <a:gridCol w="349332"/>
                <a:gridCol w="349332"/>
                <a:gridCol w="349332"/>
                <a:gridCol w="349332"/>
                <a:gridCol w="349332"/>
                <a:gridCol w="349332"/>
                <a:gridCol w="349332"/>
              </a:tblGrid>
              <a:tr h="3393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39339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22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7643834" y="2928934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1000108"/>
            <a:ext cx="5643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По горизонтали:</a:t>
            </a:r>
          </a:p>
          <a:p>
            <a:r>
              <a:rPr lang="ru-RU" sz="2200" dirty="0" smtClean="0"/>
              <a:t> 1. Возвышенность высотой 300 метров. </a:t>
            </a:r>
          </a:p>
          <a:p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Поверхность и полезные ископаемые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072066" y="1643050"/>
          <a:ext cx="3500462" cy="3083015"/>
        </p:xfrm>
        <a:graphic>
          <a:graphicData uri="http://schemas.openxmlformats.org/drawingml/2006/table">
            <a:tbl>
              <a:tblPr/>
              <a:tblGrid>
                <a:gridCol w="353615"/>
                <a:gridCol w="350761"/>
                <a:gridCol w="350761"/>
                <a:gridCol w="349332"/>
                <a:gridCol w="349332"/>
                <a:gridCol w="349332"/>
                <a:gridCol w="349332"/>
                <a:gridCol w="349332"/>
                <a:gridCol w="349332"/>
                <a:gridCol w="349333"/>
              </a:tblGrid>
              <a:tr h="339339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х</a:t>
                      </a:r>
                      <a:endParaRPr lang="ru-RU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</a:t>
                      </a:r>
                      <a:endParaRPr lang="ru-RU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л</a:t>
                      </a:r>
                      <a:endParaRPr lang="ru-RU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м</a:t>
                      </a:r>
                      <a:endParaRPr lang="ru-RU" sz="20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39339"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22">
                <a:tc gridSpan="4"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7643834" y="2928934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1000108"/>
            <a:ext cx="5929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По горизонтали:</a:t>
            </a:r>
          </a:p>
          <a:p>
            <a:r>
              <a:rPr lang="ru-RU" sz="2200" dirty="0" smtClean="0"/>
              <a:t> 1. Возвышенность высотой 300 метров. </a:t>
            </a:r>
          </a:p>
          <a:p>
            <a:endParaRPr lang="ru-RU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643050"/>
            <a:ext cx="6072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2.Верхний плодородный слой земли. </a:t>
            </a:r>
            <a:endParaRPr lang="ru-RU" sz="2200" dirty="0"/>
          </a:p>
        </p:txBody>
      </p:sp>
      <p:pic>
        <p:nvPicPr>
          <p:cNvPr id="8" name="Рисунок 7" descr="почв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2928934"/>
            <a:ext cx="4712231" cy="37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Поверхность и полезные ископаемые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214942" y="1571611"/>
          <a:ext cx="3500462" cy="3127739"/>
        </p:xfrm>
        <a:graphic>
          <a:graphicData uri="http://schemas.openxmlformats.org/drawingml/2006/table">
            <a:tbl>
              <a:tblPr/>
              <a:tblGrid>
                <a:gridCol w="353615"/>
                <a:gridCol w="350761"/>
                <a:gridCol w="350761"/>
                <a:gridCol w="349332"/>
                <a:gridCol w="349332"/>
                <a:gridCol w="349332"/>
                <a:gridCol w="349332"/>
                <a:gridCol w="349332"/>
                <a:gridCol w="349332"/>
                <a:gridCol w="349333"/>
              </a:tblGrid>
              <a:tr h="3393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18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39339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aseline="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22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7643834" y="2928934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1000108"/>
            <a:ext cx="6215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По горизонтали:</a:t>
            </a:r>
          </a:p>
          <a:p>
            <a:r>
              <a:rPr lang="ru-RU" sz="2200" dirty="0" smtClean="0"/>
              <a:t>1. Возвышенность высотой 300 метров.    2.Верхний плодородный слой земли. </a:t>
            </a:r>
          </a:p>
          <a:p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000241"/>
            <a:ext cx="5429256" cy="428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3. Горы, созданные человеком. </a:t>
            </a:r>
            <a:endParaRPr lang="ru-RU" dirty="0"/>
          </a:p>
        </p:txBody>
      </p:sp>
      <p:pic>
        <p:nvPicPr>
          <p:cNvPr id="7" name="Рисунок 6" descr="гора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20" y="2571744"/>
            <a:ext cx="3429024" cy="4033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айка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4684"/>
            <a:ext cx="4398950" cy="34833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Поверхность и полезные ископаемые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214942" y="1571611"/>
          <a:ext cx="3500462" cy="3220205"/>
        </p:xfrm>
        <a:graphic>
          <a:graphicData uri="http://schemas.openxmlformats.org/drawingml/2006/table">
            <a:tbl>
              <a:tblPr/>
              <a:tblGrid>
                <a:gridCol w="353615"/>
                <a:gridCol w="350761"/>
                <a:gridCol w="350761"/>
                <a:gridCol w="349332"/>
                <a:gridCol w="349332"/>
                <a:gridCol w="349332"/>
                <a:gridCol w="349332"/>
                <a:gridCol w="349332"/>
                <a:gridCol w="349332"/>
                <a:gridCol w="349333"/>
              </a:tblGrid>
              <a:tr h="3393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18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4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39339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aseline="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22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7643834" y="2928934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1000108"/>
            <a:ext cx="5143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По горизонтали:</a:t>
            </a:r>
          </a:p>
          <a:p>
            <a:r>
              <a:rPr lang="ru-RU" sz="2200" dirty="0" smtClean="0"/>
              <a:t> 1. Возвышенность высотой 300 метров. 2.Верхний плодородный слой земли. 3. Горы, созданные человеком. </a:t>
            </a:r>
            <a:endParaRPr lang="ru-RU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357430"/>
            <a:ext cx="5715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4. Углубление в земной поверхности, заполненное водой, естественный водоём.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Поверхность и полезные ископаемые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214942" y="1571611"/>
          <a:ext cx="3500462" cy="3231386"/>
        </p:xfrm>
        <a:graphic>
          <a:graphicData uri="http://schemas.openxmlformats.org/drawingml/2006/table">
            <a:tbl>
              <a:tblPr/>
              <a:tblGrid>
                <a:gridCol w="353615"/>
                <a:gridCol w="350761"/>
                <a:gridCol w="350761"/>
                <a:gridCol w="349332"/>
                <a:gridCol w="349332"/>
                <a:gridCol w="349332"/>
                <a:gridCol w="349332"/>
                <a:gridCol w="349332"/>
                <a:gridCol w="349332"/>
                <a:gridCol w="349333"/>
              </a:tblGrid>
              <a:tr h="3393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18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4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39339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aseline="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22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7643834" y="2928934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1000108"/>
            <a:ext cx="51435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По горизонтали:</a:t>
            </a:r>
          </a:p>
          <a:p>
            <a:r>
              <a:rPr lang="ru-RU" sz="2200" dirty="0" smtClean="0"/>
              <a:t> 1. Возвышенность высотой 300 метров. 2.Верхний плодородный слой земли. 3. Горы, созданные человеком. 4. Углубление в земной поверхности, заполненное водой, естественный водоём.</a:t>
            </a:r>
          </a:p>
          <a:p>
            <a:endParaRPr lang="ru-RU" sz="2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00372"/>
            <a:ext cx="5643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           5. Полезное ископаемое, используется в строительстве и при изготовлении стекла.</a:t>
            </a:r>
            <a:endParaRPr lang="ru-RU" dirty="0"/>
          </a:p>
        </p:txBody>
      </p:sp>
      <p:pic>
        <p:nvPicPr>
          <p:cNvPr id="2050" name="Picture 2" descr="C:\Documents and Settings\User\Мои документы\изобр\пес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059560"/>
            <a:ext cx="3714744" cy="2798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Поверхность и полезные ископаемые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214942" y="1571611"/>
          <a:ext cx="3500462" cy="3231386"/>
        </p:xfrm>
        <a:graphic>
          <a:graphicData uri="http://schemas.openxmlformats.org/drawingml/2006/table">
            <a:tbl>
              <a:tblPr/>
              <a:tblGrid>
                <a:gridCol w="353615"/>
                <a:gridCol w="350761"/>
                <a:gridCol w="350761"/>
                <a:gridCol w="349332"/>
                <a:gridCol w="349332"/>
                <a:gridCol w="349332"/>
                <a:gridCol w="349332"/>
                <a:gridCol w="349332"/>
                <a:gridCol w="349332"/>
                <a:gridCol w="349333"/>
              </a:tblGrid>
              <a:tr h="3393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18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4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39339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aseline="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22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7643834" y="2928934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1000108"/>
            <a:ext cx="51435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По горизонтали:</a:t>
            </a:r>
          </a:p>
          <a:p>
            <a:r>
              <a:rPr lang="ru-RU" sz="2200" dirty="0" smtClean="0"/>
              <a:t> 1. Возвышенность высотой 300 метров. 2.Верхний плодородный слой земли. 3. Горы, созданные человеком. 4. Углубление в земной поверхности, заполненное водой, естественный водоём. 5. Полезное ископаемое, используется в строительстве и при изготовлении стекла.</a:t>
            </a:r>
          </a:p>
          <a:p>
            <a:endParaRPr lang="ru-RU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714752"/>
            <a:ext cx="5500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prstClr val="black"/>
                </a:solidFill>
              </a:rPr>
              <a:t>                             </a:t>
            </a:r>
            <a:r>
              <a:rPr lang="ru-RU" sz="2200" dirty="0" smtClean="0"/>
              <a:t>6. Полезное ископаемое, используется в строительстве и гончарном деле.</a:t>
            </a:r>
            <a:endParaRPr lang="ru-RU" dirty="0"/>
          </a:p>
        </p:txBody>
      </p:sp>
      <p:pic>
        <p:nvPicPr>
          <p:cNvPr id="1026" name="Picture 2" descr="C:\Documents and Settings\User\Мои документы\изобр\гл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393396"/>
            <a:ext cx="3286139" cy="2464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Овраг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071546"/>
            <a:ext cx="2643206" cy="35803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Поверхность и полезные ископаемые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214942" y="1571611"/>
          <a:ext cx="3500462" cy="3231386"/>
        </p:xfrm>
        <a:graphic>
          <a:graphicData uri="http://schemas.openxmlformats.org/drawingml/2006/table">
            <a:tbl>
              <a:tblPr/>
              <a:tblGrid>
                <a:gridCol w="353615"/>
                <a:gridCol w="350761"/>
                <a:gridCol w="350761"/>
                <a:gridCol w="349332"/>
                <a:gridCol w="349332"/>
                <a:gridCol w="349332"/>
                <a:gridCol w="349332"/>
                <a:gridCol w="349332"/>
                <a:gridCol w="349332"/>
                <a:gridCol w="349333"/>
              </a:tblGrid>
              <a:tr h="3393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18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4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39339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aseline="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22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7643834" y="2928934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500063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По вертикали: </a:t>
            </a:r>
            <a:r>
              <a:rPr lang="ru-RU" sz="2200" dirty="0" smtClean="0"/>
              <a:t>7. Углубление на земной поверхности с крутыми осыпающимися склонами.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то049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214422"/>
            <a:ext cx="4440818" cy="56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42876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</a:rPr>
              <a:t>Цели урока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785794"/>
            <a:ext cx="4714876" cy="59293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/>
              <a:t>-   </a:t>
            </a:r>
            <a:r>
              <a:rPr lang="ru-RU" sz="2400" dirty="0" smtClean="0"/>
              <a:t>Обобщить знания по разделу«Родной край»</a:t>
            </a:r>
          </a:p>
          <a:p>
            <a:r>
              <a:rPr lang="ru-RU" sz="2400" dirty="0" smtClean="0"/>
              <a:t>Проверить знания о Белгородской области и Борисовском районе: географическом положении, поверхности, полезных ископаемых, растениях и животных, сельском хозяйстве.</a:t>
            </a:r>
          </a:p>
          <a:p>
            <a:pPr lvl="0"/>
            <a:r>
              <a:rPr lang="ru-RU" sz="2400" dirty="0" smtClean="0"/>
              <a:t>Развивать познавательную активность, логическое мышление, творческие способности. </a:t>
            </a:r>
          </a:p>
          <a:p>
            <a:r>
              <a:rPr lang="ru-RU" sz="2400" dirty="0" smtClean="0"/>
              <a:t>Воспитывать любовь к родному краю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Поверхность и полезные ископаемые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214942" y="1571611"/>
          <a:ext cx="3500462" cy="3231386"/>
        </p:xfrm>
        <a:graphic>
          <a:graphicData uri="http://schemas.openxmlformats.org/drawingml/2006/table">
            <a:tbl>
              <a:tblPr/>
              <a:tblGrid>
                <a:gridCol w="353615"/>
                <a:gridCol w="350761"/>
                <a:gridCol w="350761"/>
                <a:gridCol w="349332"/>
                <a:gridCol w="349332"/>
                <a:gridCol w="349332"/>
                <a:gridCol w="349332"/>
                <a:gridCol w="349332"/>
                <a:gridCol w="349332"/>
                <a:gridCol w="349333"/>
              </a:tblGrid>
              <a:tr h="3393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18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4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39339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aseline="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22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7643834" y="2928934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500063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По вертикали: </a:t>
            </a:r>
            <a:r>
              <a:rPr lang="ru-RU" sz="2200" dirty="0" smtClean="0"/>
              <a:t>7. Углубление на земной поверхности с крутыми осыпающимися склонами. </a:t>
            </a:r>
            <a:endParaRPr lang="ru-RU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86116" y="5357826"/>
            <a:ext cx="37862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8. Начало реки. </a:t>
            </a:r>
            <a:endParaRPr lang="ru-RU" sz="2200" dirty="0"/>
          </a:p>
        </p:txBody>
      </p:sp>
      <p:pic>
        <p:nvPicPr>
          <p:cNvPr id="11" name="Picture 7" descr="50599_1280_10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357298"/>
            <a:ext cx="397420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Поверхность и полезные ископаемые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214942" y="1571611"/>
          <a:ext cx="3500462" cy="3231386"/>
        </p:xfrm>
        <a:graphic>
          <a:graphicData uri="http://schemas.openxmlformats.org/drawingml/2006/table">
            <a:tbl>
              <a:tblPr/>
              <a:tblGrid>
                <a:gridCol w="353615"/>
                <a:gridCol w="350761"/>
                <a:gridCol w="350761"/>
                <a:gridCol w="349332"/>
                <a:gridCol w="349332"/>
                <a:gridCol w="349332"/>
                <a:gridCol w="349332"/>
                <a:gridCol w="349332"/>
                <a:gridCol w="349332"/>
                <a:gridCol w="349333"/>
              </a:tblGrid>
              <a:tr h="3393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18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4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39339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aseline="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22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7643834" y="2928934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500063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По вертикали: </a:t>
            </a:r>
            <a:r>
              <a:rPr lang="ru-RU" sz="2200" dirty="0" smtClean="0"/>
              <a:t>7. Углубление на земной поверхности с крутыми осыпающимися склонами. 8. Начало реки. </a:t>
            </a:r>
            <a:endParaRPr lang="ru-RU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357826"/>
            <a:ext cx="8786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prstClr val="black"/>
                </a:solidFill>
              </a:rPr>
              <a:t>                                                          </a:t>
            </a:r>
            <a:r>
              <a:rPr lang="ru-RU" sz="2200" dirty="0" smtClean="0"/>
              <a:t>9. Полезное ископаемое, образовавшееся из остатков морских организмов. </a:t>
            </a:r>
            <a:endParaRPr lang="ru-RU" dirty="0"/>
          </a:p>
        </p:txBody>
      </p:sp>
      <p:pic>
        <p:nvPicPr>
          <p:cNvPr id="9" name="Рисунок 8" descr="мел3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34" y="1714488"/>
            <a:ext cx="2541653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Мои документы\изобр\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357298"/>
            <a:ext cx="4429123" cy="33218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Поверхность и полезные ископаемые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214942" y="1571611"/>
          <a:ext cx="3500462" cy="3231386"/>
        </p:xfrm>
        <a:graphic>
          <a:graphicData uri="http://schemas.openxmlformats.org/drawingml/2006/table">
            <a:tbl>
              <a:tblPr/>
              <a:tblGrid>
                <a:gridCol w="353615"/>
                <a:gridCol w="350761"/>
                <a:gridCol w="350761"/>
                <a:gridCol w="349332"/>
                <a:gridCol w="349332"/>
                <a:gridCol w="349332"/>
                <a:gridCol w="349332"/>
                <a:gridCol w="349332"/>
                <a:gridCol w="349332"/>
                <a:gridCol w="349333"/>
              </a:tblGrid>
              <a:tr h="3393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18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4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39339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aseline="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м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22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7643834" y="2928934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500063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По вертикали: </a:t>
            </a:r>
            <a:r>
              <a:rPr lang="ru-RU" sz="2200" dirty="0" smtClean="0"/>
              <a:t>7. Углубление на земной поверхности с крутыми осыпающимися склонами. 8. Начало реки. 9. Полезное ископаемое, образовавшееся из остатков морских организмов. </a:t>
            </a:r>
            <a:endParaRPr lang="ru-RU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71501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200" dirty="0" smtClean="0"/>
              <a:t>                                                                 10. Из неё получают чугун и сталь.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Поверхность и полезные ископаемые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214942" y="1571611"/>
          <a:ext cx="3500462" cy="3231386"/>
        </p:xfrm>
        <a:graphic>
          <a:graphicData uri="http://schemas.openxmlformats.org/drawingml/2006/table">
            <a:tbl>
              <a:tblPr/>
              <a:tblGrid>
                <a:gridCol w="353615"/>
                <a:gridCol w="350761"/>
                <a:gridCol w="350761"/>
                <a:gridCol w="349332"/>
                <a:gridCol w="349332"/>
                <a:gridCol w="349332"/>
                <a:gridCol w="349332"/>
                <a:gridCol w="349332"/>
                <a:gridCol w="349332"/>
                <a:gridCol w="349333"/>
              </a:tblGrid>
              <a:tr h="3393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  <a:endParaRPr lang="ru-RU" sz="18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м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ч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4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ы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39339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т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aseline="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м</a:t>
                      </a:r>
                      <a:endParaRPr lang="ru-RU" sz="20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р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е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с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  <a:tr h="3393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д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22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aseline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г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2000" baseline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2000" baseline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7643834" y="2928934"/>
            <a:ext cx="35719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1071546"/>
            <a:ext cx="51435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По горизонтали:</a:t>
            </a:r>
          </a:p>
          <a:p>
            <a:r>
              <a:rPr lang="ru-RU" sz="2200" dirty="0" smtClean="0"/>
              <a:t> 1. Возвышенность высотой 300 метров. 2.Верхний плодородный слой земли. 3. Горы, созданные человеком. 4. Углубление в земной поверхности, заполненное водой, естественный водоём. 5. Полезное ископаемое, используется в строительстве и при изготовлении стекла. 6. Полезное ископаемое, используется в строительстве и гончарном деле.</a:t>
            </a:r>
          </a:p>
          <a:p>
            <a:endParaRPr lang="ru-RU" sz="2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500063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По вертикали: </a:t>
            </a:r>
            <a:r>
              <a:rPr lang="ru-RU" sz="2200" dirty="0" smtClean="0"/>
              <a:t>7. Углубление на земной поверхности с крутыми осыпающимися склонами. 8. Начало реки. 9. Полезное ископаемое, образовавшееся из остатков морских организмов. 10. Из неё получают чугун и сталь.</a:t>
            </a:r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643438" cy="2857496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chemeClr val="accent2">
                    <a:lumMod val="75000"/>
                  </a:schemeClr>
                </a:solidFill>
              </a:rPr>
              <a:t>Борисовская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 фабрика 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SC0063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65246" y="0"/>
            <a:ext cx="4478754" cy="3357562"/>
          </a:xfrm>
          <a:prstGeom prst="rect">
            <a:avLst/>
          </a:prstGeom>
        </p:spPr>
      </p:pic>
      <p:pic>
        <p:nvPicPr>
          <p:cNvPr id="6" name="Рисунок 5" descr="DSC0063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357562"/>
            <a:ext cx="4667249" cy="35004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7554" y="3500438"/>
            <a:ext cx="6429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художественной керамики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06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67251" y="0"/>
            <a:ext cx="4476749" cy="3357562"/>
          </a:xfrm>
          <a:prstGeom prst="rect">
            <a:avLst/>
          </a:prstGeom>
        </p:spPr>
      </p:pic>
      <p:pic>
        <p:nvPicPr>
          <p:cNvPr id="3" name="Рисунок 2" descr="DSC0061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321844"/>
            <a:ext cx="4714875" cy="3536156"/>
          </a:xfrm>
          <a:prstGeom prst="rect">
            <a:avLst/>
          </a:prstGeom>
        </p:spPr>
      </p:pic>
      <p:pic>
        <p:nvPicPr>
          <p:cNvPr id="5" name="Рисунок 4" descr="DSC0061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67252" y="3357563"/>
            <a:ext cx="4476748" cy="3500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14290"/>
            <a:ext cx="4714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Из глины, песка, воды и других компонентов делают </a:t>
            </a:r>
            <a:r>
              <a:rPr lang="ru-RU" sz="3600" dirty="0" err="1" smtClean="0"/>
              <a:t>шликер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143116"/>
            <a:ext cx="4643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Шликер</a:t>
            </a:r>
            <a:r>
              <a:rPr lang="ru-RU" sz="3600" dirty="0" smtClean="0"/>
              <a:t> заливают в формы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06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00563" y="214289"/>
            <a:ext cx="4643438" cy="3482579"/>
          </a:xfrm>
          <a:prstGeom prst="rect">
            <a:avLst/>
          </a:prstGeom>
        </p:spPr>
      </p:pic>
      <p:pic>
        <p:nvPicPr>
          <p:cNvPr id="4" name="Рисунок 3" descr="DSC0061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592289"/>
            <a:ext cx="4572000" cy="3265712"/>
          </a:xfrm>
          <a:prstGeom prst="rect">
            <a:avLst/>
          </a:prstGeom>
        </p:spPr>
      </p:pic>
      <p:pic>
        <p:nvPicPr>
          <p:cNvPr id="7" name="Рисунок 6" descr="DSC0061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21200" y="3571876"/>
            <a:ext cx="4622800" cy="32861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5720" y="0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Это глина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57166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 руках гончара она превращается в посуду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928802"/>
            <a:ext cx="4929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Цветочные горшки делают при помощи станков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06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3" name="Рисунок 2" descr="DSC006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357562"/>
            <a:ext cx="4667249" cy="3500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1071546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Изделия расписывают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4643446"/>
            <a:ext cx="428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Первый обжиг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06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43438" y="0"/>
            <a:ext cx="4500562" cy="3375422"/>
          </a:xfrm>
          <a:prstGeom prst="rect">
            <a:avLst/>
          </a:prstGeom>
        </p:spPr>
      </p:pic>
      <p:pic>
        <p:nvPicPr>
          <p:cNvPr id="3" name="Рисунок 2" descr="DSC0062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3357562"/>
            <a:ext cx="4667250" cy="3500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071546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Изделия покрывают глазурью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857752" y="4643446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Второй обжиг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06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357562"/>
            <a:ext cx="4667251" cy="3500438"/>
          </a:xfrm>
          <a:prstGeom prst="rect">
            <a:avLst/>
          </a:prstGeom>
        </p:spPr>
      </p:pic>
      <p:pic>
        <p:nvPicPr>
          <p:cNvPr id="8" name="Рисунок 7" descr="DSC0063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67252" y="1"/>
            <a:ext cx="4476748" cy="3357561"/>
          </a:xfrm>
          <a:prstGeom prst="rect">
            <a:avLst/>
          </a:prstGeom>
        </p:spPr>
      </p:pic>
      <p:pic>
        <p:nvPicPr>
          <p:cNvPr id="9" name="Рисунок 8" descr="DSC0063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3438" y="3341934"/>
            <a:ext cx="4500562" cy="35160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214422"/>
            <a:ext cx="4643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Готовые изделия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Географическое положение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607220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Белгородская область расположена в Европе или в Азии?</a:t>
            </a:r>
          </a:p>
          <a:p>
            <a:r>
              <a:rPr lang="ru-RU" sz="2400" i="1" dirty="0" smtClean="0"/>
              <a:t>__________________________________________________</a:t>
            </a:r>
          </a:p>
          <a:p>
            <a:r>
              <a:rPr lang="ru-RU" sz="2400" dirty="0" smtClean="0"/>
              <a:t>На какой равнине расположена область?</a:t>
            </a:r>
          </a:p>
          <a:p>
            <a:r>
              <a:rPr lang="ru-RU" sz="2400" dirty="0" smtClean="0"/>
              <a:t>__________________________________________________</a:t>
            </a:r>
          </a:p>
          <a:p>
            <a:r>
              <a:rPr lang="ru-RU" sz="2400" dirty="0" smtClean="0"/>
              <a:t>С каким государством граничит Белгородская область?</a:t>
            </a:r>
          </a:p>
          <a:p>
            <a:r>
              <a:rPr lang="ru-RU" sz="2400" dirty="0" smtClean="0"/>
              <a:t>__________________________________________________</a:t>
            </a:r>
          </a:p>
          <a:p>
            <a:r>
              <a:rPr lang="ru-RU" sz="2400" dirty="0" smtClean="0"/>
              <a:t>С какими областями России граничит область?</a:t>
            </a:r>
          </a:p>
          <a:p>
            <a:r>
              <a:rPr lang="ru-RU" sz="2400" dirty="0" smtClean="0"/>
              <a:t>__________________________________________________</a:t>
            </a:r>
          </a:p>
          <a:p>
            <a:r>
              <a:rPr lang="ru-RU" sz="2400" dirty="0" smtClean="0"/>
              <a:t>В какой природной зоне находится наша область?</a:t>
            </a:r>
          </a:p>
          <a:p>
            <a:r>
              <a:rPr lang="ru-RU" sz="2400" dirty="0" smtClean="0"/>
              <a:t>__________________________________________________</a:t>
            </a:r>
          </a:p>
          <a:p>
            <a:r>
              <a:rPr lang="ru-RU" sz="2400" dirty="0" smtClean="0"/>
              <a:t>Какая Река протекает в Борисовском районе?</a:t>
            </a:r>
          </a:p>
          <a:p>
            <a:r>
              <a:rPr lang="ru-RU" sz="2400" dirty="0" smtClean="0"/>
              <a:t>___________________________________</a:t>
            </a:r>
            <a:r>
              <a:rPr lang="ru-RU" sz="2800" dirty="0" smtClean="0"/>
              <a:t>_____________</a:t>
            </a:r>
          </a:p>
          <a:p>
            <a:pPr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аповедник БЕЛОГОРЬ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785794"/>
            <a:ext cx="5000660" cy="3286148"/>
          </a:xfrm>
          <a:prstGeom prst="rect">
            <a:avLst/>
          </a:prstGeom>
          <a:noFill/>
          <a:ln w="12700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Природные сообщества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User\Мои документы\изобр\в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357562"/>
            <a:ext cx="4252894" cy="328611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3357562"/>
            <a:ext cx="4286280" cy="3282243"/>
          </a:xfrm>
          <a:prstGeom prst="rect">
            <a:avLst/>
          </a:prstGeom>
          <a:noFill/>
          <a:ln w="12700">
            <a:solidFill>
              <a:schemeClr val="tx2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643174" y="2786058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Лес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5786454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Луг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43504" y="5786454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Водоём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. Ворскл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4572032" cy="378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357554" y="0"/>
            <a:ext cx="55721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Заповедник "Белогорье" образован в 1999 году на базе существовавшего с 1924 года заповедника "Лес на </a:t>
            </a:r>
            <a:r>
              <a:rPr lang="ru-RU" sz="3600" dirty="0" err="1" smtClean="0"/>
              <a:t>Ворскле</a:t>
            </a:r>
            <a:r>
              <a:rPr lang="ru-RU" sz="3600" dirty="0" smtClean="0"/>
              <a:t>". </a:t>
            </a:r>
            <a:endParaRPr lang="ru-RU" sz="3600" dirty="0"/>
          </a:p>
        </p:txBody>
      </p:sp>
      <p:pic>
        <p:nvPicPr>
          <p:cNvPr id="1026" name="Picture 2" descr="C:\Documents and Settings\User\Мои документы\Мои рисунки\белогорье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14686" cy="3214686"/>
          </a:xfrm>
          <a:prstGeom prst="rect">
            <a:avLst/>
          </a:prstGeom>
          <a:noFill/>
        </p:spPr>
      </p:pic>
      <p:pic>
        <p:nvPicPr>
          <p:cNvPr id="7" name="Рисунок 6" descr="осень 2008г (27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29322" y="3000372"/>
            <a:ext cx="2500330" cy="3333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572132" y="6357958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Дорога к заповеднику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ес на Ворскл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786058"/>
            <a:ext cx="4643470" cy="385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User\Мои документы\Мои рисунки\Ду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86058"/>
            <a:ext cx="3959608" cy="392430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1071546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Часть территории занимают дубравы возрастом более 300 лет. 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142852"/>
            <a:ext cx="82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4400" dirty="0" smtClean="0">
                <a:latin typeface="Arial" pitchFamily="34" charset="0"/>
              </a:rPr>
              <a:t>Растительный мир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21429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Растительный мир</a:t>
            </a:r>
          </a:p>
        </p:txBody>
      </p:sp>
      <p:pic>
        <p:nvPicPr>
          <p:cNvPr id="8" name="Рисунок 7" descr="Пролеска сибирска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857628"/>
            <a:ext cx="397987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Груш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00108"/>
            <a:ext cx="397987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лен татарский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857628"/>
            <a:ext cx="41434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Желуди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000108"/>
            <a:ext cx="414340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dirty="0" smtClean="0"/>
              <a:t>Животный мир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928670"/>
            <a:ext cx="45720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928670"/>
            <a:ext cx="412181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57158" y="5786454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Коршун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929190" y="5786454"/>
            <a:ext cx="421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Неясыть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dirty="0" smtClean="0"/>
              <a:t>Животный мир</a:t>
            </a:r>
            <a:endParaRPr lang="ru-RU" dirty="0"/>
          </a:p>
        </p:txBody>
      </p:sp>
      <p:pic>
        <p:nvPicPr>
          <p:cNvPr id="4" name="Рисунок 3" descr="Каба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342902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Лисиц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928670"/>
            <a:ext cx="3408369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Заяц-русак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857628"/>
            <a:ext cx="3429024" cy="26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осули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857628"/>
            <a:ext cx="3408369" cy="26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7554" y="4000504"/>
            <a:ext cx="2500330" cy="190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Заповедник БЕЛОГОРЬЕ - махаон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1000108"/>
            <a:ext cx="235745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5720" y="3357562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Кабан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643570" y="3286124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Лисица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643306" y="328612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Махаон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85720" y="635795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Заяц</a:t>
            </a:r>
            <a:endParaRPr lang="ru-RU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071802" y="607220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Жук-олень</a:t>
            </a:r>
            <a:endParaRPr lang="ru-RU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572132" y="6429396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Косули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Сельское хозяйство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User\Мои документы\изобр\g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928934"/>
            <a:ext cx="4238638" cy="235743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изобр\свин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714356"/>
            <a:ext cx="4277741" cy="2143140"/>
          </a:xfrm>
          <a:prstGeom prst="rect">
            <a:avLst/>
          </a:prstGeom>
          <a:noFill/>
        </p:spPr>
      </p:pic>
      <p:pic>
        <p:nvPicPr>
          <p:cNvPr id="6" name="Picture 5" descr="4"/>
          <p:cNvPicPr>
            <a:picLocks noGrp="1" noChangeAspect="1" noChangeArrowheads="1"/>
          </p:cNvPicPr>
          <p:nvPr>
            <p:ph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14282" y="714356"/>
            <a:ext cx="4389480" cy="2928958"/>
          </a:xfrm>
          <a:noFill/>
          <a:ln/>
        </p:spPr>
      </p:pic>
      <p:pic>
        <p:nvPicPr>
          <p:cNvPr id="7" name="Picture 6" descr="IMG_0044_resiz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786190"/>
            <a:ext cx="4429156" cy="2857520"/>
          </a:xfrm>
          <a:prstGeom prst="rect">
            <a:avLst/>
          </a:prstGeom>
          <a:noFill/>
        </p:spPr>
      </p:pic>
      <p:pic>
        <p:nvPicPr>
          <p:cNvPr id="10" name="Picture 4" descr="DSC_115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5174518"/>
            <a:ext cx="4229080" cy="168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5720" y="6143644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б);</a:t>
            </a:r>
            <a:r>
              <a:rPr lang="ru-RU" sz="2800" b="1" dirty="0" smtClean="0"/>
              <a:t>  2. </a:t>
            </a:r>
            <a:r>
              <a:rPr lang="ru-RU" sz="2800" dirty="0" smtClean="0"/>
              <a:t>б), г;  </a:t>
            </a:r>
            <a:r>
              <a:rPr lang="ru-RU" sz="2800" b="1" dirty="0" smtClean="0"/>
              <a:t>3.</a:t>
            </a:r>
            <a:r>
              <a:rPr lang="ru-RU" sz="2800" dirty="0" smtClean="0"/>
              <a:t> а);  </a:t>
            </a:r>
            <a:r>
              <a:rPr lang="ru-RU" sz="2800" b="1" dirty="0" smtClean="0"/>
              <a:t>4. </a:t>
            </a:r>
            <a:r>
              <a:rPr lang="ru-RU" sz="2800" dirty="0" smtClean="0"/>
              <a:t>б);  </a:t>
            </a:r>
            <a:r>
              <a:rPr lang="ru-RU" sz="2800" b="1" dirty="0" smtClean="0"/>
              <a:t>5. </a:t>
            </a:r>
            <a:r>
              <a:rPr lang="ru-RU" sz="2800" dirty="0" smtClean="0"/>
              <a:t>б), в), г);  </a:t>
            </a:r>
            <a:r>
              <a:rPr lang="ru-RU" sz="2800" b="1" dirty="0" smtClean="0"/>
              <a:t>6.</a:t>
            </a:r>
            <a:r>
              <a:rPr lang="ru-RU" sz="2800" dirty="0" smtClean="0"/>
              <a:t> а), в).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85794"/>
            <a:ext cx="4373470" cy="5786454"/>
          </a:xfrm>
          <a:prstGeom prst="rect">
            <a:avLst/>
          </a:prstGeom>
        </p:spPr>
      </p:pic>
      <p:pic>
        <p:nvPicPr>
          <p:cNvPr id="18" name="Рисунок 17" descr="гок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429000"/>
            <a:ext cx="4214842" cy="31751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Викторина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57232"/>
            <a:ext cx="892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Как называют город Белгород?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428736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Город первого салюта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07167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Какое звание было присвоено городу в мае 2007 года?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71462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Город Воинской Славы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28612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В каких районах Белгородской области добывают    железную руду?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2862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Яковлевском, Старооскольском, Губкинском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00063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Какой завод находится в Борисовке?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7150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800" b="1" dirty="0" smtClean="0"/>
              <a:t>Борисовский Завод Мостовых Металлоконструкций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357562"/>
            <a:ext cx="4357685" cy="3268264"/>
          </a:xfrm>
          <a:prstGeom prst="rect">
            <a:avLst/>
          </a:prstGeom>
        </p:spPr>
      </p:pic>
      <p:pic>
        <p:nvPicPr>
          <p:cNvPr id="14" name="Рисунок 13" descr="IMG_167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3214686"/>
            <a:ext cx="4500594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Викторина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57232"/>
            <a:ext cx="892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Что он выпускает?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571612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Конструкции для мостов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2859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Какие почвы в нашем районе?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92893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Чернозёмные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64331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- Какой праздник проходит в Хотмыжске?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4291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Фестиваль «Хотмыжская осень»</a:t>
            </a:r>
            <a:endParaRPr lang="ru-RU" sz="2800" b="1" dirty="0"/>
          </a:p>
        </p:txBody>
      </p:sp>
      <p:pic>
        <p:nvPicPr>
          <p:cNvPr id="13" name="Рисунок 12" descr="почв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857232"/>
            <a:ext cx="2962032" cy="2335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Мои документы\Мои рисунки\Герб Борисов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3000396" cy="37041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4357694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Герб Борисовского района</a:t>
            </a:r>
            <a:endParaRPr lang="ru-RU" sz="2800" dirty="0"/>
          </a:p>
        </p:txBody>
      </p:sp>
      <p:pic>
        <p:nvPicPr>
          <p:cNvPr id="8" name="Рисунок 7" descr="осень 2008г (18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6248" y="3429000"/>
            <a:ext cx="4572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ВЕСНА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4357686" y="214290"/>
            <a:ext cx="4536754" cy="304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ы 015.bm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959174"/>
            <a:ext cx="9144000" cy="5898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Карта Российской Федерации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. Ворскл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857232"/>
            <a:ext cx="407196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0_d49f_c3b435c5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857752" y="3643314"/>
            <a:ext cx="4071934" cy="3000372"/>
          </a:xfrm>
          <a:prstGeom prst="rect">
            <a:avLst/>
          </a:prstGeom>
          <a:noFill/>
          <a:ln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Итог урока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401080" cy="614364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dirty="0" smtClean="0"/>
              <a:t>Мы славим тебя, Белогорье:</a:t>
            </a:r>
          </a:p>
          <a:p>
            <a:pPr>
              <a:buNone/>
            </a:pPr>
            <a:r>
              <a:rPr lang="ru-RU" sz="3600" dirty="0" smtClean="0"/>
              <a:t>Хлеба золотые, жнивье</a:t>
            </a:r>
          </a:p>
          <a:p>
            <a:pPr>
              <a:buNone/>
            </a:pPr>
            <a:r>
              <a:rPr lang="ru-RU" sz="3600" dirty="0" smtClean="0"/>
              <a:t>И рудные клады,</a:t>
            </a:r>
          </a:p>
          <a:p>
            <a:pPr>
              <a:buNone/>
            </a:pPr>
            <a:r>
              <a:rPr lang="ru-RU" sz="3600" dirty="0" smtClean="0"/>
              <a:t>И Белый твой город,</a:t>
            </a:r>
          </a:p>
          <a:p>
            <a:pPr>
              <a:buNone/>
            </a:pPr>
            <a:r>
              <a:rPr lang="ru-RU" sz="3600" dirty="0" smtClean="0"/>
              <a:t>И ратное поле твое.</a:t>
            </a:r>
          </a:p>
          <a:p>
            <a:pPr>
              <a:buNone/>
            </a:pPr>
            <a:r>
              <a:rPr lang="ru-RU" sz="3600" dirty="0" smtClean="0"/>
              <a:t>Шумят твои нивы, дубравы,</a:t>
            </a:r>
          </a:p>
          <a:p>
            <a:pPr>
              <a:buNone/>
            </a:pPr>
            <a:r>
              <a:rPr lang="ru-RU" sz="3600" dirty="0" smtClean="0"/>
              <a:t>И радуют песни в полях,</a:t>
            </a:r>
          </a:p>
          <a:p>
            <a:pPr>
              <a:buNone/>
            </a:pPr>
            <a:r>
              <a:rPr lang="ru-RU" sz="3600" dirty="0" smtClean="0"/>
              <a:t>И дети – надежда державы,</a:t>
            </a:r>
          </a:p>
          <a:p>
            <a:pPr>
              <a:buNone/>
            </a:pPr>
            <a:r>
              <a:rPr lang="ru-RU" sz="3600" dirty="0" smtClean="0"/>
              <a:t>И храмы на белых холмах.</a:t>
            </a:r>
          </a:p>
          <a:p>
            <a:pPr>
              <a:buNone/>
            </a:pPr>
            <a:r>
              <a:rPr lang="ru-RU" sz="3600" dirty="0" smtClean="0"/>
              <a:t>Мы славим тебя, Белогорье,</a:t>
            </a:r>
          </a:p>
          <a:p>
            <a:pPr>
              <a:buNone/>
            </a:pPr>
            <a:r>
              <a:rPr lang="ru-RU" sz="3600" dirty="0" smtClean="0"/>
              <a:t>Хлеба и огни рудников…</a:t>
            </a:r>
          </a:p>
          <a:p>
            <a:pPr>
              <a:buNone/>
            </a:pPr>
            <a:r>
              <a:rPr lang="ru-RU" sz="3600" dirty="0" smtClean="0"/>
              <a:t>Так славься, так славься, </a:t>
            </a:r>
          </a:p>
          <a:p>
            <a:pPr>
              <a:buNone/>
            </a:pPr>
            <a:r>
              <a:rPr lang="ru-RU" sz="3600" dirty="0" smtClean="0"/>
              <a:t>Земля Белгородская,</a:t>
            </a:r>
          </a:p>
          <a:p>
            <a:pPr>
              <a:buNone/>
            </a:pPr>
            <a:r>
              <a:rPr lang="ru-RU" sz="3600" dirty="0" smtClean="0"/>
              <a:t>Славься вовеки веков!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осень 2007г (24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3396" y="714356"/>
            <a:ext cx="8814182" cy="59167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Итог урока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1785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Будем любить и беречь свою родину и преумножать её богатства. Будущее нашей родины в наших руках.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572560" cy="635798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	</a:t>
            </a:r>
            <a:r>
              <a:rPr lang="ru-RU" sz="2400" b="1" dirty="0" smtClean="0"/>
              <a:t>В презентации были использованы фотографии учеников</a:t>
            </a:r>
          </a:p>
          <a:p>
            <a:pPr>
              <a:buNone/>
            </a:pPr>
            <a:r>
              <a:rPr lang="ru-RU" sz="2400" b="1" dirty="0" smtClean="0"/>
              <a:t>    4 «В» класса МОУ «</a:t>
            </a:r>
            <a:r>
              <a:rPr lang="ru-RU" sz="2400" b="1" dirty="0" err="1" smtClean="0"/>
              <a:t>Борисовская</a:t>
            </a:r>
            <a:r>
              <a:rPr lang="ru-RU" sz="2400" b="1" dirty="0" smtClean="0"/>
              <a:t> СОШ №1 имени А, М. Рудого»  а также фотографии и информация следующих сайтов: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 smtClean="0">
                <a:latin typeface="Calibri"/>
                <a:ea typeface="Calibri"/>
                <a:cs typeface="Times New Roman"/>
              </a:rPr>
              <a:t>     http://www.zapovednik-belogorye.ru/area1.html</a:t>
            </a:r>
            <a:endParaRPr lang="ru-RU" sz="20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 smtClean="0">
                <a:latin typeface="Calibri"/>
                <a:ea typeface="Calibri"/>
                <a:cs typeface="Times New Roman"/>
              </a:rPr>
              <a:t> http://www.map31.ru/wiki/(S(neq4ho55d0ipbny4qh4ei2fh))/lesnavor.ashx</a:t>
            </a:r>
            <a:endParaRPr lang="ru-RU" sz="2000" b="1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 smtClean="0">
                <a:latin typeface="Calibri"/>
                <a:ea typeface="Calibri"/>
                <a:cs typeface="Times New Roman"/>
              </a:rPr>
              <a:t>     http://kemclub.ru/photo/3472117/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/>
              <a:t>    http://www.leninburg.</a:t>
            </a:r>
            <a:r>
              <a:rPr lang="en-US" sz="2400" dirty="0" smtClean="0"/>
              <a:t>com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http://nature.baikal.ru</a:t>
            </a:r>
            <a:br>
              <a:rPr lang="ru-RU" sz="2400" dirty="0" smtClean="0"/>
            </a:br>
            <a:r>
              <a:rPr lang="ru-RU" sz="2400" dirty="0" smtClean="0"/>
              <a:t>http://www.abies-landshaft.ru</a:t>
            </a:r>
            <a:br>
              <a:rPr lang="ru-RU" sz="2400" dirty="0" smtClean="0"/>
            </a:br>
            <a:r>
              <a:rPr lang="ru-RU" sz="2400" dirty="0" smtClean="0"/>
              <a:t>http://creation</a:t>
            </a:r>
            <a:br>
              <a:rPr lang="ru-RU" sz="2400" dirty="0" smtClean="0"/>
            </a:br>
            <a:r>
              <a:rPr lang="ru-RU" sz="2400" dirty="0" smtClean="0"/>
              <a:t>http://www.mk.ru</a:t>
            </a:r>
            <a:br>
              <a:rPr lang="ru-RU" sz="2400" dirty="0" smtClean="0"/>
            </a:br>
            <a:r>
              <a:rPr lang="ru-RU" sz="2400" dirty="0" smtClean="0"/>
              <a:t>http://www.reptilechannel.com</a:t>
            </a:r>
            <a:br>
              <a:rPr lang="ru-RU" sz="2400" dirty="0" smtClean="0"/>
            </a:br>
            <a:r>
              <a:rPr lang="ru-RU" sz="2400" dirty="0" smtClean="0"/>
              <a:t>http://images.ng.ru</a:t>
            </a:r>
            <a:endParaRPr lang="ru-RU" sz="24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 smtClean="0">
              <a:latin typeface="Calibri"/>
              <a:ea typeface="Calibri"/>
              <a:cs typeface="Times New Roman"/>
            </a:endParaRP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Фоны 015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" y="0"/>
            <a:ext cx="927802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есостеп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928670"/>
            <a:ext cx="8262982" cy="56078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Географическое положение</a:t>
            </a:r>
            <a:endParaRPr lang="ru-RU" sz="4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Белгородская область расположена в Европе или в Азии?</a:t>
            </a:r>
          </a:p>
          <a:p>
            <a:r>
              <a:rPr lang="ru-RU" sz="2400" b="1" i="1" dirty="0" smtClean="0"/>
              <a:t>В Европе.</a:t>
            </a:r>
          </a:p>
          <a:p>
            <a:r>
              <a:rPr lang="ru-RU" sz="2400" dirty="0" smtClean="0"/>
              <a:t>На какой равнине расположена область?</a:t>
            </a:r>
          </a:p>
          <a:p>
            <a:r>
              <a:rPr lang="ru-RU" sz="2400" b="1" i="1" dirty="0" smtClean="0"/>
              <a:t>На Восточно-Европейской равнине.</a:t>
            </a:r>
          </a:p>
          <a:p>
            <a:r>
              <a:rPr lang="ru-RU" sz="2400" dirty="0" smtClean="0"/>
              <a:t>С каким государством граничит Белгородская область?</a:t>
            </a:r>
          </a:p>
          <a:p>
            <a:r>
              <a:rPr lang="ru-RU" sz="2400" b="1" i="1" dirty="0" smtClean="0"/>
              <a:t>С Украиной.</a:t>
            </a:r>
          </a:p>
          <a:p>
            <a:r>
              <a:rPr lang="ru-RU" sz="2400" dirty="0" smtClean="0"/>
              <a:t>С какими областями России граничит область?</a:t>
            </a:r>
          </a:p>
          <a:p>
            <a:r>
              <a:rPr lang="ru-RU" sz="2400" b="1" i="1" dirty="0" smtClean="0"/>
              <a:t>Курской и Воронежской.</a:t>
            </a:r>
          </a:p>
          <a:p>
            <a:r>
              <a:rPr lang="ru-RU" sz="2400" dirty="0" smtClean="0"/>
              <a:t>В какой природной зоне находится наша область?</a:t>
            </a:r>
          </a:p>
          <a:p>
            <a:r>
              <a:rPr lang="ru-RU" sz="2400" b="1" i="1" dirty="0" smtClean="0"/>
              <a:t>В </a:t>
            </a:r>
            <a:r>
              <a:rPr lang="ru-RU" sz="2400" b="1" i="1" dirty="0" err="1" smtClean="0"/>
              <a:t>лесо-степной</a:t>
            </a:r>
            <a:r>
              <a:rPr lang="ru-RU" sz="2400" b="1" i="1" dirty="0" smtClean="0"/>
              <a:t> зоне.</a:t>
            </a:r>
          </a:p>
          <a:p>
            <a:r>
              <a:rPr lang="ru-RU" sz="2400" dirty="0" smtClean="0"/>
              <a:t>Какая Река протекает в Борисовском районе?</a:t>
            </a:r>
          </a:p>
          <a:p>
            <a:r>
              <a:rPr lang="ru-RU" sz="2400" b="1" i="1" dirty="0" err="1" smtClean="0"/>
              <a:t>Ворскла</a:t>
            </a:r>
            <a:r>
              <a:rPr lang="ru-RU" sz="2400" b="1" i="1" dirty="0" smtClean="0"/>
              <a:t>.</a:t>
            </a:r>
            <a:endParaRPr lang="ru-RU" sz="2800" b="1" i="1" dirty="0" smtClean="0"/>
          </a:p>
          <a:p>
            <a:pPr>
              <a:buNone/>
            </a:pPr>
            <a:endParaRPr lang="ru-RU" sz="2800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0px-Vorskla_River_near_New_Sanzary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5129825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86380" y="2714620"/>
            <a:ext cx="38576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Исток реки находится на западных склонах </a:t>
            </a:r>
            <a:r>
              <a:rPr lang="ru-RU" sz="2800" dirty="0" err="1" smtClean="0"/>
              <a:t>Средне-Русской</a:t>
            </a:r>
            <a:r>
              <a:rPr lang="ru-RU" sz="2800" dirty="0" smtClean="0"/>
              <a:t> возвышенности возле села Покровка (</a:t>
            </a:r>
            <a:r>
              <a:rPr lang="ru-RU" sz="2800" dirty="0" err="1" smtClean="0"/>
              <a:t>Ивнянский</a:t>
            </a:r>
            <a:r>
              <a:rPr lang="ru-RU" sz="2800" dirty="0" smtClean="0"/>
              <a:t> район Белгородской области </a:t>
            </a:r>
            <a:r>
              <a:rPr lang="ru-RU" sz="2800" u="sng" dirty="0" smtClean="0"/>
              <a:t>)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chemeClr val="accent2">
                    <a:lumMod val="75000"/>
                  </a:schemeClr>
                </a:solidFill>
              </a:rPr>
              <a:t>Ворскла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214422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 - левый приток Днепра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chemeClr val="accent2">
                    <a:lumMod val="75000"/>
                  </a:schemeClr>
                </a:solidFill>
              </a:rPr>
              <a:t>Ворскла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 descr="Ворскл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4315"/>
            <a:ext cx="5786446" cy="3923685"/>
          </a:xfrm>
          <a:prstGeom prst="rect">
            <a:avLst/>
          </a:prstGeom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786314" y="714356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3357562"/>
            <a:ext cx="32861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Впадает в Днепр возле села </a:t>
            </a:r>
            <a:r>
              <a:rPr lang="ru-RU" sz="2800" dirty="0" err="1" smtClean="0"/>
              <a:t>Светогорское</a:t>
            </a:r>
            <a:r>
              <a:rPr lang="ru-RU" sz="2800" dirty="0" smtClean="0"/>
              <a:t> на Украине.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21442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	Русло в верхнем и среднем течении извилистое, шириной 35-50 м,  в нижнем русло выпрямляется, ширина достигает 100-150 м. Глубина до 2-4 метров.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92869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Растительность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В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5929354"/>
          </a:xfrm>
        </p:spPr>
      </p:pic>
      <p:pic>
        <p:nvPicPr>
          <p:cNvPr id="4" name="Содержимое 3" descr="кубыш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857628"/>
            <a:ext cx="2881828" cy="2214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29330"/>
            <a:ext cx="292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Кубышка</a:t>
            </a:r>
            <a:endParaRPr lang="ru-RU" sz="3600" dirty="0"/>
          </a:p>
        </p:txBody>
      </p:sp>
      <p:pic>
        <p:nvPicPr>
          <p:cNvPr id="7" name="Рисунок 6" descr="кувшин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3357562"/>
            <a:ext cx="3153630" cy="23598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86446" y="5857892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Кувшинка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Формы земной поверхности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Другая 1">
      <a:majorFont>
        <a:latin typeface="Bodoni MT Black"/>
        <a:ea typeface=""/>
        <a:cs typeface=""/>
      </a:majorFont>
      <a:minorFont>
        <a:latin typeface="Bodoni MT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1143</TotalTime>
  <Words>1405</Words>
  <Application>Microsoft Office PowerPoint</Application>
  <PresentationFormat>Экран (4:3)</PresentationFormat>
  <Paragraphs>540</Paragraphs>
  <Slides>42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Формы земной поверхности</vt:lpstr>
      <vt:lpstr>Наш край </vt:lpstr>
      <vt:lpstr>Цели урока</vt:lpstr>
      <vt:lpstr>Географическое положение</vt:lpstr>
      <vt:lpstr>Слайд 4</vt:lpstr>
      <vt:lpstr>Слайд 5</vt:lpstr>
      <vt:lpstr>Географическое положение</vt:lpstr>
      <vt:lpstr>Слайд 7</vt:lpstr>
      <vt:lpstr>Ворскла</vt:lpstr>
      <vt:lpstr>Растительность</vt:lpstr>
      <vt:lpstr>Животный мир</vt:lpstr>
      <vt:lpstr>Животный мир</vt:lpstr>
      <vt:lpstr>Поверхность и полезные ископаемые</vt:lpstr>
      <vt:lpstr>Поверхность и полезные ископаемые</vt:lpstr>
      <vt:lpstr>Поверхность и полезные ископаемые</vt:lpstr>
      <vt:lpstr>Поверхность и полезные ископаемые</vt:lpstr>
      <vt:lpstr>Поверхность и полезные ископаемые</vt:lpstr>
      <vt:lpstr>Поверхность и полезные ископаемые</vt:lpstr>
      <vt:lpstr>Поверхность и полезные ископаемые</vt:lpstr>
      <vt:lpstr>Поверхность и полезные ископаемые</vt:lpstr>
      <vt:lpstr>Поверхность и полезные ископаемые</vt:lpstr>
      <vt:lpstr>Поверхность и полезные ископаемые</vt:lpstr>
      <vt:lpstr>Поверхность и полезные ископаемые</vt:lpstr>
      <vt:lpstr>Поверхность и полезные ископаемые</vt:lpstr>
      <vt:lpstr>Борисовская фабрика 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Животный мир</vt:lpstr>
      <vt:lpstr>Животный мир</vt:lpstr>
      <vt:lpstr>Сельское хозяйство</vt:lpstr>
      <vt:lpstr>Викторина</vt:lpstr>
      <vt:lpstr>Викторина</vt:lpstr>
      <vt:lpstr>Слайд 39</vt:lpstr>
      <vt:lpstr>Итог урока</vt:lpstr>
      <vt:lpstr>Итог урока</vt:lpstr>
      <vt:lpstr>Слайд 42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Doctor</dc:creator>
  <cp:lastModifiedBy>Tata</cp:lastModifiedBy>
  <cp:revision>122</cp:revision>
  <dcterms:created xsi:type="dcterms:W3CDTF">2011-01-02T15:59:56Z</dcterms:created>
  <dcterms:modified xsi:type="dcterms:W3CDTF">2011-02-23T17:39:09Z</dcterms:modified>
</cp:coreProperties>
</file>