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  <p:sldMasterId id="2147483743" r:id="rId2"/>
  </p:sldMasterIdLst>
  <p:sldIdLst>
    <p:sldId id="257" r:id="rId3"/>
    <p:sldId id="256" r:id="rId4"/>
    <p:sldId id="259" r:id="rId5"/>
    <p:sldId id="291" r:id="rId6"/>
    <p:sldId id="292" r:id="rId7"/>
    <p:sldId id="258" r:id="rId8"/>
    <p:sldId id="269" r:id="rId9"/>
    <p:sldId id="268" r:id="rId10"/>
    <p:sldId id="263" r:id="rId11"/>
    <p:sldId id="260" r:id="rId12"/>
    <p:sldId id="261" r:id="rId13"/>
    <p:sldId id="267" r:id="rId14"/>
    <p:sldId id="270" r:id="rId15"/>
    <p:sldId id="266" r:id="rId16"/>
    <p:sldId id="264" r:id="rId17"/>
    <p:sldId id="262" r:id="rId18"/>
    <p:sldId id="271" r:id="rId19"/>
    <p:sldId id="272" r:id="rId20"/>
    <p:sldId id="273" r:id="rId21"/>
    <p:sldId id="276" r:id="rId22"/>
    <p:sldId id="274" r:id="rId23"/>
    <p:sldId id="275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Инна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00"/>
    <a:srgbClr val="009900"/>
    <a:srgbClr val="66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010" autoAdjust="0"/>
    <p:restoredTop sz="94602" autoAdjust="0"/>
  </p:normalViewPr>
  <p:slideViewPr>
    <p:cSldViewPr>
      <p:cViewPr varScale="1">
        <p:scale>
          <a:sx n="44" d="100"/>
          <a:sy n="44" d="100"/>
        </p:scale>
        <p:origin x="-55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0978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1097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510980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510981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510982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510983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0984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510985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510986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098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098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10989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10990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10991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ECA96CB-9829-4337-8710-DEE42C94511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89341-258F-4AB7-9CC1-69511783C20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8321C-D797-4525-A503-CC108417A61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F46BCFF-1280-4EE8-B0F7-9C0130FD884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B9483FF-C8FD-4A56-825A-F3141089FB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12351BD-17D7-4FB5-8DD7-D1C917A4141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C7E076F-F704-4BE7-B9C6-4C4CD9880EF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5B20946-E64A-4003-AFE9-A39486F3D96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8C7ADAA-60BE-49F3-8E72-9FE05FBDC53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098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516099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16100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44083" y="2368"/>
                </a:cxn>
                <a:cxn ang="0">
                  <a:pos x="64000" y="32000"/>
                </a:cxn>
                <a:cxn ang="0">
                  <a:pos x="44083" y="61631"/>
                </a:cxn>
                <a:cxn ang="0">
                  <a:pos x="44083" y="61631"/>
                </a:cxn>
                <a:cxn ang="0">
                  <a:pos x="44082" y="61631"/>
                </a:cxn>
                <a:cxn ang="0">
                  <a:pos x="44083" y="61632"/>
                </a:cxn>
                <a:cxn ang="0">
                  <a:pos x="44083" y="2368"/>
                </a:cxn>
                <a:cxn ang="0">
                  <a:pos x="44082" y="2368"/>
                </a:cxn>
                <a:cxn ang="0">
                  <a:pos x="44083" y="2368"/>
                </a:cxn>
              </a:cxnLst>
              <a:rect l="T13" t="T15" r="T17" b="T19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516101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994" y="6246"/>
                </a:cxn>
                <a:cxn ang="0">
                  <a:pos x="64000" y="32000"/>
                </a:cxn>
                <a:cxn ang="0">
                  <a:pos x="50994" y="57753"/>
                </a:cxn>
                <a:cxn ang="0">
                  <a:pos x="50994" y="57753"/>
                </a:cxn>
                <a:cxn ang="0">
                  <a:pos x="50993" y="57753"/>
                </a:cxn>
                <a:cxn ang="0">
                  <a:pos x="50994" y="57754"/>
                </a:cxn>
                <a:cxn ang="0">
                  <a:pos x="50994" y="6246"/>
                </a:cxn>
                <a:cxn ang="0">
                  <a:pos x="50993" y="6246"/>
                </a:cxn>
                <a:cxn ang="0">
                  <a:pos x="50994" y="6246"/>
                </a:cxn>
              </a:cxnLst>
              <a:rect l="T13" t="T15" r="T17" b="T19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ru-RU" sz="1800"/>
            </a:p>
          </p:txBody>
        </p:sp>
      </p:grpSp>
      <p:sp>
        <p:nvSpPr>
          <p:cNvPr id="516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6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16104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16105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16106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A426971-F78A-42DC-B4CE-E5C8730EBD7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55AB4-8F9E-4C0A-9BFD-F16259706F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1CE01-9F3C-48C4-B6EF-9F71FB9C91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14784-0018-40A6-9C26-A95CDBF8247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C9A34-BB4E-4027-941F-D4E774B6143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931F8-D307-4FFB-8829-941E4B8388E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E6CAC-3E59-4E77-9224-5AAD4D5F50E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15BDF-7452-41C8-99C9-8299B022054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77328-F41E-49F9-AA9A-5C2E32D0295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95182-4467-4D7D-A3A7-9EA21D28758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DDAED-FC9E-4C12-8DEA-7D6E409EF4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AF675-D135-471A-968D-0F1CC1481EE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ультимедиа 2"/>
          <p:cNvSpPr>
            <a:spLocks noGrp="1"/>
          </p:cNvSpPr>
          <p:nvPr>
            <p:ph type="media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3E780F1-2C51-4CF2-A5E2-4D540D4A881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5BE5-AD82-4CBA-8FF3-C7E1AD4CE25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6AC538E-1D91-4D84-A174-432479209DD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EBA94-6EBD-4A0A-9DEA-598D410F774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492A3-E8E0-4E57-A4B5-FB493FAE23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66AFC-4F4A-43C3-A6BA-BE3299A08C8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2274B-E840-43F5-938C-9411EF07154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09C6B-4A69-47B9-9C12-36BEFE815D2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C71EA-4BCF-4828-9356-D780F75C1C0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954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50995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509956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509957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509958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0995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0996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0996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endParaRPr lang="ru-RU"/>
          </a:p>
        </p:txBody>
      </p:sp>
      <p:sp>
        <p:nvSpPr>
          <p:cNvPr id="50996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ru-RU"/>
          </a:p>
        </p:txBody>
      </p:sp>
      <p:sp>
        <p:nvSpPr>
          <p:cNvPr id="50996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06CE78E4-9DCB-44CE-BB6E-1EF2BFAEC88F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09964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65" r:id="rId12"/>
    <p:sldLayoutId id="2147483767" r:id="rId13"/>
    <p:sldLayoutId id="2147483769" r:id="rId14"/>
    <p:sldLayoutId id="2147483770" r:id="rId15"/>
    <p:sldLayoutId id="2147483771" r:id="rId16"/>
    <p:sldLayoutId id="2147483772" r:id="rId17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074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515075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296" y="5746"/>
                </a:cxn>
                <a:cxn ang="0">
                  <a:pos x="64000" y="32000"/>
                </a:cxn>
                <a:cxn ang="0">
                  <a:pos x="50296" y="58253"/>
                </a:cxn>
                <a:cxn ang="0">
                  <a:pos x="50296" y="58253"/>
                </a:cxn>
                <a:cxn ang="0">
                  <a:pos x="50295" y="58253"/>
                </a:cxn>
                <a:cxn ang="0">
                  <a:pos x="50296" y="58254"/>
                </a:cxn>
                <a:cxn ang="0">
                  <a:pos x="50296" y="5746"/>
                </a:cxn>
                <a:cxn ang="0">
                  <a:pos x="50295" y="5746"/>
                </a:cxn>
                <a:cxn ang="0">
                  <a:pos x="50296" y="5746"/>
                </a:cxn>
              </a:cxnLst>
              <a:rect l="T13" t="T15" r="T17" b="T19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515076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077" y="5595"/>
                </a:cxn>
                <a:cxn ang="0">
                  <a:pos x="64000" y="32000"/>
                </a:cxn>
                <a:cxn ang="0">
                  <a:pos x="50077" y="58404"/>
                </a:cxn>
                <a:cxn ang="0">
                  <a:pos x="50077" y="58404"/>
                </a:cxn>
                <a:cxn ang="0">
                  <a:pos x="50076" y="58404"/>
                </a:cxn>
                <a:cxn ang="0">
                  <a:pos x="50077" y="58405"/>
                </a:cxn>
                <a:cxn ang="0">
                  <a:pos x="50077" y="5595"/>
                </a:cxn>
                <a:cxn ang="0">
                  <a:pos x="50076" y="5595"/>
                </a:cxn>
                <a:cxn ang="0">
                  <a:pos x="50077" y="5595"/>
                </a:cxn>
              </a:cxnLst>
              <a:rect l="T13" t="T15" r="T17" b="T19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ru-RU" sz="1800"/>
            </a:p>
          </p:txBody>
        </p:sp>
        <p:sp>
          <p:nvSpPr>
            <p:cNvPr id="515077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15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507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1508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1508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150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fld id="{0347E7C5-9A7C-428B-ADA3-F44268E4294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6" r:id="rId12"/>
    <p:sldLayoutId id="2147483768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slide" Target="slide6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jpeg"/><Relationship Id="rId7" Type="http://schemas.openxmlformats.org/officeDocument/2006/relationships/slide" Target="slide12.xml"/><Relationship Id="rId2" Type="http://schemas.openxmlformats.org/officeDocument/2006/relationships/slideLayout" Target="../slideLayouts/slideLayout30.xml"/><Relationship Id="rId1" Type="http://schemas.openxmlformats.org/officeDocument/2006/relationships/video" Target="file:///D:\&#1059;&#1088;&#1086;&#1082;%20&#1076;&#1083;&#1103;%20&#1094;&#1077;&#1085;&#1090;&#1088;&#1072;\&#1055;&#1088;&#1077;&#1079;&#1077;&#1085;&#1090;&#1072;&#1094;&#1080;&#1103;\047503.mpg" TargetMode="External"/><Relationship Id="rId6" Type="http://schemas.openxmlformats.org/officeDocument/2006/relationships/slide" Target="slide13.xml"/><Relationship Id="rId5" Type="http://schemas.openxmlformats.org/officeDocument/2006/relationships/slide" Target="slide23.xml"/><Relationship Id="rId4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36.png"/><Relationship Id="rId7" Type="http://schemas.openxmlformats.org/officeDocument/2006/relationships/slide" Target="slide17.xml"/><Relationship Id="rId12" Type="http://schemas.openxmlformats.org/officeDocument/2006/relationships/slide" Target="slide11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39.png"/><Relationship Id="rId5" Type="http://schemas.openxmlformats.org/officeDocument/2006/relationships/slide" Target="slide15.xml"/><Relationship Id="rId10" Type="http://schemas.openxmlformats.org/officeDocument/2006/relationships/image" Target="../media/image38.png"/><Relationship Id="rId4" Type="http://schemas.openxmlformats.org/officeDocument/2006/relationships/slide" Target="slide14.xml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82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1.xml"/><Relationship Id="rId5" Type="http://schemas.openxmlformats.org/officeDocument/2006/relationships/slide" Target="slide13.xml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11" Type="http://schemas.openxmlformats.org/officeDocument/2006/relationships/slide" Target="slide19.xml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11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png"/><Relationship Id="rId5" Type="http://schemas.openxmlformats.org/officeDocument/2006/relationships/slide" Target="slide13.xml"/><Relationship Id="rId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9.png"/><Relationship Id="rId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130.jpe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0.xml"/><Relationship Id="rId1" Type="http://schemas.openxmlformats.org/officeDocument/2006/relationships/video" Target="file:///D:\&#1059;&#1088;&#1086;&#1082;%20&#1076;&#1083;&#1103;%20&#1094;&#1077;&#1085;&#1090;&#1088;&#1072;\&#1055;&#1088;&#1077;&#1079;&#1077;&#1085;&#1090;&#1072;&#1094;&#1080;&#1103;\005504.mpg" TargetMode="External"/><Relationship Id="rId5" Type="http://schemas.openxmlformats.org/officeDocument/2006/relationships/image" Target="../media/image131.png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slide" Target="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video" Target="file:///D:\&#1059;&#1088;&#1086;&#1082;%20&#1076;&#1083;&#1103;%20&#1094;&#1077;&#1085;&#1090;&#1088;&#1072;\&#1055;&#1088;&#1077;&#1079;&#1077;&#1085;&#1090;&#1072;&#1094;&#1080;&#1103;\052703.mpg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9.xml"/><Relationship Id="rId1" Type="http://schemas.openxmlformats.org/officeDocument/2006/relationships/video" Target="file:///D:\&#1059;&#1088;&#1086;&#1082;%20&#1076;&#1083;&#1103;%20&#1094;&#1077;&#1085;&#1090;&#1088;&#1072;\&#1055;&#1088;&#1077;&#1079;&#1077;&#1085;&#1090;&#1072;&#1094;&#1080;&#1103;\052703.mpg" TargetMode="External"/><Relationship Id="rId5" Type="http://schemas.openxmlformats.org/officeDocument/2006/relationships/image" Target="../media/image8.png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slide" Target="slide7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4853" name="Rectangle 5" descr="фон для през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endParaRPr lang="ru-RU" sz="1800">
              <a:solidFill>
                <a:srgbClr val="009900"/>
              </a:solidFill>
            </a:endParaRPr>
          </a:p>
        </p:txBody>
      </p:sp>
      <p:sp>
        <p:nvSpPr>
          <p:cNvPr id="334855" name="Text Box 7"/>
          <p:cNvSpPr txBox="1">
            <a:spLocks noChangeArrowheads="1"/>
          </p:cNvSpPr>
          <p:nvPr/>
        </p:nvSpPr>
        <p:spPr bwMode="auto">
          <a:xfrm>
            <a:off x="395288" y="2133600"/>
            <a:ext cx="84978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sz="5400" b="1" dirty="0" smtClean="0">
                <a:solidFill>
                  <a:srgbClr val="006600"/>
                </a:solidFill>
                <a:latin typeface="Monotype Corsiva" pitchFamily="66" charset="0"/>
              </a:rPr>
              <a:t>Экосистемы </a:t>
            </a:r>
            <a:r>
              <a:rPr lang="ru-RU" sz="5400" b="1" dirty="0">
                <a:solidFill>
                  <a:srgbClr val="006600"/>
                </a:solidFill>
                <a:latin typeface="Monotype Corsiva" pitchFamily="66" charset="0"/>
              </a:rPr>
              <a:t>луга, леса и </a:t>
            </a:r>
            <a:r>
              <a:rPr lang="ru-RU" sz="5400" b="1" dirty="0" smtClean="0">
                <a:solidFill>
                  <a:srgbClr val="006600"/>
                </a:solidFill>
                <a:latin typeface="Monotype Corsiva" pitchFamily="66" charset="0"/>
              </a:rPr>
              <a:t>поля</a:t>
            </a:r>
            <a:endParaRPr lang="ru-RU" sz="5400" b="1" dirty="0"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334857" name="Text Box 9"/>
          <p:cNvSpPr txBox="1">
            <a:spLocks noChangeArrowheads="1"/>
          </p:cNvSpPr>
          <p:nvPr/>
        </p:nvSpPr>
        <p:spPr bwMode="auto">
          <a:xfrm>
            <a:off x="3059113" y="4292600"/>
            <a:ext cx="566764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sz="2400" b="1" u="sng" dirty="0">
                <a:solidFill>
                  <a:srgbClr val="006600"/>
                </a:solidFill>
              </a:rPr>
              <a:t>Автор:</a:t>
            </a:r>
            <a:r>
              <a:rPr lang="ru-RU" sz="2400" dirty="0">
                <a:solidFill>
                  <a:srgbClr val="006600"/>
                </a:solidFill>
              </a:rPr>
              <a:t> </a:t>
            </a:r>
            <a:r>
              <a:rPr lang="ru-RU" sz="2400" b="1" dirty="0">
                <a:solidFill>
                  <a:srgbClr val="006600"/>
                </a:solidFill>
              </a:rPr>
              <a:t>Усачева Инна Юрьевна</a:t>
            </a:r>
            <a:r>
              <a:rPr lang="ru-RU" sz="2400" dirty="0">
                <a:solidFill>
                  <a:srgbClr val="006600"/>
                </a:solidFill>
              </a:rPr>
              <a:t>,</a:t>
            </a:r>
          </a:p>
          <a:p>
            <a:pPr eaLnBrk="1" hangingPunct="1"/>
            <a:r>
              <a:rPr lang="ru-RU" sz="2400" dirty="0">
                <a:solidFill>
                  <a:srgbClr val="006600"/>
                </a:solidFill>
              </a:rPr>
              <a:t> учитель </a:t>
            </a:r>
            <a:r>
              <a:rPr lang="ru-RU" sz="2400" dirty="0" smtClean="0">
                <a:solidFill>
                  <a:srgbClr val="006600"/>
                </a:solidFill>
              </a:rPr>
              <a:t>начальных классов</a:t>
            </a:r>
          </a:p>
          <a:p>
            <a:pPr eaLnBrk="1" hangingPunct="1"/>
            <a:r>
              <a:rPr lang="ru-RU" sz="2400" dirty="0" smtClean="0">
                <a:solidFill>
                  <a:srgbClr val="006600"/>
                </a:solidFill>
              </a:rPr>
              <a:t>МБОУ  Гимназия </a:t>
            </a:r>
            <a:r>
              <a:rPr lang="ru-RU" sz="2400" dirty="0">
                <a:solidFill>
                  <a:srgbClr val="006600"/>
                </a:solidFill>
              </a:rPr>
              <a:t>№ </a:t>
            </a:r>
            <a:r>
              <a:rPr lang="ru-RU" sz="2400" dirty="0" smtClean="0">
                <a:solidFill>
                  <a:srgbClr val="006600"/>
                </a:solidFill>
              </a:rPr>
              <a:t>15, г. Красноярска</a:t>
            </a:r>
            <a:endParaRPr lang="ru-RU" sz="24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4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5" grpId="0"/>
      <p:bldP spid="3348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333500" y="277813"/>
            <a:ext cx="7353300" cy="1143000"/>
          </a:xfrm>
        </p:spPr>
        <p:txBody>
          <a:bodyPr/>
          <a:lstStyle/>
          <a:p>
            <a:pPr algn="ctr"/>
            <a:r>
              <a:rPr lang="ru-RU" sz="3600" b="1" dirty="0">
                <a:latin typeface="Arial" charset="0"/>
              </a:rPr>
              <a:t>Обитатели луга: животные</a:t>
            </a:r>
          </a:p>
        </p:txBody>
      </p:sp>
      <p:pic>
        <p:nvPicPr>
          <p:cNvPr id="355334" name="Picture 6">
            <a:hlinkClick r:id="rId2" action="ppaction://hlinksldjump" tooltip="гусеница бабочки-махаона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692275" y="1628775"/>
            <a:ext cx="1971675" cy="1316038"/>
          </a:xfrm>
          <a:ln/>
        </p:spPr>
      </p:pic>
      <p:pic>
        <p:nvPicPr>
          <p:cNvPr id="355338" name="Picture 10">
            <a:hlinkClick r:id="rId2" action="ppaction://hlinksldjump" tooltip="шмель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1692275" y="4581525"/>
            <a:ext cx="1973263" cy="1403350"/>
          </a:xfrm>
          <a:ln/>
        </p:spPr>
      </p:pic>
      <p:pic>
        <p:nvPicPr>
          <p:cNvPr id="355342" name="Picture 14">
            <a:hlinkClick r:id="rId2" action="ppaction://hlinksldjump" tooltip="божья коровка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4581525"/>
            <a:ext cx="20161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46" name="Picture 18">
            <a:hlinkClick r:id="rId2" action="ppaction://hlinksldjump" tooltip="жаворонок 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4067175" y="4581525"/>
            <a:ext cx="2017713" cy="1406525"/>
          </a:xfrm>
          <a:ln/>
        </p:spPr>
      </p:pic>
      <p:pic>
        <p:nvPicPr>
          <p:cNvPr id="355347" name="Picture 19">
            <a:hlinkClick r:id="rId2" action="ppaction://hlinksldjump" tooltip="мышь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email"/>
          <a:srcRect/>
          <a:stretch>
            <a:fillRect/>
          </a:stretch>
        </p:blipFill>
        <p:spPr>
          <a:xfrm>
            <a:off x="6443663" y="1628775"/>
            <a:ext cx="1903412" cy="1295400"/>
          </a:xfrm>
        </p:spPr>
      </p:pic>
      <p:pic>
        <p:nvPicPr>
          <p:cNvPr id="355348" name="Picture 20">
            <a:hlinkClick r:id="rId2" action="ppaction://hlinksldjump" tooltip="стрекоза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067175" y="1628775"/>
            <a:ext cx="20177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49" name="Picture 21">
            <a:hlinkClick r:id="rId2" action="ppaction://hlinksldjump" tooltip="бабочка - павлиний глаз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067175" y="3068638"/>
            <a:ext cx="20161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50" name="Picture 22">
            <a:hlinkClick r:id="rId2" action="ppaction://hlinksldjump" tooltip="кузнечик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692275" y="3068638"/>
            <a:ext cx="20161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52" name="Picture 24">
            <a:hlinkClick r:id="rId2" action="ppaction://hlinksldjump" tooltip="ласка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443663" y="3068638"/>
            <a:ext cx="2014537" cy="1385887"/>
          </a:xfrm>
          <a:prstGeom prst="rect">
            <a:avLst/>
          </a:prstGeom>
          <a:noFill/>
        </p:spPr>
      </p:pic>
      <p:sp>
        <p:nvSpPr>
          <p:cNvPr id="355353" name="AutoShape 25">
            <a:hlinkClick r:id="rId1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19250" y="6092825"/>
            <a:ext cx="720725" cy="477838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55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35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355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355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1000"/>
                                        <p:tgtEl>
                                          <p:spTgt spid="35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1000"/>
                                        <p:tgtEl>
                                          <p:spTgt spid="35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5" dur="1000"/>
                                        <p:tgtEl>
                                          <p:spTgt spid="355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1000"/>
                                        <p:tgtEl>
                                          <p:spTgt spid="35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1000"/>
                                        <p:tgtEl>
                                          <p:spTgt spid="355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8" name="Rectangle 4" descr="фон для през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endParaRPr lang="ru-RU" sz="1800"/>
          </a:p>
        </p:txBody>
      </p:sp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006600"/>
                </a:solidFill>
              </a:rPr>
              <a:t>Экосистема леса</a:t>
            </a:r>
          </a:p>
        </p:txBody>
      </p:sp>
      <p:sp>
        <p:nvSpPr>
          <p:cNvPr id="35943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75188" y="2768600"/>
            <a:ext cx="4008437" cy="2486025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r>
              <a:rPr lang="ru-RU" sz="2100" dirty="0"/>
              <a:t>       </a:t>
            </a:r>
            <a:r>
              <a:rPr lang="ru-RU" sz="2500" b="1" dirty="0"/>
              <a:t>Леса нашей родины разнообразны. Их подразделяют на:</a:t>
            </a:r>
          </a:p>
          <a:p>
            <a:pPr marL="457200" indent="-457200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500" b="1" dirty="0">
                <a:hlinkClick r:id="rId4" action="ppaction://hlinksldjump"/>
              </a:rPr>
              <a:t>хвойные</a:t>
            </a:r>
            <a:r>
              <a:rPr lang="ru-RU" sz="2500" b="1" dirty="0"/>
              <a:t>,</a:t>
            </a:r>
          </a:p>
          <a:p>
            <a:pPr marL="457200" indent="-457200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500" b="1" dirty="0">
                <a:hlinkClick r:id="rId5" action="ppaction://hlinksldjump"/>
              </a:rPr>
              <a:t>лиственные,</a:t>
            </a:r>
            <a:endParaRPr lang="ru-RU" sz="2500" b="1" dirty="0"/>
          </a:p>
          <a:p>
            <a:pPr marL="457200" indent="-457200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500" b="1" dirty="0"/>
              <a:t>смешанные.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Char char="Ø"/>
            </a:pPr>
            <a:endParaRPr lang="ru-RU" sz="2500" b="1" dirty="0"/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endParaRPr lang="ru-RU" sz="2100" b="1" dirty="0"/>
          </a:p>
          <a:p>
            <a:pPr marL="457200" indent="-457200">
              <a:lnSpc>
                <a:spcPct val="90000"/>
              </a:lnSpc>
            </a:pPr>
            <a:endParaRPr lang="ru-RU" sz="2100" b="1" dirty="0"/>
          </a:p>
        </p:txBody>
      </p:sp>
      <p:sp>
        <p:nvSpPr>
          <p:cNvPr id="359431" name="Text Box 7"/>
          <p:cNvSpPr txBox="1">
            <a:spLocks noChangeArrowheads="1"/>
          </p:cNvSpPr>
          <p:nvPr/>
        </p:nvSpPr>
        <p:spPr bwMode="auto">
          <a:xfrm>
            <a:off x="1116013" y="1412875"/>
            <a:ext cx="6985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r>
              <a:rPr lang="ru-RU" sz="1800" dirty="0">
                <a:solidFill>
                  <a:srgbClr val="006600"/>
                </a:solidFill>
              </a:rPr>
              <a:t>                   </a:t>
            </a:r>
            <a:r>
              <a:rPr lang="ru-RU" sz="2400" b="1" dirty="0"/>
              <a:t>Лес - это сообщество древесных, травянистых растений, </a:t>
            </a:r>
            <a:r>
              <a:rPr lang="ru-RU" sz="2400" b="1" dirty="0">
                <a:hlinkClick r:id="rId6" action="ppaction://hlinksldjump"/>
              </a:rPr>
              <a:t>грибов,</a:t>
            </a:r>
            <a:r>
              <a:rPr lang="ru-RU" sz="2400" b="1" dirty="0"/>
              <a:t> различных </a:t>
            </a:r>
            <a:r>
              <a:rPr lang="ru-RU" sz="2400" b="1" dirty="0">
                <a:hlinkClick r:id="rId7" action="ppaction://hlinksldjump"/>
              </a:rPr>
              <a:t>животных</a:t>
            </a:r>
            <a:r>
              <a:rPr lang="ru-RU" sz="2400" b="1" dirty="0"/>
              <a:t> и микроорганизмов.</a:t>
            </a:r>
          </a:p>
        </p:txBody>
      </p:sp>
      <p:pic>
        <p:nvPicPr>
          <p:cNvPr id="359434" name="047503.mpg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1"/>
          </p:nvPr>
        </p:nvPicPr>
        <p:blipFill>
          <a:blip r:embed="rId8"/>
          <a:srcRect/>
          <a:stretch>
            <a:fillRect/>
          </a:stretch>
        </p:blipFill>
        <p:spPr>
          <a:xfrm>
            <a:off x="1042988" y="2708275"/>
            <a:ext cx="3384550" cy="2743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9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9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59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9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59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9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9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9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9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9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9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9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9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9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94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94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94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9434"/>
                </p:tgtEl>
              </p:cMediaNode>
            </p:video>
          </p:childTnLst>
        </p:cTn>
      </p:par>
    </p:tnLst>
    <p:bldLst>
      <p:bldP spid="3594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latin typeface="Arial" charset="0"/>
              </a:rPr>
              <a:t>Обитатели леса: животные</a:t>
            </a:r>
          </a:p>
        </p:txBody>
      </p:sp>
      <p:pic>
        <p:nvPicPr>
          <p:cNvPr id="415750" name="Picture 6">
            <a:hlinkClick r:id="rId2" action="ppaction://hlinksldjump" tooltip="лисы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971550" y="1916113"/>
            <a:ext cx="1871663" cy="1366837"/>
          </a:xfrm>
          <a:ln/>
        </p:spPr>
      </p:pic>
      <p:sp>
        <p:nvSpPr>
          <p:cNvPr id="415748" name="Rectangle 4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marL="533400" indent="-533400">
              <a:buFont typeface="Wingdings" pitchFamily="2" charset="2"/>
              <a:buNone/>
            </a:pPr>
            <a:r>
              <a:rPr lang="ru-RU" sz="2400" dirty="0"/>
              <a:t>         </a:t>
            </a:r>
            <a:r>
              <a:rPr lang="ru-RU" sz="2200" b="1" dirty="0"/>
              <a:t>Всех животных леса можно разделить на несколько групп:</a:t>
            </a:r>
          </a:p>
          <a:p>
            <a:pPr marL="533400" indent="-533400">
              <a:buClr>
                <a:schemeClr val="tx1"/>
              </a:buClr>
              <a:buSzTx/>
              <a:buFont typeface="Wingdings" pitchFamily="2" charset="2"/>
              <a:buChar char="Ø"/>
            </a:pPr>
            <a:r>
              <a:rPr lang="ru-RU" sz="2200" b="1" dirty="0"/>
              <a:t>млекопитающие:</a:t>
            </a:r>
          </a:p>
          <a:p>
            <a:pPr marL="952500" lvl="1" indent="-495300">
              <a:buClr>
                <a:schemeClr val="tx1"/>
              </a:buClr>
              <a:buSzTx/>
              <a:buFont typeface="Wingdings" pitchFamily="2" charset="2"/>
              <a:buChar char="Ø"/>
            </a:pPr>
            <a:r>
              <a:rPr lang="ru-RU" sz="2200" b="1" dirty="0">
                <a:hlinkClick r:id="rId4" action="ppaction://hlinksldjump"/>
              </a:rPr>
              <a:t>хищные,</a:t>
            </a:r>
            <a:endParaRPr lang="ru-RU" sz="2200" b="1" dirty="0"/>
          </a:p>
          <a:p>
            <a:pPr marL="952500" lvl="1" indent="-495300">
              <a:buClr>
                <a:schemeClr val="tx1"/>
              </a:buClr>
              <a:buSzTx/>
              <a:buFont typeface="Wingdings" pitchFamily="2" charset="2"/>
              <a:buChar char="Ø"/>
            </a:pPr>
            <a:r>
              <a:rPr lang="ru-RU" sz="2200" b="1" dirty="0">
                <a:hlinkClick r:id="rId5" action="ppaction://hlinksldjump"/>
              </a:rPr>
              <a:t>травоядные,</a:t>
            </a:r>
            <a:endParaRPr lang="ru-RU" sz="2200" b="1" dirty="0"/>
          </a:p>
          <a:p>
            <a:pPr marL="952500" lvl="1" indent="-495300">
              <a:buClr>
                <a:schemeClr val="tx1"/>
              </a:buClr>
              <a:buSzTx/>
              <a:buFont typeface="Wingdings" pitchFamily="2" charset="2"/>
              <a:buChar char="Ø"/>
            </a:pPr>
            <a:r>
              <a:rPr lang="ru-RU" sz="2200" b="1" dirty="0">
                <a:hlinkClick r:id="rId6" action="ppaction://hlinksldjump"/>
              </a:rPr>
              <a:t>всеядные</a:t>
            </a:r>
            <a:r>
              <a:rPr lang="ru-RU" sz="2200" dirty="0">
                <a:hlinkClick r:id="rId6" action="ppaction://hlinksldjump"/>
              </a:rPr>
              <a:t>;</a:t>
            </a:r>
            <a:endParaRPr lang="ru-RU" sz="2200" dirty="0"/>
          </a:p>
          <a:p>
            <a:pPr marL="533400" indent="-533400">
              <a:buClr>
                <a:schemeClr val="tx1"/>
              </a:buClr>
              <a:buSzTx/>
              <a:buFont typeface="Wingdings" pitchFamily="2" charset="2"/>
              <a:buChar char="Ø"/>
            </a:pPr>
            <a:r>
              <a:rPr lang="ru-RU" sz="2200" b="1" dirty="0">
                <a:hlinkClick r:id="rId7" action="ppaction://hlinksldjump"/>
              </a:rPr>
              <a:t>птицы;</a:t>
            </a:r>
            <a:endParaRPr lang="ru-RU" sz="2200" b="1" dirty="0"/>
          </a:p>
          <a:p>
            <a:pPr marL="533400" indent="-533400">
              <a:buClr>
                <a:schemeClr val="tx1"/>
              </a:buClr>
              <a:buSzTx/>
              <a:buFont typeface="Wingdings" pitchFamily="2" charset="2"/>
              <a:buChar char="Ø"/>
            </a:pPr>
            <a:r>
              <a:rPr lang="ru-RU" sz="2200" b="1" dirty="0">
                <a:hlinkClick r:id="rId8" action="ppaction://hlinksldjump"/>
              </a:rPr>
              <a:t>насекомые</a:t>
            </a:r>
            <a:r>
              <a:rPr lang="ru-RU" sz="2400" dirty="0">
                <a:hlinkClick r:id="rId8" action="ppaction://hlinksldjump"/>
              </a:rPr>
              <a:t>.</a:t>
            </a:r>
            <a:endParaRPr lang="ru-RU" sz="2400" dirty="0"/>
          </a:p>
        </p:txBody>
      </p:sp>
      <p:pic>
        <p:nvPicPr>
          <p:cNvPr id="415751" name="Picture 7">
            <a:hlinkClick r:id="rId2" action="ppaction://hlinksldjump" tooltip="бурундук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9" cstate="email"/>
          <a:srcRect/>
          <a:stretch>
            <a:fillRect/>
          </a:stretch>
        </p:blipFill>
        <p:spPr>
          <a:xfrm>
            <a:off x="971550" y="3429000"/>
            <a:ext cx="1844675" cy="1382713"/>
          </a:xfrm>
          <a:ln/>
        </p:spPr>
      </p:pic>
      <p:pic>
        <p:nvPicPr>
          <p:cNvPr id="415753" name="Picture 9">
            <a:hlinkClick r:id="rId2" action="ppaction://hlinksldjump" tooltip="лазоревка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987675" y="1916113"/>
            <a:ext cx="17700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4" name="Picture 10">
            <a:hlinkClick r:id="rId2" action="ppaction://hlinksldjump" tooltip="жук-носорог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987675" y="3429000"/>
            <a:ext cx="1814513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5755" name="AutoShape 11">
            <a:hlinkClick r:id="rId1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71550" y="5734050"/>
            <a:ext cx="576263" cy="6477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1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415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415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415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415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5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5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5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5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5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5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5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5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5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5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5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5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5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5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5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5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5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5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5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5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5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sz="3600" b="1" dirty="0">
                <a:latin typeface="Arial" charset="0"/>
              </a:rPr>
              <a:t>Разнообразный мир </a:t>
            </a:r>
            <a:r>
              <a:rPr lang="ru-RU" sz="3600" b="1" dirty="0" smtClean="0">
                <a:latin typeface="Arial" charset="0"/>
              </a:rPr>
              <a:t>грибов</a:t>
            </a:r>
            <a:endParaRPr lang="ru-RU" sz="3600" b="1" dirty="0">
              <a:latin typeface="Arial" charset="0"/>
            </a:endParaRPr>
          </a:p>
        </p:txBody>
      </p:sp>
      <p:pic>
        <p:nvPicPr>
          <p:cNvPr id="466951" name="Picture 7">
            <a:hlinkClick r:id="rId2" action="ppaction://hlinksldjump" tooltip="мухомор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900244" y="3346460"/>
            <a:ext cx="1798637" cy="1276350"/>
          </a:xfrm>
          <a:ln/>
        </p:spPr>
      </p:pic>
      <p:pic>
        <p:nvPicPr>
          <p:cNvPr id="466952" name="Picture 8">
            <a:hlinkClick r:id="rId2" action="ppaction://hlinksldjump" tooltip="подосиновик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1900244" y="1762135"/>
            <a:ext cx="1798637" cy="1350962"/>
          </a:xfrm>
        </p:spPr>
      </p:pic>
      <p:pic>
        <p:nvPicPr>
          <p:cNvPr id="466953" name="Picture 9">
            <a:hlinkClick r:id="rId2" action="ppaction://hlinksldjump" tooltip="белый гриб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6148394" y="1762135"/>
            <a:ext cx="1801812" cy="1368425"/>
          </a:xfrm>
        </p:spPr>
      </p:pic>
      <p:pic>
        <p:nvPicPr>
          <p:cNvPr id="466954" name="Picture 10">
            <a:hlinkClick r:id="rId2" action="ppaction://hlinksldjump" tooltip="подберезовик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6143636" y="4857760"/>
            <a:ext cx="1785950" cy="1350962"/>
          </a:xfrm>
          <a:ln/>
        </p:spPr>
      </p:pic>
      <p:pic>
        <p:nvPicPr>
          <p:cNvPr id="466955" name="Picture 11">
            <a:hlinkClick r:id="rId2" action="ppaction://hlinksldjump" tooltip="лисички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148394" y="3346460"/>
            <a:ext cx="180022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6956" name="Picture 12">
            <a:hlinkClick r:id="rId2" action="ppaction://hlinksldjump" tooltip="опята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060831" y="1762135"/>
            <a:ext cx="17113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6957" name="Picture 13">
            <a:hlinkClick r:id="rId2" action="ppaction://hlinksldjump" tooltip="желчный гриб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060831" y="4857760"/>
            <a:ext cx="1728788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6958" name="Picture 14">
            <a:hlinkClick r:id="rId2" action="ppaction://hlinksldjump" tooltip="дождевики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060831" y="3316297"/>
            <a:ext cx="172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6959" name="Picture 15">
            <a:hlinkClick r:id="rId2" action="ppaction://hlinksldjump" tooltip="волнушки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900244" y="4857760"/>
            <a:ext cx="180022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6960" name="AutoShape 16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835150" y="6308725"/>
            <a:ext cx="433388" cy="288925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66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466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1000"/>
                                        <p:tgtEl>
                                          <p:spTgt spid="466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1000"/>
                                        <p:tgtEl>
                                          <p:spTgt spid="466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1000"/>
                                        <p:tgtEl>
                                          <p:spTgt spid="466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466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6" dur="1000"/>
                                        <p:tgtEl>
                                          <p:spTgt spid="466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9" dur="1000"/>
                                        <p:tgtEl>
                                          <p:spTgt spid="466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1000"/>
                                        <p:tgtEl>
                                          <p:spTgt spid="466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5" dur="1000"/>
                                        <p:tgtEl>
                                          <p:spTgt spid="466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3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sz="3600" b="1" dirty="0">
                <a:latin typeface="Arial" charset="0"/>
              </a:rPr>
              <a:t>Хищные млекопитающие </a:t>
            </a:r>
            <a:r>
              <a:rPr lang="ru-RU" sz="3600" b="1" dirty="0" smtClean="0">
                <a:latin typeface="Arial" charset="0"/>
              </a:rPr>
              <a:t>леса</a:t>
            </a:r>
            <a:endParaRPr lang="ru-RU" sz="3600" b="1" dirty="0">
              <a:latin typeface="Arial" charset="0"/>
            </a:endParaRPr>
          </a:p>
        </p:txBody>
      </p:sp>
      <p:pic>
        <p:nvPicPr>
          <p:cNvPr id="414725" name="Picture 5">
            <a:hlinkClick r:id="rId2" action="ppaction://hlinksldjump" tooltip="волк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42988" y="2060575"/>
            <a:ext cx="2306637" cy="1673225"/>
          </a:xfrm>
          <a:ln/>
        </p:spPr>
      </p:pic>
      <p:pic>
        <p:nvPicPr>
          <p:cNvPr id="414727" name="Picture 7">
            <a:hlinkClick r:id="rId2" action="ppaction://hlinksldjump" tooltip="красный волк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084888" y="2060575"/>
            <a:ext cx="2203450" cy="1655763"/>
          </a:xfrm>
          <a:ln/>
        </p:spPr>
      </p:pic>
      <p:pic>
        <p:nvPicPr>
          <p:cNvPr id="414729" name="Picture 9" descr="лисица зим">
            <a:hlinkClick r:id="rId2" action="ppaction://hlinksldjump" tooltip="лиса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1117600" y="4005263"/>
            <a:ext cx="2157413" cy="1685925"/>
          </a:xfrm>
          <a:ln/>
        </p:spPr>
      </p:pic>
      <p:pic>
        <p:nvPicPr>
          <p:cNvPr id="414731" name="Picture 11">
            <a:hlinkClick r:id="rId2" action="ppaction://hlinksldjump" tooltip="росомаха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3562350" y="4005263"/>
            <a:ext cx="2305050" cy="1727200"/>
          </a:xfrm>
          <a:ln/>
        </p:spPr>
      </p:pic>
      <p:pic>
        <p:nvPicPr>
          <p:cNvPr id="414733" name="Picture 13">
            <a:hlinkClick r:id="rId2" action="ppaction://hlinksldjump" tooltip="рысь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084888" y="4005263"/>
            <a:ext cx="2303462" cy="1728787"/>
          </a:xfrm>
          <a:prstGeom prst="rect">
            <a:avLst/>
          </a:prstGeom>
          <a:noFill/>
        </p:spPr>
      </p:pic>
      <p:pic>
        <p:nvPicPr>
          <p:cNvPr id="414734" name="Picture 14">
            <a:hlinkClick r:id="rId2" action="ppaction://hlinksldjump" tooltip="амурский тигр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563938" y="2060575"/>
            <a:ext cx="2303462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4735" name="AutoShape 15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331913" y="6021388"/>
            <a:ext cx="576262" cy="431800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414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414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1000"/>
                                        <p:tgtEl>
                                          <p:spTgt spid="414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1000"/>
                                        <p:tgtEl>
                                          <p:spTgt spid="414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1000"/>
                                        <p:tgtEl>
                                          <p:spTgt spid="414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414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6" dur="1000"/>
                                        <p:tgtEl>
                                          <p:spTgt spid="414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5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sz="3200" b="1" dirty="0">
                <a:latin typeface="Arial" charset="0"/>
              </a:rPr>
              <a:t>Травоядные млекопитающие леса</a:t>
            </a:r>
          </a:p>
        </p:txBody>
      </p:sp>
      <p:pic>
        <p:nvPicPr>
          <p:cNvPr id="412677" name="Picture 5">
            <a:hlinkClick r:id="rId2" action="ppaction://hlinksldjump" tooltip="заяц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971550" y="2133600"/>
            <a:ext cx="2378075" cy="1782763"/>
          </a:xfrm>
          <a:ln/>
        </p:spPr>
      </p:pic>
      <p:pic>
        <p:nvPicPr>
          <p:cNvPr id="412679" name="Picture 7">
            <a:hlinkClick r:id="rId2" action="ppaction://hlinksldjump" tooltip="лось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6156325" y="2133600"/>
            <a:ext cx="2373313" cy="1779588"/>
          </a:xfrm>
          <a:ln/>
        </p:spPr>
      </p:pic>
      <p:pic>
        <p:nvPicPr>
          <p:cNvPr id="412681" name="Picture 9">
            <a:hlinkClick r:id="rId2" action="ppaction://hlinksldjump" tooltip="бурундук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971550" y="4149725"/>
            <a:ext cx="2420938" cy="1816100"/>
          </a:xfrm>
          <a:ln/>
        </p:spPr>
      </p:pic>
      <p:pic>
        <p:nvPicPr>
          <p:cNvPr id="412683" name="Picture 11">
            <a:hlinkClick r:id="rId2" action="ppaction://hlinksldjump" tooltip="кабаны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6227763" y="4149725"/>
            <a:ext cx="2373312" cy="1779588"/>
          </a:xfrm>
          <a:ln/>
        </p:spPr>
      </p:pic>
      <p:pic>
        <p:nvPicPr>
          <p:cNvPr id="412685" name="Picture 13">
            <a:hlinkClick r:id="rId2" action="ppaction://hlinksldjump" tooltip="белка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635375" y="4149725"/>
            <a:ext cx="23764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686" name="Picture 14">
            <a:hlinkClick r:id="rId2" action="ppaction://hlinksldjump" tooltip="косуля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563938" y="2114550"/>
            <a:ext cx="2376487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687" name="AutoShape 15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042988" y="6165850"/>
            <a:ext cx="576262" cy="358775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12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412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412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41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412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1000"/>
                                        <p:tgtEl>
                                          <p:spTgt spid="412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1000"/>
                                        <p:tgtEl>
                                          <p:spTgt spid="412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sz="3600" b="1" dirty="0">
                <a:latin typeface="Arial" charset="0"/>
              </a:rPr>
              <a:t>Всеядные млекопитающие </a:t>
            </a:r>
            <a:r>
              <a:rPr lang="ru-RU" sz="3600" b="1" dirty="0" smtClean="0">
                <a:latin typeface="Arial" charset="0"/>
              </a:rPr>
              <a:t>леса</a:t>
            </a:r>
            <a:endParaRPr lang="ru-RU" sz="3600" b="1" dirty="0">
              <a:latin typeface="Arial" charset="0"/>
            </a:endParaRPr>
          </a:p>
        </p:txBody>
      </p:sp>
      <p:pic>
        <p:nvPicPr>
          <p:cNvPr id="387079" name="Picture 7">
            <a:hlinkClick r:id="rId2" action="ppaction://hlinksldjump" tooltip="еж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403350" y="2276475"/>
            <a:ext cx="2232025" cy="1600200"/>
          </a:xfrm>
          <a:ln/>
        </p:spPr>
      </p:pic>
      <p:pic>
        <p:nvPicPr>
          <p:cNvPr id="387081" name="Picture 9">
            <a:hlinkClick r:id="rId2" action="ppaction://hlinksldjump" tooltip="бурый медведь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6084888" y="2205038"/>
            <a:ext cx="2203450" cy="1651000"/>
          </a:xfrm>
          <a:ln/>
        </p:spPr>
      </p:pic>
      <p:pic>
        <p:nvPicPr>
          <p:cNvPr id="387083" name="Picture 11">
            <a:hlinkClick r:id="rId2" action="ppaction://hlinksldjump" tooltip="барсук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1403350" y="4005263"/>
            <a:ext cx="2232025" cy="1673225"/>
          </a:xfrm>
          <a:ln/>
        </p:spPr>
      </p:pic>
      <p:pic>
        <p:nvPicPr>
          <p:cNvPr id="387085" name="Picture 13">
            <a:hlinkClick r:id="rId2" action="ppaction://hlinksldjump" tooltip="енот-полоскун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6084888" y="4005263"/>
            <a:ext cx="2232025" cy="1673225"/>
          </a:xfrm>
          <a:ln/>
        </p:spPr>
      </p:pic>
      <p:pic>
        <p:nvPicPr>
          <p:cNvPr id="387087" name="Picture 15">
            <a:hlinkClick r:id="rId2" action="ppaction://hlinksldjump" tooltip="горностаи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79838" y="2205038"/>
            <a:ext cx="216058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7088" name="Picture 16">
            <a:hlinkClick r:id="rId2" action="ppaction://hlinksldjump" tooltip="куница лесная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79838" y="4005263"/>
            <a:ext cx="2160587" cy="1679575"/>
          </a:xfrm>
          <a:prstGeom prst="rect">
            <a:avLst/>
          </a:prstGeom>
          <a:noFill/>
        </p:spPr>
      </p:pic>
      <p:sp>
        <p:nvSpPr>
          <p:cNvPr id="387089" name="AutoShape 17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403350" y="6021388"/>
            <a:ext cx="576263" cy="431800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87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387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387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387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387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1000"/>
                                        <p:tgtEl>
                                          <p:spTgt spid="387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1000"/>
                                        <p:tgtEl>
                                          <p:spTgt spid="387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14400" y="277813"/>
            <a:ext cx="6943748" cy="1143000"/>
          </a:xfrm>
        </p:spPr>
        <p:txBody>
          <a:bodyPr/>
          <a:lstStyle/>
          <a:p>
            <a:pPr algn="ctr"/>
            <a:r>
              <a:rPr lang="ru-RU" sz="3600" b="1" dirty="0">
                <a:latin typeface="Arial" charset="0"/>
              </a:rPr>
              <a:t>Обитатели леса: птицы</a:t>
            </a:r>
          </a:p>
        </p:txBody>
      </p:sp>
      <p:pic>
        <p:nvPicPr>
          <p:cNvPr id="489476" name="Picture 4">
            <a:hlinkClick r:id="rId2" action="ppaction://hlinksldjump" tooltip="клест-еловик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908175" y="4581525"/>
            <a:ext cx="1511300" cy="1438275"/>
          </a:xfrm>
          <a:ln/>
        </p:spPr>
      </p:pic>
      <p:pic>
        <p:nvPicPr>
          <p:cNvPr id="489478" name="Picture 6">
            <a:hlinkClick r:id="rId2" action="ppaction://hlinksldjump" tooltip="лазоревка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219700" y="3068638"/>
            <a:ext cx="1727200" cy="1408112"/>
          </a:xfrm>
          <a:ln/>
        </p:spPr>
      </p:pic>
      <p:pic>
        <p:nvPicPr>
          <p:cNvPr id="489480" name="Picture 8">
            <a:hlinkClick r:id="rId2" action="ppaction://hlinksldjump" tooltip="зарянка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3562350" y="3068638"/>
            <a:ext cx="1514475" cy="1360487"/>
          </a:xfrm>
          <a:ln/>
        </p:spPr>
      </p:pic>
      <p:pic>
        <p:nvPicPr>
          <p:cNvPr id="489482" name="Picture 10">
            <a:hlinkClick r:id="rId2" action="ppaction://hlinksldjump" tooltip="вальдшнеп (лесной кулик)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5219700" y="4581525"/>
            <a:ext cx="1727200" cy="1508125"/>
          </a:xfrm>
          <a:ln/>
        </p:spPr>
      </p:pic>
      <p:pic>
        <p:nvPicPr>
          <p:cNvPr id="489485" name="Picture 13">
            <a:hlinkClick r:id="rId2" action="ppaction://hlinksldjump" tooltip="филин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835150" y="1557338"/>
            <a:ext cx="154940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9486" name="Picture 14">
            <a:hlinkClick r:id="rId2" action="ppaction://hlinksldjump" tooltip="ястреб-тетеревятник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563938" y="1557338"/>
            <a:ext cx="1512887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9488" name="Picture 16">
            <a:hlinkClick r:id="rId2" action="ppaction://hlinksldjump" tooltip="сойка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63938" y="4581525"/>
            <a:ext cx="1511300" cy="1474788"/>
          </a:xfrm>
          <a:prstGeom prst="rect">
            <a:avLst/>
          </a:prstGeom>
          <a:noFill/>
        </p:spPr>
      </p:pic>
      <p:pic>
        <p:nvPicPr>
          <p:cNvPr id="489489" name="Picture 17">
            <a:hlinkClick r:id="rId2" action="ppaction://hlinksldjump" tooltip="поползень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219700" y="1557338"/>
            <a:ext cx="1655763" cy="1366837"/>
          </a:xfrm>
          <a:prstGeom prst="rect">
            <a:avLst/>
          </a:prstGeom>
          <a:noFill/>
        </p:spPr>
      </p:pic>
      <p:pic>
        <p:nvPicPr>
          <p:cNvPr id="489490" name="Picture 18">
            <a:hlinkClick r:id="rId2" action="ppaction://hlinksldjump" tooltip="дятел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763713" y="3068638"/>
            <a:ext cx="165735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9491" name="AutoShape 19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908175" y="6237288"/>
            <a:ext cx="503238" cy="287337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8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48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48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48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48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48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48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48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48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48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4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sz="3600" b="1" dirty="0">
                <a:latin typeface="Arial" charset="0"/>
              </a:rPr>
              <a:t>Обитатели леса: насекомые</a:t>
            </a:r>
          </a:p>
        </p:txBody>
      </p:sp>
      <p:pic>
        <p:nvPicPr>
          <p:cNvPr id="490500" name="Picture 4">
            <a:hlinkClick r:id="rId2" action="ppaction://hlinksldjump" tooltip="муравьи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117600" y="2060575"/>
            <a:ext cx="2159000" cy="1725613"/>
          </a:xfrm>
          <a:ln/>
        </p:spPr>
      </p:pic>
      <p:pic>
        <p:nvPicPr>
          <p:cNvPr id="490502" name="Picture 6">
            <a:hlinkClick r:id="rId2" action="ppaction://hlinksldjump" tooltip="жук-усач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794375" y="2060575"/>
            <a:ext cx="2308225" cy="1676400"/>
          </a:xfrm>
          <a:ln/>
        </p:spPr>
      </p:pic>
      <p:pic>
        <p:nvPicPr>
          <p:cNvPr id="490504" name="Picture 8">
            <a:hlinkClick r:id="rId2" action="ppaction://hlinksldjump" tooltip="паук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1117600" y="3933825"/>
            <a:ext cx="2159000" cy="1725613"/>
          </a:xfrm>
          <a:ln/>
        </p:spPr>
      </p:pic>
      <p:pic>
        <p:nvPicPr>
          <p:cNvPr id="490508" name="Picture 12">
            <a:hlinkClick r:id="rId2" action="ppaction://hlinksldjump" tooltip="жук-могильщик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475" y="3933825"/>
            <a:ext cx="223202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0509" name="Picture 13">
            <a:hlinkClick r:id="rId2" action="ppaction://hlinksldjump" tooltip="дождевые черви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5963" y="3933825"/>
            <a:ext cx="230505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0510" name="Picture 14">
            <a:hlinkClick r:id="rId2" action="ppaction://hlinksldjump" tooltip="жук-листоед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419475" y="2060575"/>
            <a:ext cx="2232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0512" name="AutoShape 16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042988" y="5876925"/>
            <a:ext cx="576262" cy="431800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9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49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49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49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49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1000"/>
                                        <p:tgtEl>
                                          <p:spTgt spid="49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1000"/>
                                        <p:tgtEl>
                                          <p:spTgt spid="49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49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>
                <a:latin typeface="Arial" charset="0"/>
              </a:rPr>
              <a:t>Растительный покров </a:t>
            </a:r>
            <a:br>
              <a:rPr lang="ru-RU" sz="3200" b="1" dirty="0">
                <a:latin typeface="Arial" charset="0"/>
              </a:rPr>
            </a:br>
            <a:r>
              <a:rPr lang="ru-RU" sz="3200" b="1" dirty="0">
                <a:latin typeface="Arial" charset="0"/>
              </a:rPr>
              <a:t> хвойного </a:t>
            </a:r>
            <a:r>
              <a:rPr lang="ru-RU" sz="3200" b="1" dirty="0" smtClean="0">
                <a:latin typeface="Arial" charset="0"/>
              </a:rPr>
              <a:t>леса</a:t>
            </a:r>
            <a:endParaRPr lang="ru-RU" sz="3200" b="1" dirty="0">
              <a:latin typeface="Arial" charset="0"/>
            </a:endParaRPr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75" y="2060575"/>
            <a:ext cx="5051425" cy="32400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000" dirty="0"/>
              <a:t>              </a:t>
            </a:r>
            <a:r>
              <a:rPr lang="ru-RU" sz="2000" b="1" dirty="0"/>
              <a:t>В растительном покрове хвойного леса можно выделить несколько ярусов: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000" b="1" dirty="0">
                <a:hlinkClick r:id="rId2" action="ppaction://hlinksldjump"/>
              </a:rPr>
              <a:t>деревья,</a:t>
            </a:r>
            <a:endParaRPr lang="ru-RU" sz="2000" b="1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000" b="1" dirty="0">
                <a:hlinkClick r:id="rId3" action="ppaction://hlinksldjump"/>
              </a:rPr>
              <a:t>кустарники,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000" b="1" dirty="0">
                <a:hlinkClick r:id="rId3" action="ppaction://hlinksldjump"/>
              </a:rPr>
              <a:t>кустарнички,</a:t>
            </a:r>
            <a:endParaRPr lang="ru-RU" sz="2000" b="1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000" b="1" dirty="0">
                <a:hlinkClick r:id="rId4" action="ppaction://hlinksldjump"/>
              </a:rPr>
              <a:t>травянистые растения,</a:t>
            </a:r>
            <a:endParaRPr lang="ru-RU" sz="2000" b="1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000" b="1" dirty="0">
                <a:hlinkClick r:id="rId5" action="ppaction://hlinksldjump"/>
              </a:rPr>
              <a:t>грибы.</a:t>
            </a:r>
            <a:endParaRPr lang="ru-RU" sz="2000" b="1" dirty="0"/>
          </a:p>
        </p:txBody>
      </p:sp>
      <p:sp>
        <p:nvSpPr>
          <p:cNvPr id="491526" name="AutoShape 6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42988" y="5805488"/>
            <a:ext cx="576262" cy="503237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491528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971550" y="2133600"/>
            <a:ext cx="2592388" cy="2879725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9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91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1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1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1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1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1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1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1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1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1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1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1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1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1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1780" name="Rectangle 4" descr="фон для през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endParaRPr lang="ru-RU" sz="1800"/>
          </a:p>
        </p:txBody>
      </p:sp>
      <p:sp>
        <p:nvSpPr>
          <p:cNvPr id="331782" name="Text Box 6"/>
          <p:cNvSpPr txBox="1">
            <a:spLocks noChangeArrowheads="1"/>
          </p:cNvSpPr>
          <p:nvPr/>
        </p:nvSpPr>
        <p:spPr bwMode="auto">
          <a:xfrm>
            <a:off x="539750" y="858838"/>
            <a:ext cx="78232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eaLnBrk="1" hangingPunct="1"/>
            <a:r>
              <a:rPr lang="ru-RU" sz="4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Содержание</a:t>
            </a:r>
          </a:p>
          <a:p>
            <a:pPr marL="342900" indent="-342900" algn="ctr" eaLnBrk="1" hangingPunct="1"/>
            <a:endParaRPr lang="ru-RU" sz="4000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buFontTx/>
              <a:buChar char="•"/>
            </a:pPr>
            <a:r>
              <a:rPr lang="ru-RU" sz="2400" b="1" dirty="0">
                <a:solidFill>
                  <a:srgbClr val="006600"/>
                </a:solidFill>
              </a:rPr>
              <a:t>Введение</a:t>
            </a:r>
          </a:p>
          <a:p>
            <a:pPr marL="342900" indent="-342900" eaLnBrk="1" hangingPunct="1">
              <a:buFontTx/>
              <a:buChar char="•"/>
            </a:pPr>
            <a:r>
              <a:rPr lang="ru-RU" sz="2400" b="1" dirty="0">
                <a:solidFill>
                  <a:srgbClr val="006600"/>
                </a:solidFill>
              </a:rPr>
              <a:t>Экосистема луга</a:t>
            </a:r>
          </a:p>
          <a:p>
            <a:pPr marL="342900" indent="-342900" eaLnBrk="1" hangingPunct="1">
              <a:buFontTx/>
              <a:buChar char="•"/>
            </a:pPr>
            <a:r>
              <a:rPr lang="ru-RU" sz="2400" b="1" dirty="0">
                <a:solidFill>
                  <a:srgbClr val="006600"/>
                </a:solidFill>
              </a:rPr>
              <a:t>Экосистема леса</a:t>
            </a:r>
          </a:p>
          <a:p>
            <a:pPr marL="342900" indent="-342900" eaLnBrk="1" hangingPunct="1">
              <a:buFontTx/>
              <a:buChar char="•"/>
            </a:pPr>
            <a:r>
              <a:rPr lang="ru-RU" sz="2400" b="1" dirty="0">
                <a:solidFill>
                  <a:srgbClr val="006600"/>
                </a:solidFill>
              </a:rPr>
              <a:t>Значение экосистемы луга и леса для человека и животных</a:t>
            </a:r>
          </a:p>
          <a:p>
            <a:pPr marL="342900" indent="-342900" eaLnBrk="1" hangingPunct="1">
              <a:buFontTx/>
              <a:buChar char="•"/>
            </a:pPr>
            <a:r>
              <a:rPr lang="ru-RU" sz="2400" b="1" dirty="0">
                <a:solidFill>
                  <a:srgbClr val="006600"/>
                </a:solidFill>
              </a:rPr>
              <a:t>Взаимодействия обитателей экосистем</a:t>
            </a:r>
          </a:p>
          <a:p>
            <a:pPr marL="342900" indent="-342900" eaLnBrk="1" hangingPunct="1">
              <a:buFontTx/>
              <a:buChar char="•"/>
            </a:pPr>
            <a:r>
              <a:rPr lang="ru-RU" sz="2400" b="1" dirty="0">
                <a:solidFill>
                  <a:srgbClr val="006600"/>
                </a:solidFill>
              </a:rPr>
              <a:t>Экосистема поля</a:t>
            </a:r>
          </a:p>
          <a:p>
            <a:pPr marL="342900" indent="-342900" eaLnBrk="1" hangingPunct="1">
              <a:buFontTx/>
              <a:buChar char="•"/>
            </a:pPr>
            <a:r>
              <a:rPr lang="ru-RU" sz="2400" b="1" dirty="0">
                <a:solidFill>
                  <a:srgbClr val="006600"/>
                </a:solidFill>
              </a:rPr>
              <a:t>Отличия экосистемы поля от экосистемы луга</a:t>
            </a:r>
          </a:p>
          <a:p>
            <a:pPr marL="342900" indent="-342900" eaLnBrk="1" hangingPunct="1">
              <a:buFontTx/>
              <a:buChar char="•"/>
            </a:pPr>
            <a:r>
              <a:rPr lang="ru-RU" sz="2400" b="1" dirty="0">
                <a:solidFill>
                  <a:srgbClr val="006600"/>
                </a:solidFill>
              </a:rPr>
              <a:t>Влияние человека на окружающую среду</a:t>
            </a:r>
          </a:p>
          <a:p>
            <a:pPr marL="342900" indent="-342900" eaLnBrk="1" hangingPunct="1">
              <a:buFontTx/>
              <a:buChar char="•"/>
            </a:pPr>
            <a:r>
              <a:rPr lang="ru-RU" sz="2400" b="1" dirty="0">
                <a:solidFill>
                  <a:srgbClr val="006600"/>
                </a:solidFill>
              </a:rPr>
              <a:t>Заключение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1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1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1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1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317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17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317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317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17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317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317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317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317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317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317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317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317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317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317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317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sz="4000" b="1" dirty="0">
                <a:latin typeface="Arial" charset="0"/>
              </a:rPr>
              <a:t>Деревья хвойного </a:t>
            </a:r>
            <a:r>
              <a:rPr lang="ru-RU" sz="4000" b="1" dirty="0" smtClean="0">
                <a:latin typeface="Arial" charset="0"/>
              </a:rPr>
              <a:t>леса</a:t>
            </a:r>
            <a:endParaRPr lang="ru-RU" sz="4000" b="1" dirty="0">
              <a:latin typeface="Arial" charset="0"/>
            </a:endParaRPr>
          </a:p>
        </p:txBody>
      </p:sp>
      <p:pic>
        <p:nvPicPr>
          <p:cNvPr id="521222" name="Picture 6">
            <a:hlinkClick r:id="rId2" action="ppaction://hlinksldjump" tooltip="сосна (женкие шишки)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763713" y="1628775"/>
            <a:ext cx="2919412" cy="2189163"/>
          </a:xfrm>
          <a:ln/>
        </p:spPr>
      </p:pic>
      <p:pic>
        <p:nvPicPr>
          <p:cNvPr id="521224" name="Picture 8">
            <a:hlinkClick r:id="rId2" action="ppaction://hlinksldjump" tooltip="ель европейская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859338" y="1628775"/>
            <a:ext cx="2919412" cy="2189163"/>
          </a:xfrm>
          <a:ln/>
        </p:spPr>
      </p:pic>
      <p:pic>
        <p:nvPicPr>
          <p:cNvPr id="521226" name="Picture 10">
            <a:hlinkClick r:id="rId2" action="ppaction://hlinksldjump" tooltip="сосна (мужские колоски)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1763713" y="4005263"/>
            <a:ext cx="2919412" cy="2189162"/>
          </a:xfrm>
          <a:ln/>
        </p:spPr>
      </p:pic>
      <p:pic>
        <p:nvPicPr>
          <p:cNvPr id="521228" name="Picture 12">
            <a:hlinkClick r:id="rId2" action="ppaction://hlinksldjump" tooltip="ель европейская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4859338" y="4005263"/>
            <a:ext cx="2919412" cy="2189162"/>
          </a:xfrm>
          <a:ln/>
        </p:spPr>
      </p:pic>
      <p:sp>
        <p:nvSpPr>
          <p:cNvPr id="521230" name="AutoShape 14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763713" y="6308725"/>
            <a:ext cx="576262" cy="288925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2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52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52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52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52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>
                <a:latin typeface="Arial" charset="0"/>
              </a:rPr>
              <a:t>Кустарники и кустарнички </a:t>
            </a:r>
            <a:br>
              <a:rPr lang="ru-RU" sz="3200" b="1" dirty="0">
                <a:latin typeface="Arial" charset="0"/>
              </a:rPr>
            </a:br>
            <a:r>
              <a:rPr lang="ru-RU" sz="3200" b="1" dirty="0">
                <a:latin typeface="Arial" charset="0"/>
              </a:rPr>
              <a:t>хвойного </a:t>
            </a:r>
            <a:r>
              <a:rPr lang="ru-RU" sz="3200" b="1" dirty="0" smtClean="0">
                <a:latin typeface="Arial" charset="0"/>
              </a:rPr>
              <a:t>леса</a:t>
            </a:r>
            <a:endParaRPr lang="ru-RU" sz="3200" b="1" dirty="0">
              <a:latin typeface="Arial" charset="0"/>
            </a:endParaRPr>
          </a:p>
        </p:txBody>
      </p:sp>
      <p:pic>
        <p:nvPicPr>
          <p:cNvPr id="519172" name="Picture 4">
            <a:hlinkClick r:id="rId2" action="ppaction://hlinksldjump" tooltip="вереск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3995738" y="4797425"/>
            <a:ext cx="1584325" cy="1368425"/>
          </a:xfrm>
          <a:ln/>
        </p:spPr>
      </p:pic>
      <p:pic>
        <p:nvPicPr>
          <p:cNvPr id="519176" name="Picture 8">
            <a:hlinkClick r:id="rId2" action="ppaction://hlinksldjump" tooltip="можжевельник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67400" y="2492375"/>
            <a:ext cx="18002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9177" name="Picture 9">
            <a:hlinkClick r:id="rId2" action="ppaction://hlinksldjump" tooltip="волчье лыко (ягоды)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79613" y="2492375"/>
            <a:ext cx="1728787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9178" name="Picture 10">
            <a:hlinkClick r:id="rId2" action="ppaction://hlinksldjump" tooltip="крушина ломкая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995738" y="2492375"/>
            <a:ext cx="1584325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9179" name="Picture 11">
            <a:hlinkClick r:id="rId2" action="ppaction://hlinksldjump" tooltip="брусника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867400" y="4797425"/>
            <a:ext cx="18002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9181" name="Picture 13">
            <a:hlinkClick r:id="rId2" action="ppaction://hlinksldjump" tooltip="черника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51050" y="4797425"/>
            <a:ext cx="16954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9185" name="Text Box 17" descr="фон для през"/>
          <p:cNvSpPr txBox="1">
            <a:spLocks noChangeArrowheads="1"/>
          </p:cNvSpPr>
          <p:nvPr/>
        </p:nvSpPr>
        <p:spPr bwMode="auto">
          <a:xfrm>
            <a:off x="3419475" y="1628775"/>
            <a:ext cx="25019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</a:rPr>
              <a:t>Кустарники</a:t>
            </a:r>
          </a:p>
        </p:txBody>
      </p:sp>
      <p:sp>
        <p:nvSpPr>
          <p:cNvPr id="519186" name="Text Box 18" descr="фон для през"/>
          <p:cNvSpPr txBox="1">
            <a:spLocks noChangeArrowheads="1"/>
          </p:cNvSpPr>
          <p:nvPr/>
        </p:nvSpPr>
        <p:spPr bwMode="auto">
          <a:xfrm>
            <a:off x="3400425" y="3995738"/>
            <a:ext cx="2738438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</a:rPr>
              <a:t>Кустарнички</a:t>
            </a:r>
          </a:p>
        </p:txBody>
      </p:sp>
      <p:sp>
        <p:nvSpPr>
          <p:cNvPr id="519189" name="Line 21"/>
          <p:cNvSpPr>
            <a:spLocks noChangeShapeType="1"/>
          </p:cNvSpPr>
          <p:nvPr/>
        </p:nvSpPr>
        <p:spPr bwMode="auto">
          <a:xfrm flipH="1">
            <a:off x="2916238" y="2060575"/>
            <a:ext cx="792162" cy="4318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9191" name="Line 23"/>
          <p:cNvSpPr>
            <a:spLocks noChangeShapeType="1"/>
          </p:cNvSpPr>
          <p:nvPr/>
        </p:nvSpPr>
        <p:spPr bwMode="auto">
          <a:xfrm flipH="1">
            <a:off x="4859338" y="2060575"/>
            <a:ext cx="1587" cy="4318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9193" name="Line 25"/>
          <p:cNvSpPr>
            <a:spLocks noChangeShapeType="1"/>
          </p:cNvSpPr>
          <p:nvPr/>
        </p:nvSpPr>
        <p:spPr bwMode="auto">
          <a:xfrm>
            <a:off x="5651500" y="2060575"/>
            <a:ext cx="865188" cy="4318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9195" name="Line 27"/>
          <p:cNvSpPr>
            <a:spLocks noChangeShapeType="1"/>
          </p:cNvSpPr>
          <p:nvPr/>
        </p:nvSpPr>
        <p:spPr bwMode="auto">
          <a:xfrm>
            <a:off x="5724525" y="4437063"/>
            <a:ext cx="792163" cy="3603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9196" name="Line 28"/>
          <p:cNvSpPr>
            <a:spLocks noChangeShapeType="1"/>
          </p:cNvSpPr>
          <p:nvPr/>
        </p:nvSpPr>
        <p:spPr bwMode="auto">
          <a:xfrm flipH="1">
            <a:off x="2916238" y="4437063"/>
            <a:ext cx="719137" cy="3603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9198" name="Line 30"/>
          <p:cNvSpPr>
            <a:spLocks noChangeShapeType="1"/>
          </p:cNvSpPr>
          <p:nvPr/>
        </p:nvSpPr>
        <p:spPr bwMode="auto">
          <a:xfrm>
            <a:off x="4859338" y="4437063"/>
            <a:ext cx="0" cy="4318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9199" name="AutoShape 31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87450" y="6308725"/>
            <a:ext cx="576263" cy="288925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1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9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9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9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9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9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9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9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9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9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9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9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9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9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9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9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9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9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9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9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9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9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9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9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9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19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9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9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9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9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19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9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70" grpId="0"/>
      <p:bldP spid="519186" grpId="0"/>
      <p:bldP spid="519189" grpId="0" animBg="1"/>
      <p:bldP spid="519191" grpId="0" animBg="1"/>
      <p:bldP spid="519193" grpId="0" animBg="1"/>
      <p:bldP spid="519195" grpId="0" animBg="1"/>
      <p:bldP spid="519196" grpId="0" animBg="1"/>
      <p:bldP spid="51919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sz="3200" b="1" dirty="0">
                <a:latin typeface="Arial" charset="0"/>
              </a:rPr>
              <a:t>Травянистые растения </a:t>
            </a:r>
            <a:br>
              <a:rPr lang="ru-RU" sz="3200" b="1" dirty="0">
                <a:latin typeface="Arial" charset="0"/>
              </a:rPr>
            </a:br>
            <a:r>
              <a:rPr lang="ru-RU" sz="3200" b="1" dirty="0">
                <a:latin typeface="Arial" charset="0"/>
              </a:rPr>
              <a:t>хвойного  </a:t>
            </a:r>
            <a:r>
              <a:rPr lang="ru-RU" sz="3200" b="1" dirty="0" smtClean="0">
                <a:latin typeface="Arial" charset="0"/>
              </a:rPr>
              <a:t>леса</a:t>
            </a:r>
            <a:endParaRPr lang="ru-RU" sz="3200" b="1" dirty="0">
              <a:latin typeface="Arial" charset="0"/>
            </a:endParaRPr>
          </a:p>
        </p:txBody>
      </p:sp>
      <p:pic>
        <p:nvPicPr>
          <p:cNvPr id="520196" name="Picture 4">
            <a:hlinkClick r:id="rId2" action="ppaction://hlinksldjump" tooltip="мох кукушкин лен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804025" y="3860800"/>
            <a:ext cx="1871663" cy="1584325"/>
          </a:xfrm>
          <a:ln/>
        </p:spPr>
      </p:pic>
      <p:pic>
        <p:nvPicPr>
          <p:cNvPr id="520198" name="Picture 6">
            <a:hlinkClick r:id="rId2" action="ppaction://hlinksldjump" tooltip="лишайник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900113" y="2133600"/>
            <a:ext cx="1914525" cy="1579563"/>
          </a:xfrm>
          <a:ln/>
        </p:spPr>
      </p:pic>
      <p:pic>
        <p:nvPicPr>
          <p:cNvPr id="520200" name="Picture 8">
            <a:hlinkClick r:id="rId2" action="ppaction://hlinksldjump" tooltip="кислица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900113" y="3860800"/>
            <a:ext cx="1917700" cy="1584325"/>
          </a:xfrm>
          <a:ln/>
        </p:spPr>
      </p:pic>
      <p:pic>
        <p:nvPicPr>
          <p:cNvPr id="520202" name="Picture 10">
            <a:hlinkClick r:id="rId2" action="ppaction://hlinksldjump" tooltip="папоротник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4859338" y="3860800"/>
            <a:ext cx="1873250" cy="1584325"/>
          </a:xfrm>
          <a:ln/>
        </p:spPr>
      </p:pic>
      <p:pic>
        <p:nvPicPr>
          <p:cNvPr id="520204" name="Picture 12">
            <a:hlinkClick r:id="rId2" action="ppaction://hlinksldjump" tooltip="вороний глаз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859338" y="2133600"/>
            <a:ext cx="1871662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0205" name="Picture 13">
            <a:hlinkClick r:id="rId2" action="ppaction://hlinksldjump" tooltip="седмичник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804025" y="2133600"/>
            <a:ext cx="1871663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0206" name="Picture 14">
            <a:hlinkClick r:id="rId2" action="ppaction://hlinksldjump" tooltip="хвощ лесной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916238" y="2133600"/>
            <a:ext cx="1871662" cy="1590675"/>
          </a:xfrm>
          <a:prstGeom prst="rect">
            <a:avLst/>
          </a:prstGeom>
          <a:noFill/>
        </p:spPr>
      </p:pic>
      <p:pic>
        <p:nvPicPr>
          <p:cNvPr id="520207" name="Picture 15">
            <a:hlinkClick r:id="rId2" action="ppaction://hlinksldjump" tooltip="плаун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916238" y="3860800"/>
            <a:ext cx="18716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0208" name="AutoShape 16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00113" y="5589588"/>
            <a:ext cx="576262" cy="360362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2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520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520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520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52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520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520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520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52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19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800" b="1" dirty="0"/>
              <a:t>Растительный покров лиственного </a:t>
            </a:r>
            <a:r>
              <a:rPr lang="ru-RU" sz="3800" b="1" dirty="0" smtClean="0"/>
              <a:t>леса</a:t>
            </a:r>
            <a:endParaRPr lang="ru-RU" sz="3800" b="1" dirty="0"/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989138"/>
            <a:ext cx="4186237" cy="3600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400" dirty="0"/>
              <a:t>              </a:t>
            </a:r>
            <a:r>
              <a:rPr lang="ru-RU" sz="2400" b="1" dirty="0"/>
              <a:t>В растительном покрове лиственного леса можно выделить следующие ярусы: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b="1" dirty="0">
                <a:hlinkClick r:id="rId2" action="ppaction://hlinksldjump"/>
              </a:rPr>
              <a:t>деревья,</a:t>
            </a:r>
            <a:endParaRPr lang="ru-RU" sz="2400" b="1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b="1" dirty="0">
                <a:hlinkClick r:id="rId3" action="ppaction://hlinksldjump"/>
              </a:rPr>
              <a:t>кустарники,</a:t>
            </a:r>
            <a:endParaRPr lang="ru-RU" sz="2400" b="1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b="1" dirty="0">
                <a:hlinkClick r:id="rId4" action="ppaction://hlinksldjump"/>
              </a:rPr>
              <a:t>травянистые растения, </a:t>
            </a:r>
            <a:endParaRPr lang="ru-RU" sz="2400" b="1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b="1" dirty="0">
                <a:hlinkClick r:id="rId5" action="ppaction://hlinksldjump"/>
              </a:rPr>
              <a:t>грибы.</a:t>
            </a:r>
            <a:endParaRPr lang="ru-RU" sz="2400" b="1" dirty="0"/>
          </a:p>
        </p:txBody>
      </p:sp>
      <p:pic>
        <p:nvPicPr>
          <p:cNvPr id="533510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1042988" y="2133600"/>
            <a:ext cx="3081337" cy="3024188"/>
          </a:xfrm>
          <a:ln/>
        </p:spPr>
      </p:pic>
      <p:sp>
        <p:nvSpPr>
          <p:cNvPr id="533511" name="AutoShape 7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16013" y="5589588"/>
            <a:ext cx="649287" cy="576262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3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3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3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3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3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3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3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3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3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3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3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3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3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3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3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3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3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3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3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50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sz="3600" b="1" dirty="0">
                <a:latin typeface="Arial" charset="0"/>
              </a:rPr>
              <a:t>Деревья лиственного </a:t>
            </a:r>
            <a:r>
              <a:rPr lang="ru-RU" sz="3600" b="1" dirty="0" smtClean="0">
                <a:latin typeface="Arial" charset="0"/>
              </a:rPr>
              <a:t>леса</a:t>
            </a:r>
            <a:endParaRPr lang="ru-RU" sz="3600" b="1" dirty="0">
              <a:latin typeface="Arial" charset="0"/>
            </a:endParaRPr>
          </a:p>
        </p:txBody>
      </p:sp>
      <p:pic>
        <p:nvPicPr>
          <p:cNvPr id="534532" name="Picture 4">
            <a:hlinkClick r:id="rId2" action="ppaction://hlinksldjump" tooltip="дуб черешчатый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835150" y="3933825"/>
            <a:ext cx="2919413" cy="2189163"/>
          </a:xfrm>
          <a:ln/>
        </p:spPr>
      </p:pic>
      <p:pic>
        <p:nvPicPr>
          <p:cNvPr id="534534" name="Picture 6">
            <a:hlinkClick r:id="rId2" action="ppaction://hlinksldjump" tooltip="липа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1835150" y="1628775"/>
            <a:ext cx="2919413" cy="2189163"/>
          </a:xfrm>
          <a:ln/>
        </p:spPr>
      </p:pic>
      <p:pic>
        <p:nvPicPr>
          <p:cNvPr id="534536" name="Picture 8" descr="J0181636">
            <a:hlinkClick r:id="rId2" action="ppaction://hlinksldjump" tooltip="листья клена осенью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4859338" y="1628775"/>
            <a:ext cx="2881312" cy="2189163"/>
          </a:xfrm>
          <a:ln/>
        </p:spPr>
      </p:pic>
      <p:pic>
        <p:nvPicPr>
          <p:cNvPr id="534538" name="Picture 10">
            <a:hlinkClick r:id="rId2" action="ppaction://hlinksldjump" tooltip="береза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4859338" y="3933825"/>
            <a:ext cx="2919412" cy="2189163"/>
          </a:xfrm>
          <a:ln/>
        </p:spPr>
      </p:pic>
      <p:sp>
        <p:nvSpPr>
          <p:cNvPr id="534540" name="AutoShape 12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835150" y="6237288"/>
            <a:ext cx="576263" cy="360362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3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53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534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534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534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sz="3600" b="1" dirty="0">
                <a:latin typeface="Arial" charset="0"/>
              </a:rPr>
              <a:t>Кустарники лиственного </a:t>
            </a:r>
            <a:r>
              <a:rPr lang="ru-RU" sz="3600" b="1" dirty="0" smtClean="0">
                <a:latin typeface="Arial" charset="0"/>
              </a:rPr>
              <a:t>леса</a:t>
            </a:r>
            <a:endParaRPr lang="ru-RU" sz="3600" b="1" dirty="0">
              <a:latin typeface="Arial" charset="0"/>
            </a:endParaRPr>
          </a:p>
        </p:txBody>
      </p:sp>
      <p:pic>
        <p:nvPicPr>
          <p:cNvPr id="535556" name="Picture 4">
            <a:hlinkClick r:id="rId2" action="ppaction://hlinksldjump" tooltip="бересклет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08175" y="3933825"/>
            <a:ext cx="2919413" cy="2189163"/>
          </a:xfrm>
          <a:ln/>
        </p:spPr>
      </p:pic>
      <p:pic>
        <p:nvPicPr>
          <p:cNvPr id="535558" name="Picture 6">
            <a:hlinkClick r:id="rId2" action="ppaction://hlinksldjump" tooltip="жимолость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932363" y="1628775"/>
            <a:ext cx="2919412" cy="2189163"/>
          </a:xfrm>
          <a:ln/>
        </p:spPr>
      </p:pic>
      <p:pic>
        <p:nvPicPr>
          <p:cNvPr id="535560" name="Picture 8">
            <a:hlinkClick r:id="rId2" action="ppaction://hlinksldjump" tooltip="орешник (лещина)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1908175" y="1628775"/>
            <a:ext cx="2919413" cy="2189163"/>
          </a:xfrm>
          <a:ln/>
        </p:spPr>
      </p:pic>
      <p:pic>
        <p:nvPicPr>
          <p:cNvPr id="535562" name="Picture 10">
            <a:hlinkClick r:id="rId2" action="ppaction://hlinksldjump" tooltip="шиповник цветет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4932363" y="3933825"/>
            <a:ext cx="2919412" cy="2189163"/>
          </a:xfrm>
          <a:ln/>
        </p:spPr>
      </p:pic>
      <p:sp>
        <p:nvSpPr>
          <p:cNvPr id="535564" name="AutoShape 12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908175" y="6308725"/>
            <a:ext cx="576263" cy="288925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3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535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53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53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535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5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sz="3200" b="1" dirty="0">
                <a:latin typeface="Arial" charset="0"/>
              </a:rPr>
              <a:t>Травянистые растения</a:t>
            </a:r>
            <a:br>
              <a:rPr lang="ru-RU" sz="3200" b="1" dirty="0">
                <a:latin typeface="Arial" charset="0"/>
              </a:rPr>
            </a:br>
            <a:r>
              <a:rPr lang="ru-RU" sz="3200" b="1" dirty="0">
                <a:latin typeface="Arial" charset="0"/>
              </a:rPr>
              <a:t> лиственного </a:t>
            </a:r>
            <a:r>
              <a:rPr lang="ru-RU" sz="3200" b="1" dirty="0" smtClean="0">
                <a:latin typeface="Arial" charset="0"/>
              </a:rPr>
              <a:t>леса</a:t>
            </a:r>
            <a:endParaRPr lang="ru-RU" sz="3200" b="1" dirty="0">
              <a:latin typeface="Arial" charset="0"/>
            </a:endParaRPr>
          </a:p>
        </p:txBody>
      </p:sp>
      <p:pic>
        <p:nvPicPr>
          <p:cNvPr id="536582" name="Picture 6">
            <a:hlinkClick r:id="rId2" action="ppaction://hlinksldjump" tooltip="ландыш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916238" y="3860800"/>
            <a:ext cx="1800225" cy="1620838"/>
          </a:xfrm>
          <a:ln/>
        </p:spPr>
      </p:pic>
      <p:pic>
        <p:nvPicPr>
          <p:cNvPr id="536584" name="Picture 8">
            <a:hlinkClick r:id="rId2" action="ppaction://hlinksldjump" tooltip="копытень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787900" y="3852863"/>
            <a:ext cx="1800225" cy="1622425"/>
          </a:xfrm>
          <a:ln/>
        </p:spPr>
      </p:pic>
      <p:pic>
        <p:nvPicPr>
          <p:cNvPr id="536586" name="Picture 10">
            <a:hlinkClick r:id="rId2" action="ppaction://hlinksldjump" tooltip="пролеска сибирская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1116013" y="3860800"/>
            <a:ext cx="1727200" cy="1622425"/>
          </a:xfrm>
          <a:ln/>
        </p:spPr>
      </p:pic>
      <p:pic>
        <p:nvPicPr>
          <p:cNvPr id="536588" name="Picture 12">
            <a:hlinkClick r:id="rId2" action="ppaction://hlinksldjump" tooltip="сныть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1116013" y="2060575"/>
            <a:ext cx="1728787" cy="1728788"/>
          </a:xfrm>
          <a:ln/>
        </p:spPr>
      </p:pic>
      <p:pic>
        <p:nvPicPr>
          <p:cNvPr id="536590" name="Picture 14">
            <a:hlinkClick r:id="rId2" action="ppaction://hlinksldjump" tooltip="осока волосистая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87900" y="2060575"/>
            <a:ext cx="1798638" cy="1728788"/>
          </a:xfrm>
          <a:prstGeom prst="rect">
            <a:avLst/>
          </a:prstGeom>
          <a:noFill/>
        </p:spPr>
      </p:pic>
      <p:pic>
        <p:nvPicPr>
          <p:cNvPr id="536591" name="Picture 15">
            <a:hlinkClick r:id="rId2" action="ppaction://hlinksldjump" tooltip="ветреница дубравная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659563" y="3860800"/>
            <a:ext cx="1944687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6592" name="Picture 16">
            <a:hlinkClick r:id="rId2" action="ppaction://hlinksldjump" tooltip="марьянник дубравный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659563" y="2060575"/>
            <a:ext cx="1944687" cy="1717675"/>
          </a:xfrm>
          <a:prstGeom prst="rect">
            <a:avLst/>
          </a:prstGeom>
          <a:noFill/>
        </p:spPr>
      </p:pic>
      <p:pic>
        <p:nvPicPr>
          <p:cNvPr id="536593" name="Picture 17">
            <a:hlinkClick r:id="rId2" action="ppaction://hlinksldjump" tooltip="хохлатка желтая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16238" y="2060575"/>
            <a:ext cx="17891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4" name="AutoShape 18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187450" y="5661025"/>
            <a:ext cx="576263" cy="360363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3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53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53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536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53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536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536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536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536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7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5" name="Rectangle 5" descr="фон для през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endParaRPr lang="ru-RU" sz="1800">
              <a:solidFill>
                <a:srgbClr val="009900"/>
              </a:solidFill>
            </a:endParaRPr>
          </a:p>
        </p:txBody>
      </p:sp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rgbClr val="006600"/>
                </a:solidFill>
                <a:latin typeface="Arial" charset="0"/>
              </a:rPr>
              <a:t>Значение экосистем луга и леса для человека и животных</a:t>
            </a:r>
          </a:p>
        </p:txBody>
      </p:sp>
      <p:sp>
        <p:nvSpPr>
          <p:cNvPr id="552967" name="Oval 7"/>
          <p:cNvSpPr>
            <a:spLocks noChangeArrowheads="1"/>
          </p:cNvSpPr>
          <p:nvPr/>
        </p:nvSpPr>
        <p:spPr bwMode="auto">
          <a:xfrm>
            <a:off x="2484438" y="1844675"/>
            <a:ext cx="4392612" cy="10795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/>
              <a:t>Экосистемы луга и леса</a:t>
            </a:r>
          </a:p>
        </p:txBody>
      </p:sp>
      <p:sp>
        <p:nvSpPr>
          <p:cNvPr id="552970" name="Oval 10"/>
          <p:cNvSpPr>
            <a:spLocks noChangeArrowheads="1"/>
          </p:cNvSpPr>
          <p:nvPr/>
        </p:nvSpPr>
        <p:spPr bwMode="auto">
          <a:xfrm>
            <a:off x="468313" y="2205038"/>
            <a:ext cx="1800225" cy="10080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Источники</a:t>
            </a:r>
          </a:p>
          <a:p>
            <a:pPr algn="ctr"/>
            <a:r>
              <a:rPr lang="ru-RU" sz="2000" b="1"/>
              <a:t> кислорода</a:t>
            </a:r>
          </a:p>
        </p:txBody>
      </p:sp>
      <p:sp>
        <p:nvSpPr>
          <p:cNvPr id="552972" name="Oval 12"/>
          <p:cNvSpPr>
            <a:spLocks noChangeArrowheads="1"/>
          </p:cNvSpPr>
          <p:nvPr/>
        </p:nvSpPr>
        <p:spPr bwMode="auto">
          <a:xfrm>
            <a:off x="684213" y="3284538"/>
            <a:ext cx="2305050" cy="12954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Поставщики </a:t>
            </a:r>
          </a:p>
          <a:p>
            <a:pPr algn="ctr"/>
            <a:r>
              <a:rPr lang="ru-RU" sz="2000" b="1"/>
              <a:t>лекарственных</a:t>
            </a:r>
          </a:p>
          <a:p>
            <a:pPr algn="ctr"/>
            <a:r>
              <a:rPr lang="ru-RU" sz="2000" b="1"/>
              <a:t> растений</a:t>
            </a:r>
          </a:p>
        </p:txBody>
      </p:sp>
      <p:sp>
        <p:nvSpPr>
          <p:cNvPr id="552973" name="Oval 13"/>
          <p:cNvSpPr>
            <a:spLocks noChangeArrowheads="1"/>
          </p:cNvSpPr>
          <p:nvPr/>
        </p:nvSpPr>
        <p:spPr bwMode="auto">
          <a:xfrm>
            <a:off x="6948488" y="2349500"/>
            <a:ext cx="1763712" cy="936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Источники </a:t>
            </a:r>
          </a:p>
          <a:p>
            <a:pPr algn="ctr"/>
            <a:r>
              <a:rPr lang="ru-RU" sz="2000" b="1"/>
              <a:t>пищи</a:t>
            </a:r>
          </a:p>
        </p:txBody>
      </p:sp>
      <p:sp>
        <p:nvSpPr>
          <p:cNvPr id="552974" name="Oval 14"/>
          <p:cNvSpPr>
            <a:spLocks noChangeArrowheads="1"/>
          </p:cNvSpPr>
          <p:nvPr/>
        </p:nvSpPr>
        <p:spPr bwMode="auto">
          <a:xfrm>
            <a:off x="6372225" y="3357563"/>
            <a:ext cx="2305050" cy="10795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Место отдыха</a:t>
            </a:r>
          </a:p>
          <a:p>
            <a:pPr algn="ctr"/>
            <a:r>
              <a:rPr lang="ru-RU" sz="2000" b="1"/>
              <a:t>человека</a:t>
            </a:r>
          </a:p>
        </p:txBody>
      </p:sp>
      <p:sp>
        <p:nvSpPr>
          <p:cNvPr id="552975" name="Oval 15"/>
          <p:cNvSpPr>
            <a:spLocks noChangeArrowheads="1"/>
          </p:cNvSpPr>
          <p:nvPr/>
        </p:nvSpPr>
        <p:spPr bwMode="auto">
          <a:xfrm>
            <a:off x="2124075" y="4365625"/>
            <a:ext cx="2520950" cy="12954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Останавливают</a:t>
            </a:r>
          </a:p>
          <a:p>
            <a:pPr algn="ctr"/>
            <a:r>
              <a:rPr lang="ru-RU" sz="2000" b="1"/>
              <a:t>смыв почв </a:t>
            </a:r>
          </a:p>
          <a:p>
            <a:pPr algn="ctr"/>
            <a:r>
              <a:rPr lang="ru-RU" sz="2000" b="1"/>
              <a:t>в реки</a:t>
            </a:r>
          </a:p>
        </p:txBody>
      </p:sp>
      <p:sp>
        <p:nvSpPr>
          <p:cNvPr id="552976" name="Oval 16"/>
          <p:cNvSpPr>
            <a:spLocks noChangeArrowheads="1"/>
          </p:cNvSpPr>
          <p:nvPr/>
        </p:nvSpPr>
        <p:spPr bwMode="auto">
          <a:xfrm>
            <a:off x="4716463" y="4292600"/>
            <a:ext cx="2663825" cy="13684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Поддерживают</a:t>
            </a:r>
          </a:p>
          <a:p>
            <a:pPr algn="ctr"/>
            <a:r>
              <a:rPr lang="ru-RU" sz="2000" b="1"/>
              <a:t>полноводность</a:t>
            </a:r>
          </a:p>
          <a:p>
            <a:pPr algn="ctr"/>
            <a:r>
              <a:rPr lang="ru-RU" sz="2000" b="1"/>
              <a:t>рек</a:t>
            </a:r>
          </a:p>
        </p:txBody>
      </p:sp>
      <p:sp>
        <p:nvSpPr>
          <p:cNvPr id="552977" name="Line 17"/>
          <p:cNvSpPr>
            <a:spLocks noChangeShapeType="1"/>
          </p:cNvSpPr>
          <p:nvPr/>
        </p:nvSpPr>
        <p:spPr bwMode="auto">
          <a:xfrm flipH="1">
            <a:off x="2268538" y="2565400"/>
            <a:ext cx="358775" cy="14287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52978" name="Line 18"/>
          <p:cNvSpPr>
            <a:spLocks noChangeShapeType="1"/>
          </p:cNvSpPr>
          <p:nvPr/>
        </p:nvSpPr>
        <p:spPr bwMode="auto">
          <a:xfrm flipH="1">
            <a:off x="2771775" y="2852738"/>
            <a:ext cx="647700" cy="7207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52979" name="Line 19"/>
          <p:cNvSpPr>
            <a:spLocks noChangeShapeType="1"/>
          </p:cNvSpPr>
          <p:nvPr/>
        </p:nvSpPr>
        <p:spPr bwMode="auto">
          <a:xfrm>
            <a:off x="6659563" y="2636838"/>
            <a:ext cx="288925" cy="71437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52980" name="Line 20"/>
          <p:cNvSpPr>
            <a:spLocks noChangeShapeType="1"/>
          </p:cNvSpPr>
          <p:nvPr/>
        </p:nvSpPr>
        <p:spPr bwMode="auto">
          <a:xfrm>
            <a:off x="5867400" y="2852738"/>
            <a:ext cx="720725" cy="7207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52981" name="Line 21"/>
          <p:cNvSpPr>
            <a:spLocks noChangeShapeType="1"/>
          </p:cNvSpPr>
          <p:nvPr/>
        </p:nvSpPr>
        <p:spPr bwMode="auto">
          <a:xfrm flipH="1">
            <a:off x="3492500" y="2924175"/>
            <a:ext cx="792163" cy="14414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52982" name="Line 22"/>
          <p:cNvSpPr>
            <a:spLocks noChangeShapeType="1"/>
          </p:cNvSpPr>
          <p:nvPr/>
        </p:nvSpPr>
        <p:spPr bwMode="auto">
          <a:xfrm>
            <a:off x="5076825" y="2924175"/>
            <a:ext cx="647700" cy="13684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2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2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2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2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2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2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552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2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2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5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552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2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52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2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1000"/>
                                        <p:tgtEl>
                                          <p:spTgt spid="552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2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2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1000"/>
                                        <p:tgtEl>
                                          <p:spTgt spid="552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2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52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5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1000"/>
                                        <p:tgtEl>
                                          <p:spTgt spid="552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2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52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2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1000"/>
                                        <p:tgtEl>
                                          <p:spTgt spid="55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2" grpId="1"/>
      <p:bldP spid="552967" grpId="0" animBg="1"/>
      <p:bldP spid="552970" grpId="0" animBg="1"/>
      <p:bldP spid="552972" grpId="0" animBg="1"/>
      <p:bldP spid="552973" grpId="0" animBg="1"/>
      <p:bldP spid="552974" grpId="0" animBg="1"/>
      <p:bldP spid="552975" grpId="0" animBg="1"/>
      <p:bldP spid="552976" grpId="0" animBg="1"/>
      <p:bldP spid="552977" grpId="0" animBg="1"/>
      <p:bldP spid="552978" grpId="0" animBg="1"/>
      <p:bldP spid="552979" grpId="0" animBg="1"/>
      <p:bldP spid="552980" grpId="0" animBg="1"/>
      <p:bldP spid="552981" grpId="0" animBg="1"/>
      <p:bldP spid="55298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8" name="Rectangle 4" descr="фон для през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endParaRPr lang="ru-RU" sz="1800">
              <a:solidFill>
                <a:srgbClr val="009900"/>
              </a:solidFill>
            </a:endParaRPr>
          </a:p>
        </p:txBody>
      </p:sp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rgbClr val="006600"/>
                </a:solidFill>
                <a:latin typeface="Arial" charset="0"/>
              </a:rPr>
              <a:t>Взаимодействия обитателей экосистем</a:t>
            </a:r>
          </a:p>
        </p:txBody>
      </p:sp>
      <p:sp>
        <p:nvSpPr>
          <p:cNvPr id="55398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419475" y="1600200"/>
            <a:ext cx="5473700" cy="47815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/>
              <a:t>            Растения и животные не могут существовать друг без друга. Они образуют</a:t>
            </a:r>
            <a:r>
              <a:rPr lang="ru-RU" sz="2400" b="1" dirty="0"/>
              <a:t> сообщества</a:t>
            </a:r>
            <a:r>
              <a:rPr lang="ru-RU" sz="2400" dirty="0"/>
              <a:t>. В экосистеме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/>
              <a:t>    между этими организмами устанавливаются пищевые связи</a:t>
            </a:r>
            <a:r>
              <a:rPr lang="ru-RU" sz="2400" b="1" dirty="0"/>
              <a:t>-  цепи питания. </a:t>
            </a:r>
            <a:r>
              <a:rPr lang="ru-RU" sz="2400" dirty="0"/>
              <a:t>Например: 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/>
              <a:t>    </a:t>
            </a:r>
            <a:r>
              <a:rPr lang="ru-RU" sz="2400" b="1" dirty="0"/>
              <a:t>растение —&gt; мышь —&gt; змея —&gt; ястреб.</a:t>
            </a:r>
            <a:endParaRPr lang="ru-RU" sz="24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/>
              <a:t>            На самом деле цепи питания намного сложнее и могут переплетаться между собой, образуя</a:t>
            </a:r>
            <a:r>
              <a:rPr lang="ru-RU" sz="2400" b="1" dirty="0"/>
              <a:t> сети питания.</a:t>
            </a:r>
            <a:r>
              <a:rPr lang="ru-RU" sz="2400" dirty="0"/>
              <a:t>  </a:t>
            </a:r>
          </a:p>
        </p:txBody>
      </p:sp>
      <p:pic>
        <p:nvPicPr>
          <p:cNvPr id="553990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95288" y="2492375"/>
            <a:ext cx="3024187" cy="2881313"/>
          </a:xfrm>
          <a:noFill/>
          <a:ln w="38100">
            <a:solidFill>
              <a:srgbClr val="0066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3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3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3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3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3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3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3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3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3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3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3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53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2" name="Rectangle 4" descr="фон для през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endParaRPr lang="ru-RU" sz="1800">
              <a:solidFill>
                <a:srgbClr val="009900"/>
              </a:solidFill>
            </a:endParaRPr>
          </a:p>
        </p:txBody>
      </p:sp>
      <p:sp>
        <p:nvSpPr>
          <p:cNvPr id="555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rgbClr val="006600"/>
                </a:solidFill>
                <a:latin typeface="Arial" charset="0"/>
              </a:rPr>
              <a:t>Схема взаимодействия обитателей экосистем</a:t>
            </a:r>
          </a:p>
        </p:txBody>
      </p:sp>
      <p:sp>
        <p:nvSpPr>
          <p:cNvPr id="555013" name="Oval 5"/>
          <p:cNvSpPr>
            <a:spLocks noChangeArrowheads="1"/>
          </p:cNvSpPr>
          <p:nvPr/>
        </p:nvSpPr>
        <p:spPr bwMode="auto">
          <a:xfrm>
            <a:off x="323850" y="1412875"/>
            <a:ext cx="1871663" cy="8636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Свет</a:t>
            </a:r>
          </a:p>
        </p:txBody>
      </p:sp>
      <p:sp>
        <p:nvSpPr>
          <p:cNvPr id="555014" name="Oval 6"/>
          <p:cNvSpPr>
            <a:spLocks noChangeArrowheads="1"/>
          </p:cNvSpPr>
          <p:nvPr/>
        </p:nvSpPr>
        <p:spPr bwMode="auto">
          <a:xfrm>
            <a:off x="3132138" y="2997200"/>
            <a:ext cx="2376487" cy="10810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Травоядные</a:t>
            </a:r>
          </a:p>
          <a:p>
            <a:pPr algn="ctr"/>
            <a:r>
              <a:rPr lang="ru-RU" sz="2400" b="1"/>
              <a:t>животные</a:t>
            </a:r>
          </a:p>
        </p:txBody>
      </p:sp>
      <p:sp>
        <p:nvSpPr>
          <p:cNvPr id="555015" name="Oval 7"/>
          <p:cNvSpPr>
            <a:spLocks noChangeArrowheads="1"/>
          </p:cNvSpPr>
          <p:nvPr/>
        </p:nvSpPr>
        <p:spPr bwMode="auto">
          <a:xfrm>
            <a:off x="6443663" y="3141663"/>
            <a:ext cx="2447925" cy="1081087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Хищные </a:t>
            </a:r>
          </a:p>
          <a:p>
            <a:pPr algn="ctr"/>
            <a:r>
              <a:rPr lang="ru-RU" sz="2400" b="1"/>
              <a:t>животные</a:t>
            </a:r>
          </a:p>
        </p:txBody>
      </p:sp>
      <p:sp>
        <p:nvSpPr>
          <p:cNvPr id="555016" name="Oval 8"/>
          <p:cNvSpPr>
            <a:spLocks noChangeArrowheads="1"/>
          </p:cNvSpPr>
          <p:nvPr/>
        </p:nvSpPr>
        <p:spPr bwMode="auto">
          <a:xfrm>
            <a:off x="4859338" y="4437063"/>
            <a:ext cx="2520950" cy="1081087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Мертвые</a:t>
            </a:r>
          </a:p>
          <a:p>
            <a:pPr algn="ctr"/>
            <a:r>
              <a:rPr lang="ru-RU" sz="2400" b="1"/>
              <a:t> организмы</a:t>
            </a:r>
          </a:p>
        </p:txBody>
      </p:sp>
      <p:sp>
        <p:nvSpPr>
          <p:cNvPr id="555017" name="Oval 9"/>
          <p:cNvSpPr>
            <a:spLocks noChangeArrowheads="1"/>
          </p:cNvSpPr>
          <p:nvPr/>
        </p:nvSpPr>
        <p:spPr bwMode="auto">
          <a:xfrm>
            <a:off x="827088" y="4508500"/>
            <a:ext cx="3529012" cy="17287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Грибы,</a:t>
            </a:r>
          </a:p>
          <a:p>
            <a:pPr algn="ctr"/>
            <a:r>
              <a:rPr lang="ru-RU" sz="2400" b="1"/>
              <a:t> насекомые,</a:t>
            </a:r>
          </a:p>
          <a:p>
            <a:pPr algn="ctr"/>
            <a:r>
              <a:rPr lang="ru-RU" sz="2400" b="1"/>
              <a:t>микроорганизмы</a:t>
            </a:r>
          </a:p>
        </p:txBody>
      </p:sp>
      <p:sp>
        <p:nvSpPr>
          <p:cNvPr id="555018" name="Oval 10"/>
          <p:cNvSpPr>
            <a:spLocks noChangeArrowheads="1"/>
          </p:cNvSpPr>
          <p:nvPr/>
        </p:nvSpPr>
        <p:spPr bwMode="auto">
          <a:xfrm>
            <a:off x="395288" y="2924175"/>
            <a:ext cx="2376487" cy="10810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Растения</a:t>
            </a:r>
          </a:p>
        </p:txBody>
      </p:sp>
      <p:sp>
        <p:nvSpPr>
          <p:cNvPr id="555025" name="Oval 17"/>
          <p:cNvSpPr>
            <a:spLocks noChangeArrowheads="1"/>
          </p:cNvSpPr>
          <p:nvPr/>
        </p:nvSpPr>
        <p:spPr bwMode="auto">
          <a:xfrm>
            <a:off x="3492500" y="1628775"/>
            <a:ext cx="2160588" cy="10810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Насекомые</a:t>
            </a:r>
          </a:p>
        </p:txBody>
      </p:sp>
      <p:sp>
        <p:nvSpPr>
          <p:cNvPr id="555026" name="Oval 18"/>
          <p:cNvSpPr>
            <a:spLocks noChangeArrowheads="1"/>
          </p:cNvSpPr>
          <p:nvPr/>
        </p:nvSpPr>
        <p:spPr bwMode="auto">
          <a:xfrm>
            <a:off x="5940425" y="1700213"/>
            <a:ext cx="2160588" cy="1081087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Птицы</a:t>
            </a:r>
          </a:p>
        </p:txBody>
      </p:sp>
      <p:sp>
        <p:nvSpPr>
          <p:cNvPr id="555029" name="Line 21"/>
          <p:cNvSpPr>
            <a:spLocks noChangeShapeType="1"/>
          </p:cNvSpPr>
          <p:nvPr/>
        </p:nvSpPr>
        <p:spPr bwMode="auto">
          <a:xfrm>
            <a:off x="1258888" y="2276475"/>
            <a:ext cx="217487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55030" name="Line 22"/>
          <p:cNvSpPr>
            <a:spLocks noChangeShapeType="1"/>
          </p:cNvSpPr>
          <p:nvPr/>
        </p:nvSpPr>
        <p:spPr bwMode="auto">
          <a:xfrm flipV="1">
            <a:off x="2124075" y="2349500"/>
            <a:ext cx="14398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55031" name="Line 23"/>
          <p:cNvSpPr>
            <a:spLocks noChangeShapeType="1"/>
          </p:cNvSpPr>
          <p:nvPr/>
        </p:nvSpPr>
        <p:spPr bwMode="auto">
          <a:xfrm>
            <a:off x="2771775" y="357346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55032" name="Line 24"/>
          <p:cNvSpPr>
            <a:spLocks noChangeShapeType="1"/>
          </p:cNvSpPr>
          <p:nvPr/>
        </p:nvSpPr>
        <p:spPr bwMode="auto">
          <a:xfrm>
            <a:off x="5508625" y="3573463"/>
            <a:ext cx="93503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55033" name="Line 25"/>
          <p:cNvSpPr>
            <a:spLocks noChangeShapeType="1"/>
          </p:cNvSpPr>
          <p:nvPr/>
        </p:nvSpPr>
        <p:spPr bwMode="auto">
          <a:xfrm>
            <a:off x="5651500" y="213360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55034" name="Line 26"/>
          <p:cNvSpPr>
            <a:spLocks noChangeShapeType="1"/>
          </p:cNvSpPr>
          <p:nvPr/>
        </p:nvSpPr>
        <p:spPr bwMode="auto">
          <a:xfrm>
            <a:off x="7308850" y="2781300"/>
            <a:ext cx="28733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55035" name="Line 27"/>
          <p:cNvSpPr>
            <a:spLocks noChangeShapeType="1"/>
          </p:cNvSpPr>
          <p:nvPr/>
        </p:nvSpPr>
        <p:spPr bwMode="auto">
          <a:xfrm>
            <a:off x="2555875" y="3789363"/>
            <a:ext cx="2447925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55036" name="Line 28"/>
          <p:cNvSpPr>
            <a:spLocks noChangeShapeType="1"/>
          </p:cNvSpPr>
          <p:nvPr/>
        </p:nvSpPr>
        <p:spPr bwMode="auto">
          <a:xfrm>
            <a:off x="4859338" y="4005263"/>
            <a:ext cx="433387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55037" name="Line 29"/>
          <p:cNvSpPr>
            <a:spLocks noChangeShapeType="1"/>
          </p:cNvSpPr>
          <p:nvPr/>
        </p:nvSpPr>
        <p:spPr bwMode="auto">
          <a:xfrm>
            <a:off x="5292725" y="2565400"/>
            <a:ext cx="647700" cy="1871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55038" name="Line 30"/>
          <p:cNvSpPr>
            <a:spLocks noChangeShapeType="1"/>
          </p:cNvSpPr>
          <p:nvPr/>
        </p:nvSpPr>
        <p:spPr bwMode="auto">
          <a:xfrm flipH="1">
            <a:off x="5940425" y="2636838"/>
            <a:ext cx="360363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55039" name="Line 31"/>
          <p:cNvSpPr>
            <a:spLocks noChangeShapeType="1"/>
          </p:cNvSpPr>
          <p:nvPr/>
        </p:nvSpPr>
        <p:spPr bwMode="auto">
          <a:xfrm flipH="1">
            <a:off x="6948488" y="4221163"/>
            <a:ext cx="5762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55040" name="Line 32"/>
          <p:cNvSpPr>
            <a:spLocks noChangeShapeType="1"/>
          </p:cNvSpPr>
          <p:nvPr/>
        </p:nvSpPr>
        <p:spPr bwMode="auto">
          <a:xfrm flipV="1">
            <a:off x="4284663" y="5084763"/>
            <a:ext cx="64770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5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5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5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555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5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5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5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555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5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5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55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555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5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5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55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555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5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5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55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555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55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5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55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1000"/>
                                        <p:tgtEl>
                                          <p:spTgt spid="555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5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5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55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1000"/>
                                        <p:tgtEl>
                                          <p:spTgt spid="555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5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5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55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55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55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55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55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55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55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55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55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55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55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55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55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1000"/>
                                        <p:tgtEl>
                                          <p:spTgt spid="555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55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5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55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0" grpId="0"/>
      <p:bldP spid="555013" grpId="0" animBg="1"/>
      <p:bldP spid="555014" grpId="0" animBg="1"/>
      <p:bldP spid="555015" grpId="0" animBg="1"/>
      <p:bldP spid="555016" grpId="0" animBg="1"/>
      <p:bldP spid="555017" grpId="0" animBg="1"/>
      <p:bldP spid="555018" grpId="0" animBg="1"/>
      <p:bldP spid="555025" grpId="0" animBg="1"/>
      <p:bldP spid="555026" grpId="0" animBg="1"/>
      <p:bldP spid="555029" grpId="0" animBg="1"/>
      <p:bldP spid="555030" grpId="0" animBg="1"/>
      <p:bldP spid="555031" grpId="0" animBg="1"/>
      <p:bldP spid="555032" grpId="0" animBg="1"/>
      <p:bldP spid="555033" grpId="0" animBg="1"/>
      <p:bldP spid="555034" grpId="0" animBg="1"/>
      <p:bldP spid="555035" grpId="0" animBg="1"/>
      <p:bldP spid="555036" grpId="0" animBg="1"/>
      <p:bldP spid="555037" grpId="0" animBg="1"/>
      <p:bldP spid="555038" grpId="0" animBg="1"/>
      <p:bldP spid="555039" grpId="0" animBg="1"/>
      <p:bldP spid="5550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8" name="Rectangle 4" descr="фон для през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620713"/>
            <a:ext cx="7772400" cy="114300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Введение</a:t>
            </a:r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916112"/>
            <a:ext cx="7032625" cy="4156093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/>
              <a:t>           </a:t>
            </a:r>
            <a:r>
              <a:rPr lang="ru-RU" b="1" dirty="0"/>
              <a:t>Экосистема – это единство природного сообщества и окружающей его природной среды.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b="1" dirty="0"/>
              <a:t>           Различают экосистемы: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b="1" dirty="0"/>
              <a:t>естественные (например, </a:t>
            </a:r>
            <a:r>
              <a:rPr lang="ru-RU" b="1" dirty="0">
                <a:hlinkClick r:id="rId3" action="ppaction://hlinksldjump"/>
              </a:rPr>
              <a:t>луг</a:t>
            </a:r>
            <a:r>
              <a:rPr lang="ru-RU" b="1" dirty="0"/>
              <a:t>, </a:t>
            </a:r>
            <a:r>
              <a:rPr lang="ru-RU" b="1" dirty="0">
                <a:hlinkClick r:id="rId3" action="ppaction://hlinksldjump"/>
              </a:rPr>
              <a:t>лес, озеро, болото),</a:t>
            </a:r>
            <a:endParaRPr lang="ru-RU" b="1" dirty="0"/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b="1" dirty="0"/>
              <a:t>искусственные (например, </a:t>
            </a:r>
            <a:r>
              <a:rPr lang="ru-RU" b="1" dirty="0">
                <a:hlinkClick r:id="rId4" action="ppaction://hlinksldjump"/>
              </a:rPr>
              <a:t>поле, пруд</a:t>
            </a:r>
            <a:r>
              <a:rPr lang="ru-RU" b="1" dirty="0"/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4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4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4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5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0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6" name="Rectangle 4" descr="фон для през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endParaRPr lang="ru-RU" sz="1800">
              <a:solidFill>
                <a:srgbClr val="009900"/>
              </a:solidFill>
            </a:endParaRPr>
          </a:p>
        </p:txBody>
      </p:sp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62125" y="644525"/>
            <a:ext cx="6921500" cy="360363"/>
          </a:xfrm>
        </p:spPr>
        <p:txBody>
          <a:bodyPr/>
          <a:lstStyle/>
          <a:p>
            <a:pPr algn="ctr"/>
            <a:r>
              <a:rPr lang="ru-RU" sz="3000" b="1" dirty="0">
                <a:solidFill>
                  <a:srgbClr val="006600"/>
                </a:solidFill>
              </a:rPr>
              <a:t>Экосистема поля</a:t>
            </a:r>
          </a:p>
        </p:txBody>
      </p:sp>
      <p:sp>
        <p:nvSpPr>
          <p:cNvPr id="55603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62388" y="2441574"/>
            <a:ext cx="4821237" cy="391638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100" dirty="0"/>
              <a:t>        </a:t>
            </a:r>
            <a:r>
              <a:rPr lang="ru-RU" sz="2100" b="1" dirty="0"/>
              <a:t>С поля человек получает важнейшие продукты питания – хлеб, сахар, растительное масло, овощи.    </a:t>
            </a:r>
          </a:p>
          <a:p>
            <a:pPr>
              <a:buFont typeface="Wingdings" pitchFamily="2" charset="2"/>
              <a:buNone/>
            </a:pPr>
            <a:r>
              <a:rPr lang="ru-RU" sz="2100" b="1" dirty="0"/>
              <a:t>         Культурные растения поля довольно многочисленны и разнообразны: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100" b="1" dirty="0">
                <a:hlinkClick r:id="rId3" action="ppaction://hlinksldjump"/>
              </a:rPr>
              <a:t>зерновые культуры,</a:t>
            </a:r>
            <a:endParaRPr lang="ru-RU" sz="2100" b="1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100" b="1" dirty="0">
                <a:hlinkClick r:id="rId4" action="ppaction://hlinksldjump"/>
              </a:rPr>
              <a:t>овощные культуры.</a:t>
            </a:r>
            <a:endParaRPr lang="ru-RU" sz="2100" b="1" dirty="0"/>
          </a:p>
        </p:txBody>
      </p:sp>
      <p:sp>
        <p:nvSpPr>
          <p:cNvPr id="556039" name="Text Box 7" descr="фон для през"/>
          <p:cNvSpPr txBox="1">
            <a:spLocks noChangeArrowheads="1"/>
          </p:cNvSpPr>
          <p:nvPr/>
        </p:nvSpPr>
        <p:spPr bwMode="auto">
          <a:xfrm>
            <a:off x="900113" y="1173163"/>
            <a:ext cx="7789862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 dirty="0"/>
              <a:t>                   Особенность экосистемы поля – зависимость</a:t>
            </a:r>
          </a:p>
          <a:p>
            <a:r>
              <a:rPr lang="ru-RU" sz="2000" b="1" dirty="0"/>
              <a:t> от человека. Круговорот веществ замыкается только с помощью человека. Поле – это искусственная экосистема.</a:t>
            </a:r>
          </a:p>
        </p:txBody>
      </p:sp>
      <p:pic>
        <p:nvPicPr>
          <p:cNvPr id="556042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611188" y="2708275"/>
            <a:ext cx="3024187" cy="24320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6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6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6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6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6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6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6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6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60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60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60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6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6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6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6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6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6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6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6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6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60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60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60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0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sz="3600" b="1">
                <a:latin typeface="Arial" charset="0"/>
              </a:rPr>
              <a:t>Зерновые культуры поля</a:t>
            </a:r>
          </a:p>
        </p:txBody>
      </p:sp>
      <p:pic>
        <p:nvPicPr>
          <p:cNvPr id="562180" name="Picture 4">
            <a:hlinkClick r:id="rId2" action="ppaction://hlinksldjump" tooltip="овес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835150" y="1628775"/>
            <a:ext cx="2919413" cy="2189163"/>
          </a:xfrm>
          <a:ln/>
        </p:spPr>
      </p:pic>
      <p:pic>
        <p:nvPicPr>
          <p:cNvPr id="562182" name="Picture 6">
            <a:hlinkClick r:id="rId2" action="ppaction://hlinksldjump" tooltip="пшеница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859338" y="1628775"/>
            <a:ext cx="2919412" cy="2189163"/>
          </a:xfrm>
          <a:ln/>
        </p:spPr>
      </p:pic>
      <p:pic>
        <p:nvPicPr>
          <p:cNvPr id="562184" name="Picture 8">
            <a:hlinkClick r:id="rId2" action="ppaction://hlinksldjump" tooltip="рьжь цветет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4859338" y="3933825"/>
            <a:ext cx="2919412" cy="2189163"/>
          </a:xfrm>
          <a:ln/>
        </p:spPr>
      </p:pic>
      <p:pic>
        <p:nvPicPr>
          <p:cNvPr id="562186" name="Picture 10">
            <a:hlinkClick r:id="rId2" action="ppaction://hlinksldjump" tooltip="ячмень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1835150" y="3933825"/>
            <a:ext cx="2919413" cy="2189163"/>
          </a:xfrm>
          <a:ln/>
        </p:spPr>
      </p:pic>
      <p:sp>
        <p:nvSpPr>
          <p:cNvPr id="8" name="AutoShape 18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928662" y="6072206"/>
            <a:ext cx="576263" cy="360363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6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56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562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56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562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7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sz="3600" b="1" dirty="0">
                <a:latin typeface="Arial" charset="0"/>
              </a:rPr>
              <a:t>Овощные культуры поля</a:t>
            </a:r>
          </a:p>
        </p:txBody>
      </p:sp>
      <p:pic>
        <p:nvPicPr>
          <p:cNvPr id="563204" name="Picture 4">
            <a:hlinkClick r:id="rId2" action="ppaction://hlinksldjump" tooltip="кабачки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7019925" y="2205038"/>
            <a:ext cx="1728788" cy="1584325"/>
          </a:xfrm>
          <a:ln/>
        </p:spPr>
      </p:pic>
      <p:pic>
        <p:nvPicPr>
          <p:cNvPr id="563206" name="Picture 6">
            <a:hlinkClick r:id="rId2" action="ppaction://hlinksldjump" tooltip="свекла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219700" y="2205038"/>
            <a:ext cx="1728788" cy="1584325"/>
          </a:xfrm>
          <a:ln/>
        </p:spPr>
      </p:pic>
      <p:pic>
        <p:nvPicPr>
          <p:cNvPr id="563208" name="Picture 8">
            <a:hlinkClick r:id="rId2" action="ppaction://hlinksldjump" tooltip="огурцы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1116013" y="3860800"/>
            <a:ext cx="1917700" cy="1728788"/>
          </a:xfrm>
          <a:ln/>
        </p:spPr>
      </p:pic>
      <p:pic>
        <p:nvPicPr>
          <p:cNvPr id="563210" name="Picture 10">
            <a:hlinkClick r:id="rId2" action="ppaction://hlinksldjump" tooltip="капуста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3132138" y="3860800"/>
            <a:ext cx="1985962" cy="1728788"/>
          </a:xfrm>
          <a:ln/>
        </p:spPr>
      </p:pic>
      <p:pic>
        <p:nvPicPr>
          <p:cNvPr id="563212" name="Picture 12">
            <a:hlinkClick r:id="rId2" action="ppaction://hlinksldjump" tooltip="картофель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132138" y="2205038"/>
            <a:ext cx="20161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13" name="Picture 13" descr="J0182747">
            <a:hlinkClick r:id="rId2" action="ppaction://hlinksldjump" tooltip="помидоры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116013" y="2205038"/>
            <a:ext cx="19431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14" name="Picture 14">
            <a:hlinkClick r:id="rId2" action="ppaction://hlinksldjump" tooltip="морковь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219700" y="3860800"/>
            <a:ext cx="1728788" cy="1728788"/>
          </a:xfrm>
          <a:prstGeom prst="rect">
            <a:avLst/>
          </a:prstGeom>
          <a:noFill/>
        </p:spPr>
      </p:pic>
      <p:pic>
        <p:nvPicPr>
          <p:cNvPr id="563215" name="Picture 15" descr="J0289936">
            <a:hlinkClick r:id="rId2" action="ppaction://hlinksldjump" tooltip="редис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019925" y="3860800"/>
            <a:ext cx="1728788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8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142976" y="6000768"/>
            <a:ext cx="576263" cy="360363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6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563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56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563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563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56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000"/>
                                        <p:tgtEl>
                                          <p:spTgt spid="56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1000"/>
                                        <p:tgtEl>
                                          <p:spTgt spid="56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000"/>
                                        <p:tgtEl>
                                          <p:spTgt spid="563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0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9" name="Rectangle 5" descr="фон для през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endParaRPr lang="ru-RU" sz="1800">
              <a:solidFill>
                <a:srgbClr val="009900"/>
              </a:solidFill>
            </a:endParaRPr>
          </a:p>
        </p:txBody>
      </p:sp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919162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6600"/>
                </a:solidFill>
                <a:latin typeface="Arial" charset="0"/>
              </a:rPr>
              <a:t>Отличия экосистемы поля </a:t>
            </a:r>
            <a:br>
              <a:rPr lang="ru-RU" sz="2800" b="1" dirty="0">
                <a:solidFill>
                  <a:srgbClr val="006600"/>
                </a:solidFill>
                <a:latin typeface="Arial" charset="0"/>
              </a:rPr>
            </a:br>
            <a:r>
              <a:rPr lang="ru-RU" sz="2800" b="1" dirty="0">
                <a:solidFill>
                  <a:srgbClr val="006600"/>
                </a:solidFill>
                <a:latin typeface="Arial" charset="0"/>
              </a:rPr>
              <a:t>от экосистемы луга</a:t>
            </a:r>
          </a:p>
        </p:txBody>
      </p:sp>
      <p:graphicFrame>
        <p:nvGraphicFramePr>
          <p:cNvPr id="564289" name="Group 65"/>
          <p:cNvGraphicFramePr>
            <a:graphicFrameLocks noGrp="1"/>
          </p:cNvGraphicFramePr>
          <p:nvPr>
            <p:ph type="tbl" idx="1"/>
          </p:nvPr>
        </p:nvGraphicFramePr>
        <p:xfrm>
          <a:off x="684213" y="1341438"/>
          <a:ext cx="8121650" cy="5039043"/>
        </p:xfrm>
        <a:graphic>
          <a:graphicData uri="http://schemas.openxmlformats.org/drawingml/2006/table">
            <a:tbl>
              <a:tblPr/>
              <a:tblGrid>
                <a:gridCol w="3816350"/>
                <a:gridCol w="4305300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Луг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Поле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 Естественная экосистема,    создана природой.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 Искусственная экосистема,    создана человеком.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 Существует очень    длительное время.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 Неустойчива, без человека    она заменяется другой.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 Существует без     вмешательства человека.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 Возделывается человеком.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 Разнообразные виды   растений. Слабая конкуренция между ними.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 Однообразные виды    растений. Сильная конкуренция между культурными и дикими видами.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 Саморегулируется, обеспечивает свое существование.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 Нет естественного кругооборота.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4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4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56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2" name="Rectangle 4" descr="фон для през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endParaRPr lang="ru-RU" sz="1800">
              <a:solidFill>
                <a:srgbClr val="009900"/>
              </a:solidFill>
            </a:endParaRPr>
          </a:p>
        </p:txBody>
      </p:sp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6600"/>
                </a:solidFill>
              </a:rPr>
              <a:t>Влияние человека на </a:t>
            </a:r>
            <a:br>
              <a:rPr lang="ru-RU" b="1" dirty="0">
                <a:solidFill>
                  <a:srgbClr val="006600"/>
                </a:solidFill>
              </a:rPr>
            </a:br>
            <a:r>
              <a:rPr lang="ru-RU" b="1" dirty="0">
                <a:solidFill>
                  <a:srgbClr val="006600"/>
                </a:solidFill>
              </a:rPr>
              <a:t>окружающую среду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95738" y="2420938"/>
            <a:ext cx="4862512" cy="3865582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100" b="1" dirty="0"/>
              <a:t>          Наряду с прежними формами воздействия  - </a:t>
            </a:r>
            <a:r>
              <a:rPr lang="ru-RU" sz="2100" b="1" dirty="0">
                <a:hlinkClick r:id="rId4" action="ppaction://hlinksldjump"/>
              </a:rPr>
              <a:t>вырубка лесов, </a:t>
            </a:r>
            <a:r>
              <a:rPr lang="ru-RU" sz="2100" b="1" dirty="0"/>
              <a:t>осушение болот и т.д., появились новые – </a:t>
            </a:r>
            <a:r>
              <a:rPr lang="ru-RU" sz="2100" b="1" dirty="0">
                <a:hlinkClick r:id="rId4" action="ppaction://hlinksldjump"/>
              </a:rPr>
              <a:t>загрязнение атмосферы, </a:t>
            </a:r>
            <a:r>
              <a:rPr lang="ru-RU" sz="2100" b="1" dirty="0"/>
              <a:t>воды, почвы.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100" b="1" dirty="0"/>
              <a:t>           Большой вред окружающей среде наносят </a:t>
            </a:r>
            <a:r>
              <a:rPr lang="ru-RU" sz="2100" b="1" dirty="0">
                <a:hlinkClick r:id="rId4" action="ppaction://hlinksldjump"/>
              </a:rPr>
              <a:t>лесные пожары </a:t>
            </a:r>
            <a:r>
              <a:rPr lang="ru-RU" sz="2100" b="1" dirty="0"/>
              <a:t>и </a:t>
            </a:r>
            <a:r>
              <a:rPr lang="ru-RU" sz="2100" b="1" dirty="0">
                <a:hlinkClick r:id="rId4" action="ppaction://hlinksldjump"/>
              </a:rPr>
              <a:t>экологические катастрофы, </a:t>
            </a:r>
            <a:r>
              <a:rPr lang="ru-RU" sz="2100" b="1" dirty="0"/>
              <a:t>в результате которых страдают растения и животные.</a:t>
            </a:r>
          </a:p>
        </p:txBody>
      </p:sp>
      <p:sp>
        <p:nvSpPr>
          <p:cNvPr id="565255" name="Text Box 7" descr="фон для през"/>
          <p:cNvSpPr txBox="1">
            <a:spLocks noChangeArrowheads="1"/>
          </p:cNvSpPr>
          <p:nvPr/>
        </p:nvSpPr>
        <p:spPr bwMode="auto">
          <a:xfrm>
            <a:off x="1042988" y="1628775"/>
            <a:ext cx="7129462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/>
              <a:t>           </a:t>
            </a:r>
            <a:r>
              <a:rPr lang="ru-RU" sz="2200" b="1"/>
              <a:t>В современную эпоху влияние человека на </a:t>
            </a:r>
          </a:p>
          <a:p>
            <a:r>
              <a:rPr lang="ru-RU" sz="2200" b="1"/>
              <a:t>окружающую среду все более усиливается.</a:t>
            </a:r>
          </a:p>
        </p:txBody>
      </p:sp>
      <p:pic>
        <p:nvPicPr>
          <p:cNvPr id="565257" name="005504.mpg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571500" y="2670175"/>
            <a:ext cx="3495675" cy="2743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5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5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5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5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5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5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5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5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5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5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5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5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5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5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5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5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5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5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65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565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257"/>
                  </p:tgtEl>
                </p:cond>
              </p:nextCondLst>
            </p:seq>
            <p:vide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65257"/>
                </p:tgtEl>
              </p:cMediaNode>
            </p:video>
          </p:childTnLst>
        </p:cTn>
      </p:par>
    </p:tnLst>
    <p:bldLst>
      <p:bldP spid="56525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sz="3600" b="1" dirty="0">
                <a:latin typeface="Arial" charset="0"/>
              </a:rPr>
              <a:t>Влияние человека на</a:t>
            </a:r>
            <a:br>
              <a:rPr lang="ru-RU" sz="3600" b="1" dirty="0">
                <a:latin typeface="Arial" charset="0"/>
              </a:rPr>
            </a:br>
            <a:r>
              <a:rPr lang="ru-RU" sz="3600" b="1" dirty="0">
                <a:latin typeface="Arial" charset="0"/>
              </a:rPr>
              <a:t>окружающую среду</a:t>
            </a:r>
          </a:p>
        </p:txBody>
      </p:sp>
      <p:pic>
        <p:nvPicPr>
          <p:cNvPr id="566276" name="Picture 4" descr="J0289880">
            <a:hlinkClick r:id="rId2" action="ppaction://hlinksldjump" tooltip="заготовка древесины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403350" y="1628775"/>
            <a:ext cx="3052763" cy="2160588"/>
          </a:xfrm>
          <a:ln/>
        </p:spPr>
      </p:pic>
      <p:pic>
        <p:nvPicPr>
          <p:cNvPr id="566278" name="Picture 6">
            <a:hlinkClick r:id="rId2" action="ppaction://hlinksldjump" tooltip="пожар в лесу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572000" y="1628775"/>
            <a:ext cx="2919413" cy="2189163"/>
          </a:xfrm>
          <a:ln/>
        </p:spPr>
      </p:pic>
      <p:pic>
        <p:nvPicPr>
          <p:cNvPr id="566280" name="Picture 8">
            <a:hlinkClick r:id="rId2" action="ppaction://hlinksldjump" tooltip="загрязнение атмосферы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1358900" y="3941763"/>
            <a:ext cx="3068638" cy="2189162"/>
          </a:xfrm>
          <a:ln/>
        </p:spPr>
      </p:pic>
      <p:pic>
        <p:nvPicPr>
          <p:cNvPr id="566282" name="Picture 10">
            <a:hlinkClick r:id="rId2" action="ppaction://hlinksldjump" tooltip="от экологической катастрофы страдают животные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4572000" y="3933825"/>
            <a:ext cx="2919413" cy="2189163"/>
          </a:xfrm>
          <a:ln/>
        </p:spPr>
      </p:pic>
      <p:sp>
        <p:nvSpPr>
          <p:cNvPr id="8" name="AutoShape 18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785786" y="6143644"/>
            <a:ext cx="576263" cy="360363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66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566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566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56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566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27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300" name="Rectangle 4" descr="фон для през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endParaRPr lang="ru-RU" sz="1800">
              <a:solidFill>
                <a:srgbClr val="009900"/>
              </a:solidFill>
            </a:endParaRPr>
          </a:p>
        </p:txBody>
      </p:sp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rgbClr val="006600"/>
                </a:solidFill>
                <a:latin typeface="Arial" charset="0"/>
              </a:rPr>
              <a:t>Заключение</a:t>
            </a:r>
          </a:p>
        </p:txBody>
      </p:sp>
      <p:pic>
        <p:nvPicPr>
          <p:cNvPr id="567302" name="052703.mpg">
            <a:hlinkClick r:id="" action="ppaction://media"/>
          </p:cNvPr>
          <p:cNvPicPr>
            <a:picLocks noGrp="1" noRot="1" noChangeAspect="1" noChangeArrowheads="1"/>
          </p:cNvPicPr>
          <p:nvPr>
            <p:ph type="clipArt" sz="half"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539750" y="2493963"/>
            <a:ext cx="2736850" cy="2519362"/>
          </a:xfrm>
          <a:ln/>
        </p:spPr>
      </p:pic>
      <p:sp>
        <p:nvSpPr>
          <p:cNvPr id="5672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95738" y="2349500"/>
            <a:ext cx="4762500" cy="39973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000" b="1" i="1" dirty="0">
                <a:solidFill>
                  <a:srgbClr val="006600"/>
                </a:solidFill>
              </a:rPr>
              <a:t>Давай пройдемся медленно по лугу</a:t>
            </a:r>
          </a:p>
          <a:p>
            <a:pPr>
              <a:buFont typeface="Wingdings" pitchFamily="2" charset="2"/>
              <a:buNone/>
            </a:pPr>
            <a:r>
              <a:rPr lang="ru-RU" sz="2000" b="1" i="1" dirty="0">
                <a:solidFill>
                  <a:srgbClr val="006600"/>
                </a:solidFill>
              </a:rPr>
              <a:t>И «здравствуй» скажем каждому цветку.</a:t>
            </a:r>
          </a:p>
          <a:p>
            <a:pPr>
              <a:buFont typeface="Wingdings" pitchFamily="2" charset="2"/>
              <a:buNone/>
            </a:pPr>
            <a:r>
              <a:rPr lang="ru-RU" sz="2000" b="1" i="1" dirty="0">
                <a:solidFill>
                  <a:srgbClr val="006600"/>
                </a:solidFill>
              </a:rPr>
              <a:t>Я должен над цветами наклониться</a:t>
            </a:r>
          </a:p>
          <a:p>
            <a:pPr>
              <a:buFont typeface="Wingdings" pitchFamily="2" charset="2"/>
              <a:buNone/>
            </a:pPr>
            <a:r>
              <a:rPr lang="ru-RU" sz="2000" b="1" i="1" dirty="0">
                <a:solidFill>
                  <a:srgbClr val="006600"/>
                </a:solidFill>
              </a:rPr>
              <a:t>Не для того, чтоб рвать или срезать,</a:t>
            </a:r>
          </a:p>
          <a:p>
            <a:pPr>
              <a:buFont typeface="Wingdings" pitchFamily="2" charset="2"/>
              <a:buNone/>
            </a:pPr>
            <a:r>
              <a:rPr lang="ru-RU" sz="2000" b="1" i="1" dirty="0">
                <a:solidFill>
                  <a:srgbClr val="006600"/>
                </a:solidFill>
              </a:rPr>
              <a:t>А чтоб увидеть добрые их лица</a:t>
            </a:r>
          </a:p>
          <a:p>
            <a:pPr>
              <a:buFont typeface="Wingdings" pitchFamily="2" charset="2"/>
              <a:buNone/>
            </a:pPr>
            <a:r>
              <a:rPr lang="ru-RU" sz="2000" b="1" i="1" dirty="0">
                <a:solidFill>
                  <a:srgbClr val="006600"/>
                </a:solidFill>
              </a:rPr>
              <a:t>И доброе лицо им показать!</a:t>
            </a:r>
          </a:p>
        </p:txBody>
      </p:sp>
      <p:sp>
        <p:nvSpPr>
          <p:cNvPr id="567301" name="Text Box 5" descr="фон для през"/>
          <p:cNvSpPr txBox="1">
            <a:spLocks noChangeArrowheads="1"/>
          </p:cNvSpPr>
          <p:nvPr/>
        </p:nvSpPr>
        <p:spPr bwMode="auto">
          <a:xfrm>
            <a:off x="827088" y="1360488"/>
            <a:ext cx="7416800" cy="6771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ru-RU" sz="2000" b="1" dirty="0" smtClean="0"/>
              <a:t>Задумайтесь над словами  С. </a:t>
            </a:r>
            <a:r>
              <a:rPr lang="ru-RU" sz="2000" b="1" dirty="0" err="1"/>
              <a:t>Воргунова</a:t>
            </a:r>
            <a:r>
              <a:rPr lang="ru-RU" sz="2000" b="1" dirty="0"/>
              <a:t>:</a:t>
            </a:r>
          </a:p>
          <a:p>
            <a:pPr algn="ctr"/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7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7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7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7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7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7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7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7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7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7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7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7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7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7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7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7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7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7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7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7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7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7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7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7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7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7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67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567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7302"/>
                  </p:tgtEl>
                </p:cond>
              </p:nextCondLst>
            </p:seq>
            <p:vide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67302"/>
                </p:tgtEl>
              </p:cMediaNode>
            </p:video>
          </p:childTnLst>
        </p:cTn>
      </p:par>
    </p:tnLst>
    <p:bldLst>
      <p:bldP spid="5672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sz="4000" b="1" dirty="0" smtClean="0"/>
              <a:t>Естественные экосистемы</a:t>
            </a:r>
            <a:endParaRPr lang="ru-RU" sz="4000" b="1" dirty="0"/>
          </a:p>
        </p:txBody>
      </p:sp>
      <p:pic>
        <p:nvPicPr>
          <p:cNvPr id="592900" name="Picture 4">
            <a:hlinkClick r:id="rId2" action="ppaction://hlinksldjump" tooltip="озеро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786314" y="1714488"/>
            <a:ext cx="3000396" cy="2428892"/>
          </a:xfrm>
          <a:ln/>
        </p:spPr>
      </p:pic>
      <p:pic>
        <p:nvPicPr>
          <p:cNvPr id="592902" name="Picture 6">
            <a:hlinkClick r:id="rId2" action="ppaction://hlinksldjump" tooltip="лес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786314" y="4214818"/>
            <a:ext cx="3000396" cy="2372979"/>
          </a:xfrm>
          <a:ln/>
        </p:spPr>
      </p:pic>
      <p:pic>
        <p:nvPicPr>
          <p:cNvPr id="592906" name="Picture 10">
            <a:hlinkClick r:id="rId2" action="ppaction://hlinksldjump" tooltip="болото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1571604" y="4214818"/>
            <a:ext cx="2857520" cy="2357453"/>
          </a:xfrm>
          <a:ln/>
        </p:spPr>
      </p:pic>
      <p:pic>
        <p:nvPicPr>
          <p:cNvPr id="592908" name="Picture 12">
            <a:hlinkClick r:id="rId2" action="ppaction://hlinksldjump" tooltip="луг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71604" y="1714488"/>
            <a:ext cx="2857520" cy="243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1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428596" y="6143644"/>
            <a:ext cx="576263" cy="360363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59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92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9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9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9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8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1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187450" y="6143645"/>
            <a:ext cx="576263" cy="454006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500042"/>
            <a:ext cx="6715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tx2"/>
                </a:solidFill>
                <a:latin typeface="+mj-lt"/>
              </a:rPr>
              <a:t>Искусственные экосистемы</a:t>
            </a:r>
            <a:endParaRPr lang="ru-RU" sz="4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Picture 8">
            <a:hlinkClick r:id="rId2" action="ppaction://hlinksldjump" tooltip="поле пшеницы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43504" y="2214554"/>
            <a:ext cx="3571900" cy="3429024"/>
          </a:xfrm>
          <a:ln/>
        </p:spPr>
      </p:pic>
      <p:pic>
        <p:nvPicPr>
          <p:cNvPr id="8" name="Picture 13">
            <a:hlinkClick r:id="rId2" action="ppaction://hlinksldjump" tooltip="пруд с яркими рыбками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14414" y="2214554"/>
            <a:ext cx="357190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4" name="Rectangle 4" descr="фон для през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endParaRPr lang="ru-RU" sz="1800"/>
          </a:p>
        </p:txBody>
      </p:sp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0013" y="301625"/>
            <a:ext cx="7313612" cy="912797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006600"/>
                </a:solidFill>
              </a:rPr>
              <a:t>Экосистема луга</a:t>
            </a:r>
          </a:p>
        </p:txBody>
      </p:sp>
      <p:sp>
        <p:nvSpPr>
          <p:cNvPr id="35328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2420938"/>
            <a:ext cx="4321175" cy="38163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100" b="1" dirty="0"/>
              <a:t>              </a:t>
            </a:r>
            <a:r>
              <a:rPr lang="ru-RU" sz="2200" b="1" dirty="0"/>
              <a:t>Главные луговые производители - это </a:t>
            </a:r>
            <a:r>
              <a:rPr lang="ru-RU" sz="2200" b="1" dirty="0">
                <a:hlinkClick r:id="rId4" action="ppaction://hlinksldjump"/>
              </a:rPr>
              <a:t>злаки.</a:t>
            </a:r>
            <a:r>
              <a:rPr lang="ru-RU" sz="2200" b="1" dirty="0"/>
              <a:t> Как красив на лугу летом яркий ковер из разнотравья!                  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200" b="1" dirty="0"/>
              <a:t>              Разноцветные       лепестки  цветов привлекают насекомых. Они снуют между цветами в поисках сладкого нектара. </a:t>
            </a:r>
          </a:p>
        </p:txBody>
      </p:sp>
      <p:sp>
        <p:nvSpPr>
          <p:cNvPr id="353290" name="Text Box 10"/>
          <p:cNvSpPr txBox="1">
            <a:spLocks noChangeArrowheads="1"/>
          </p:cNvSpPr>
          <p:nvPr/>
        </p:nvSpPr>
        <p:spPr bwMode="auto">
          <a:xfrm>
            <a:off x="611188" y="1557338"/>
            <a:ext cx="80645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ru-RU" sz="1800" b="1" dirty="0"/>
              <a:t>                   </a:t>
            </a:r>
            <a:r>
              <a:rPr lang="ru-RU" sz="2400" b="1" dirty="0"/>
              <a:t>Луг – это сообщество травянистых растений, животных, грибов и  микроорганизмов.</a:t>
            </a:r>
          </a:p>
          <a:p>
            <a:pPr eaLnBrk="1" hangingPunct="1"/>
            <a:endParaRPr lang="ru-RU" sz="2400" dirty="0"/>
          </a:p>
        </p:txBody>
      </p:sp>
      <p:pic>
        <p:nvPicPr>
          <p:cNvPr id="353292" name="052703.mpg">
            <a:hlinkClick r:id="" action="ppaction://media"/>
          </p:cNvPr>
          <p:cNvPicPr>
            <a:picLocks noGrp="1" noRot="1" noChangeAspect="1" noChangeArrowheads="1"/>
          </p:cNvPicPr>
          <p:nvPr>
            <p:ph type="media" sz="half" idx="1"/>
            <a:vide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827088" y="2492375"/>
            <a:ext cx="3313112" cy="2881313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3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3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353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3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3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3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3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3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3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3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3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3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3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53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292"/>
                  </p:tgtEl>
                </p:cond>
              </p:nextCondLst>
            </p:seq>
            <p:vide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3292"/>
                </p:tgtEl>
              </p:cMediaNode>
            </p:video>
          </p:childTnLst>
        </p:cTn>
      </p:par>
    </p:tnLst>
    <p:bldLst>
      <p:bldP spid="35328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latin typeface="Arial" charset="0"/>
              </a:rPr>
              <a:t>Обитатели луга: растения</a:t>
            </a:r>
          </a:p>
        </p:txBody>
      </p:sp>
      <p:pic>
        <p:nvPicPr>
          <p:cNvPr id="418842" name="Picture 26">
            <a:hlinkClick r:id="rId2" action="ppaction://hlinksldjump" tooltip="гвоздика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771775" y="3644900"/>
            <a:ext cx="1700213" cy="1423988"/>
          </a:xfrm>
          <a:noFill/>
          <a:ln/>
        </p:spPr>
      </p:pic>
      <p:sp>
        <p:nvSpPr>
          <p:cNvPr id="418841" name="Rectangle 25"/>
          <p:cNvSpPr>
            <a:spLocks noGrp="1" noChangeArrowheads="1"/>
          </p:cNvSpPr>
          <p:nvPr>
            <p:ph type="body" sz="half" idx="3"/>
          </p:nvPr>
        </p:nvSpPr>
        <p:spPr>
          <a:xfrm>
            <a:off x="4868863" y="1844675"/>
            <a:ext cx="3746500" cy="3168650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/>
              <a:t>             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/>
              <a:t>            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dirty="0"/>
              <a:t>           Все луговые растения можно разделить на две группы:</a:t>
            </a:r>
          </a:p>
          <a:p>
            <a:pPr marL="457200" indent="-457200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b="1" dirty="0">
                <a:hlinkClick r:id="rId4" action="ppaction://hlinksldjump"/>
              </a:rPr>
              <a:t>злаковые;</a:t>
            </a:r>
            <a:endParaRPr lang="ru-RU" sz="2400" b="1" dirty="0"/>
          </a:p>
          <a:p>
            <a:pPr marL="457200" indent="-457200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400" b="1" dirty="0">
                <a:hlinkClick r:id="rId2" action="ppaction://hlinksldjump"/>
              </a:rPr>
              <a:t>травянистые.</a:t>
            </a:r>
            <a:endParaRPr lang="ru-RU" sz="2400" b="1" dirty="0"/>
          </a:p>
        </p:txBody>
      </p:sp>
      <p:pic>
        <p:nvPicPr>
          <p:cNvPr id="418843" name="Picture 27">
            <a:hlinkClick r:id="rId2" action="ppaction://hlinksldjump" tooltip="одуванчик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936625" y="2160588"/>
            <a:ext cx="1727200" cy="1439862"/>
          </a:xfrm>
          <a:noFill/>
          <a:ln/>
        </p:spPr>
      </p:pic>
      <p:pic>
        <p:nvPicPr>
          <p:cNvPr id="418845" name="Picture 29">
            <a:hlinkClick r:id="rId2" action="ppaction://hlinksldjump" tooltip="нивяник обыкновенный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00113" y="3644900"/>
            <a:ext cx="18002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8846" name="Picture 30">
            <a:hlinkClick r:id="rId4" action="ppaction://hlinksldjump" tooltip="тимофеевка луговая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71775" y="2133600"/>
            <a:ext cx="172878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8851" name="AutoShape 35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7088" y="5876925"/>
            <a:ext cx="649287" cy="504825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18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418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418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418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418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8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8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8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8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8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8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8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8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8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8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8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8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88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88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88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19" grpId="0"/>
      <p:bldP spid="41884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5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sz="3600" b="1" dirty="0">
                <a:latin typeface="Arial" charset="0"/>
              </a:rPr>
              <a:t>Злаковые растения </a:t>
            </a:r>
            <a:r>
              <a:rPr lang="ru-RU" sz="3600" b="1" dirty="0" smtClean="0">
                <a:latin typeface="Arial" charset="0"/>
              </a:rPr>
              <a:t>луга</a:t>
            </a:r>
            <a:endParaRPr lang="ru-RU" sz="3600" b="1" dirty="0">
              <a:latin typeface="Arial" charset="0"/>
            </a:endParaRPr>
          </a:p>
        </p:txBody>
      </p:sp>
      <p:pic>
        <p:nvPicPr>
          <p:cNvPr id="417799" name="Picture 7">
            <a:hlinkClick r:id="rId2" action="ppaction://hlinksldjump" tooltip="пырей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835150" y="1628775"/>
            <a:ext cx="2757488" cy="2189163"/>
          </a:xfrm>
          <a:ln/>
        </p:spPr>
      </p:pic>
      <p:pic>
        <p:nvPicPr>
          <p:cNvPr id="417801" name="Picture 9">
            <a:hlinkClick r:id="rId2" action="ppaction://hlinksldjump" tooltip="ежа сборная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716463" y="1628775"/>
            <a:ext cx="2757487" cy="2189163"/>
          </a:xfrm>
          <a:ln/>
        </p:spPr>
      </p:pic>
      <p:pic>
        <p:nvPicPr>
          <p:cNvPr id="417803" name="Picture 11">
            <a:hlinkClick r:id="rId2" action="ppaction://hlinksldjump" tooltip="костер безостый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1835150" y="3933825"/>
            <a:ext cx="2757488" cy="2187575"/>
          </a:xfrm>
          <a:ln/>
        </p:spPr>
      </p:pic>
      <p:pic>
        <p:nvPicPr>
          <p:cNvPr id="417805" name="Picture 13">
            <a:hlinkClick r:id="rId2" action="ppaction://hlinksldjump" tooltip="тимофеевка луговая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4716463" y="3933825"/>
            <a:ext cx="2757487" cy="2187575"/>
          </a:xfrm>
          <a:ln/>
        </p:spPr>
      </p:pic>
      <p:sp>
        <p:nvSpPr>
          <p:cNvPr id="417807" name="AutoShape 15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042988" y="6165850"/>
            <a:ext cx="649287" cy="404813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17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417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417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41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417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1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914400" y="277813"/>
            <a:ext cx="7586690" cy="1143000"/>
          </a:xfrm>
        </p:spPr>
        <p:txBody>
          <a:bodyPr/>
          <a:lstStyle/>
          <a:p>
            <a:pPr algn="ctr"/>
            <a:r>
              <a:rPr lang="ru-RU" sz="3600" b="1" dirty="0">
                <a:latin typeface="Arial" charset="0"/>
              </a:rPr>
              <a:t>Травянистые растения </a:t>
            </a:r>
            <a:r>
              <a:rPr lang="ru-RU" sz="3600" b="1" dirty="0" smtClean="0">
                <a:latin typeface="Arial" charset="0"/>
              </a:rPr>
              <a:t>луга</a:t>
            </a:r>
            <a:endParaRPr lang="ru-RU" sz="3600" b="1" dirty="0">
              <a:latin typeface="Arial" charset="0"/>
            </a:endParaRPr>
          </a:p>
        </p:txBody>
      </p:sp>
      <p:pic>
        <p:nvPicPr>
          <p:cNvPr id="411653" name="Picture 5">
            <a:hlinkClick r:id="rId2" action="ppaction://hlinksldjump" tooltip="нивяник обыкновенный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794375" y="4651375"/>
            <a:ext cx="1657350" cy="1296988"/>
          </a:xfrm>
          <a:ln/>
        </p:spPr>
      </p:pic>
      <p:pic>
        <p:nvPicPr>
          <p:cNvPr id="411655" name="Picture 7">
            <a:hlinkClick r:id="rId2" action="ppaction://hlinksldjump" tooltip="герань луговая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794375" y="1844675"/>
            <a:ext cx="1638300" cy="1243013"/>
          </a:xfrm>
          <a:ln/>
        </p:spPr>
      </p:pic>
      <p:pic>
        <p:nvPicPr>
          <p:cNvPr id="411657" name="Picture 9">
            <a:hlinkClick r:id="rId2" action="ppaction://hlinksldjump" tooltip="одуванчик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3779838" y="4651375"/>
            <a:ext cx="1657350" cy="1279525"/>
          </a:xfrm>
          <a:ln/>
        </p:spPr>
      </p:pic>
      <p:pic>
        <p:nvPicPr>
          <p:cNvPr id="411659" name="Picture 11">
            <a:hlinkClick r:id="rId2" action="ppaction://hlinksldjump" tooltip="клевер луговой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3779838" y="1844675"/>
            <a:ext cx="1655762" cy="1223963"/>
          </a:xfrm>
          <a:ln/>
        </p:spPr>
      </p:pic>
      <p:pic>
        <p:nvPicPr>
          <p:cNvPr id="411661" name="Picture 13">
            <a:hlinkClick r:id="rId2" action="ppaction://hlinksldjump" tooltip="гвоздика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763713" y="3213100"/>
            <a:ext cx="1655762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62" name="Picture 14">
            <a:hlinkClick r:id="rId2" action="ppaction://hlinksldjump" tooltip="люцерна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95963" y="3213100"/>
            <a:ext cx="1655762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63" name="Picture 15">
            <a:hlinkClick r:id="rId2" action="ppaction://hlinksldjump" tooltip="звезчатка 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779838" y="3213100"/>
            <a:ext cx="16573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64" name="Picture 16">
            <a:hlinkClick r:id="rId2" action="ppaction://hlinksldjump" tooltip="таволга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763713" y="1844675"/>
            <a:ext cx="1655762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65" name="Picture 17">
            <a:hlinkClick r:id="rId2" action="ppaction://hlinksldjump" tooltip="колокольчик раскидистый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763713" y="4652963"/>
            <a:ext cx="1655762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66" name="AutoShape 18">
            <a:hlinkClick r:id="rId1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763713" y="6092825"/>
            <a:ext cx="720725" cy="477838"/>
          </a:xfrm>
          <a:prstGeom prst="actionButtonReturn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1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41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41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41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41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1000"/>
                                        <p:tgtEl>
                                          <p:spTgt spid="41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1000"/>
                                        <p:tgtEl>
                                          <p:spTgt spid="41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5" dur="1000"/>
                                        <p:tgtEl>
                                          <p:spTgt spid="41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1000"/>
                                        <p:tgtEl>
                                          <p:spTgt spid="41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1000"/>
                                        <p:tgtEl>
                                          <p:spTgt spid="41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51" grpId="0"/>
    </p:bldLst>
  </p:timing>
</p:sld>
</file>

<file path=ppt/theme/theme1.xml><?xml version="1.0" encoding="utf-8"?>
<a:theme xmlns:a="http://schemas.openxmlformats.org/drawingml/2006/main" name="1_Слои">
  <a:themeElements>
    <a:clrScheme name="1_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1_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/>
          <a:srcRect/>
          <a:stretch>
            <a:fillRect/>
          </a:stretch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/>
          <a:srcRect/>
          <a:stretch>
            <a:fillRect/>
          </a:stretch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Затмение">
  <a:themeElements>
    <a:clrScheme name="Затмение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Затмение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/>
          <a:srcRect/>
          <a:stretch>
            <a:fillRect/>
          </a:stretch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/>
          <a:srcRect/>
          <a:stretch>
            <a:fillRect/>
          </a:stretch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Затмение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тмение 11">
        <a:dk1>
          <a:srgbClr val="000000"/>
        </a:dk1>
        <a:lt1>
          <a:srgbClr val="E9E1A3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2EECE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12">
        <a:dk1>
          <a:srgbClr val="000000"/>
        </a:dk1>
        <a:lt1>
          <a:srgbClr val="F2EDC6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7F4D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тмение 13">
        <a:dk1>
          <a:srgbClr val="000000"/>
        </a:dk1>
        <a:lt1>
          <a:srgbClr val="E9E1A3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2EECE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9966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1446</TotalTime>
  <Words>703</Words>
  <Application>Microsoft PowerPoint</Application>
  <PresentationFormat>Экран (4:3)</PresentationFormat>
  <Paragraphs>149</Paragraphs>
  <Slides>36</Slides>
  <Notes>0</Notes>
  <HiddenSlides>19</HiddenSlides>
  <MMClips>4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1_Слои</vt:lpstr>
      <vt:lpstr>Затмение</vt:lpstr>
      <vt:lpstr>Слайд 1</vt:lpstr>
      <vt:lpstr>Слайд 2</vt:lpstr>
      <vt:lpstr>Введение</vt:lpstr>
      <vt:lpstr>Естественные экосистемы</vt:lpstr>
      <vt:lpstr>Слайд 5</vt:lpstr>
      <vt:lpstr>Экосистема луга</vt:lpstr>
      <vt:lpstr>Обитатели луга: растения</vt:lpstr>
      <vt:lpstr>Злаковые растения луга</vt:lpstr>
      <vt:lpstr>Травянистые растения луга</vt:lpstr>
      <vt:lpstr>Обитатели луга: животные</vt:lpstr>
      <vt:lpstr>Экосистема леса</vt:lpstr>
      <vt:lpstr>Обитатели леса: животные</vt:lpstr>
      <vt:lpstr>Разнообразный мир грибов</vt:lpstr>
      <vt:lpstr>Хищные млекопитающие леса</vt:lpstr>
      <vt:lpstr>Травоядные млекопитающие леса</vt:lpstr>
      <vt:lpstr>Всеядные млекопитающие леса</vt:lpstr>
      <vt:lpstr>Обитатели леса: птицы</vt:lpstr>
      <vt:lpstr>Обитатели леса: насекомые</vt:lpstr>
      <vt:lpstr>Растительный покров   хвойного леса</vt:lpstr>
      <vt:lpstr>Деревья хвойного леса</vt:lpstr>
      <vt:lpstr>Кустарники и кустарнички  хвойного леса</vt:lpstr>
      <vt:lpstr>Травянистые растения  хвойного  леса</vt:lpstr>
      <vt:lpstr>Растительный покров лиственного леса</vt:lpstr>
      <vt:lpstr>Деревья лиственного леса</vt:lpstr>
      <vt:lpstr>Кустарники лиственного леса</vt:lpstr>
      <vt:lpstr>Травянистые растения  лиственного леса</vt:lpstr>
      <vt:lpstr>Значение экосистем луга и леса для человека и животных</vt:lpstr>
      <vt:lpstr>Взаимодействия обитателей экосистем</vt:lpstr>
      <vt:lpstr>Схема взаимодействия обитателей экосистем</vt:lpstr>
      <vt:lpstr>Экосистема поля</vt:lpstr>
      <vt:lpstr>Зерновые культуры поля</vt:lpstr>
      <vt:lpstr>Овощные культуры поля</vt:lpstr>
      <vt:lpstr>Отличия экосистемы поля  от экосистемы луга</vt:lpstr>
      <vt:lpstr>Влияние человека на  окружающую среду</vt:lpstr>
      <vt:lpstr>Влияние человека на окружающую среду</vt:lpstr>
      <vt:lpstr>Заключение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Инна</dc:creator>
  <cp:lastModifiedBy>Инна</cp:lastModifiedBy>
  <cp:revision>91</cp:revision>
  <cp:lastPrinted>1601-01-01T00:00:00Z</cp:lastPrinted>
  <dcterms:created xsi:type="dcterms:W3CDTF">2006-06-18T06:39:46Z</dcterms:created>
  <dcterms:modified xsi:type="dcterms:W3CDTF">2011-01-30T15:00:41Z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