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8788C-ED1F-46BC-A651-DF6E00D7B3CF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92B8F-1C03-4A4E-9262-025AAE93F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2B8F-1C03-4A4E-9262-025AAE93F26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376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04664"/>
            <a:ext cx="8062912" cy="25202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МЕТОДИКА ПОДГОТОВКИ К НАПИСАНИЮ СОЧИНЕНИЯ-РАССУЖДЕНИЯ</a:t>
            </a:r>
            <a:br>
              <a:rPr lang="ru-RU" sz="2800" dirty="0" smtClean="0"/>
            </a:br>
            <a:r>
              <a:rPr lang="ru-RU" sz="2800" dirty="0" smtClean="0"/>
              <a:t>ЧАСТЬ  3 (С)</a:t>
            </a:r>
            <a:br>
              <a:rPr lang="ru-RU" sz="2800" dirty="0" smtClean="0"/>
            </a:br>
            <a:r>
              <a:rPr lang="ru-RU" sz="2800" dirty="0" smtClean="0"/>
              <a:t>11 класс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5661248"/>
            <a:ext cx="8062912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Подготовила:  БЛЫНСКАЯ О. Г., учитель МОУ СОШ № 8 станицы Марьянской Красноармейского района</a:t>
            </a:r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369" y="1700808"/>
            <a:ext cx="3758575" cy="365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андрей\Music\Desktop\Music\Desktop\Music\Desktop\Music\Desktop\Music\Desktop\Music\Desktop\Music\Desktop\Music\Desktop\Music\Desktop\Music\Desktop\Music\Desktop\Music\Desktop\Music\Desktop\Music\Desktop\Music\Desktop\Music\Desktop\skfDD8B.bmp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832139" y="2528903"/>
            <a:ext cx="2592289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339752" y="4470437"/>
          <a:ext cx="4824536" cy="2126915"/>
        </p:xfrm>
        <a:graphic>
          <a:graphicData uri="http://schemas.openxmlformats.org/presentationml/2006/ole">
            <p:oleObj spid="_x0000_s2050" name="Clip" r:id="rId3" imgW="4596120" imgH="2605680" progId="">
              <p:embed/>
            </p:oleObj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51520" y="260648"/>
          <a:ext cx="86409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696744"/>
              </a:tblGrid>
              <a:tr h="1320147">
                <a:tc rowSpan="3"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800" dirty="0" smtClean="0"/>
                    </a:p>
                    <a:p>
                      <a:endParaRPr lang="ru-RU" sz="2000" dirty="0" smtClean="0"/>
                    </a:p>
                    <a:p>
                      <a:pPr algn="ctr"/>
                      <a:r>
                        <a:rPr lang="ru-RU" sz="8800" dirty="0" smtClean="0"/>
                        <a:t>К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АРГУМЕНТАЦИЯ УЧАЩИМИСЯ СОБСТВЕННОГО МНЕНИЯ</a:t>
                      </a: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434">
                <a:tc vMerge="1">
                  <a:txBody>
                    <a:bodyPr/>
                    <a:lstStyle/>
                    <a:p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 ИЗ ЖИЗНИ</a:t>
                      </a:r>
                    </a:p>
                    <a:p>
                      <a:endParaRPr lang="ru-RU" sz="28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0859">
                <a:tc vMerge="1">
                  <a:txBody>
                    <a:bodyPr/>
                    <a:lstStyle/>
                    <a:p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 ИЗ ХУДОЖЕСТВЕННОЙ,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ПУБЛИЦИСТИЧЕСКОЙ ИЛИ НАУЧНОЙ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ЛИТЕРАТУРЫ</a:t>
                      </a:r>
                    </a:p>
                    <a:p>
                      <a:endParaRPr lang="ru-RU" sz="28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ПЛАН СОЧИНЕНИЯ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402072"/>
          </a:xfrm>
        </p:spPr>
        <p:txBody>
          <a:bodyPr>
            <a:normAutofit/>
          </a:bodyPr>
          <a:lstStyle/>
          <a:p>
            <a:pPr marL="578358" indent="-514350">
              <a:buAutoNum type="arabicPeriod"/>
            </a:pPr>
            <a:r>
              <a:rPr lang="ru-RU" sz="3200" dirty="0" smtClean="0"/>
              <a:t>ФОРМУЛИРОВКА ПРОБЛЕМЫ.</a:t>
            </a:r>
          </a:p>
          <a:p>
            <a:pPr marL="578358" indent="-514350">
              <a:buAutoNum type="arabicPeriod"/>
            </a:pPr>
            <a:r>
              <a:rPr lang="ru-RU" sz="3200" dirty="0" smtClean="0"/>
              <a:t>КОММЕНТАРИЙ  К СФОРМУЛИРОВАННОЙ ПРОБЛЕМЕ И ТОЧКА ЗРЕНИЯ АВТОРА.</a:t>
            </a:r>
          </a:p>
          <a:p>
            <a:pPr marL="578358" indent="-514350">
              <a:buAutoNum type="arabicPeriod"/>
            </a:pPr>
            <a:r>
              <a:rPr lang="ru-RU" sz="3200" dirty="0" smtClean="0"/>
              <a:t>АРГУМЕНТАЦИЯ СОБСТВЕННОГО МНЕНИЯ И ДВА ПРИМЕРА.</a:t>
            </a:r>
          </a:p>
          <a:p>
            <a:pPr marL="578358" indent="-514350">
              <a:buAutoNum type="arabicPeriod"/>
            </a:pPr>
            <a:r>
              <a:rPr lang="ru-RU" sz="3200" dirty="0" smtClean="0"/>
              <a:t>ВЫВОД.</a:t>
            </a:r>
            <a:endParaRPr lang="ru-RU" sz="3200" dirty="0"/>
          </a:p>
        </p:txBody>
      </p:sp>
      <p:pic>
        <p:nvPicPr>
          <p:cNvPr id="4" name="Рисунок 3" descr="C:\Users\андрей\Music\Desktop\Music\Desktop\Music\Desktop\Music\Desktop\Music\Desktop\Music\Desktop\Music\Desktop\Music\Desktop\Music\Desktop\Music\Desktop\Music\Desktop\Music\Desktop\Music\Desktop\Music\Desktop\Music\Desktop\Music\Desktop\skf835B.bmp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6300191" y="3861049"/>
            <a:ext cx="2664295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ОБРАТИТЕ ВНИМАНИЕ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Смысловая цельность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Речевая связность и последовательность изложения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Точность и выразительность речи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Разнообразие грамматического строя речи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Соблюдение орфографических, пунктуационных, языковых, речевых, этических норм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Соблюдение фактологической точности в фоновом материале</a:t>
            </a:r>
            <a:endParaRPr lang="ru-RU" sz="2800" dirty="0"/>
          </a:p>
        </p:txBody>
      </p:sp>
      <p:pic>
        <p:nvPicPr>
          <p:cNvPr id="4" name="Рисунок 3" descr="C:\Users\андрей\Music\Desktop\Music\Desktop\Music\Desktop\Music\Desktop\Music\Desktop\Music\Desktop\Music\Desktop\Music\Desktop\Music\Desktop\Music\Desktop\Music\Desktop\Music\Desktop\Music\Desktop\Music\Desktop\Music\Desktop\Music\Desktop\skf7CB7.bmp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6565912" y="-193712"/>
            <a:ext cx="18448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987008" cy="5486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СОЧИНЕНИЯ УЧАЩИХСЯ</a:t>
            </a:r>
            <a:endParaRPr lang="ru-RU" sz="2400" dirty="0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7380312" y="0"/>
          <a:ext cx="1656183" cy="548679"/>
        </p:xfrm>
        <a:graphic>
          <a:graphicData uri="http://schemas.openxmlformats.org/presentationml/2006/ole">
            <p:oleObj spid="_x0000_s4098" name="Clip" r:id="rId4" imgW="4583880" imgH="2828880" progId="">
              <p:embed/>
            </p:oleObj>
          </a:graphicData>
        </a:graphic>
      </p:graphicFrame>
      <p:pic>
        <p:nvPicPr>
          <p:cNvPr id="4099" name="Picture 3" descr="C:\Users\андрей\Music\Desktop\Music\Desktop\Music\Desktop\Music\Desktop\Music\Desktop\Music\Desktop\Music\Desktop\Music\Desktop\Music\Desktop\Music\Desktop\Music\Desktop\Music\Desktop\Music\Desktop\Music\Desktop\Music\Desktop\Music\Desktop\skfF47.bmp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31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ЕГЭ – 2010 года</a:t>
            </a:r>
            <a:endParaRPr lang="ru-R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1800" b="1" i="1" dirty="0" smtClean="0"/>
              <a:t>Проблема нравственных ценностей и их выбора в воспитании подрастающего поколения.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выбора книги для чтения и роли книги в становлении личности.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воспитания в человеке сострадания и милосердия.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войны и сохранения человеческого в человеке.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поиска смысла жизни, места человека в мире.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патриотизма и любви к родине.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роли личности в истории.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взаимоотношений отцов и детей, их взаимоотношения.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истинной любви и дружбы.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истинной любви и дружбы.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сохранения мира на Земле.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сохранения памяти.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нравственного долга писателя, ответственности писателя перед соотечественниками.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экологии, взаимоотношения  природы и человека.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Проблема состояния русского языка.</a:t>
            </a:r>
          </a:p>
          <a:p>
            <a:pPr algn="just">
              <a:buAutoNum type="arabicPeriod"/>
            </a:pPr>
            <a:r>
              <a:rPr lang="ru-RU" sz="1800" b="1" i="1" dirty="0" smtClean="0"/>
              <a:t> Проблема выбора профессии.</a:t>
            </a:r>
          </a:p>
          <a:p>
            <a:pPr algn="just">
              <a:buAutoNum type="arabicPeriod"/>
            </a:pPr>
            <a:endParaRPr lang="ru-RU" sz="1600" b="1" dirty="0"/>
          </a:p>
        </p:txBody>
      </p:sp>
      <p:pic>
        <p:nvPicPr>
          <p:cNvPr id="4" name="Рисунок 3" descr="C:\Users\андрей\Music\Desktop\Music\Desktop\Music\Desktop\Music\Desktop\Music\Desktop\Music\Desktop\Music\Desktop\Music\Desktop\Music\Desktop\Music\Desktop\Music\Desktop\Music\Desktop\Music\Desktop\Music\Desktop\Music\Desktop\Music\Desktop\skf835B.bmp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7164286" y="3212976"/>
            <a:ext cx="1224135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ТИПЫ РЕЧИ: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ОПИСАНИЕ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ПОВЕСТВОВАНИЕ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РАССУЖДЕНИЕ</a:t>
            </a:r>
          </a:p>
          <a:p>
            <a:pPr marL="1528763" indent="-450850">
              <a:buFont typeface="Wingdings" pitchFamily="2" charset="2"/>
              <a:buChar char="q"/>
            </a:pPr>
            <a:r>
              <a:rPr lang="ru-RU" dirty="0" smtClean="0"/>
              <a:t>ТЕЗИС</a:t>
            </a:r>
          </a:p>
          <a:p>
            <a:pPr marL="1528763" indent="-450850">
              <a:buFont typeface="Wingdings" pitchFamily="2" charset="2"/>
              <a:buChar char="q"/>
            </a:pPr>
            <a:r>
              <a:rPr lang="ru-RU" dirty="0" smtClean="0"/>
              <a:t>ДОКАЗАТЕЛЬСТВО</a:t>
            </a:r>
          </a:p>
          <a:p>
            <a:pPr marL="1528763" indent="-450850">
              <a:buFont typeface="Wingdings" pitchFamily="2" charset="2"/>
              <a:buChar char="q"/>
            </a:pPr>
            <a:r>
              <a:rPr lang="ru-RU" dirty="0" smtClean="0"/>
              <a:t>ВЫВОД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андрей\Music\Desktop\Music\Desktop\Music\Desktop\Music\Desktop\Music\Desktop\Music\Desktop\Music\Desktop\Music\Desktop\Music\Desktop\Music\Desktop\Music\Desktop\Music\Desktop\Music\Desktop\Music\Desktop\Music\Desktop\Music\Desktop\skfDD8B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904148" y="3392995"/>
            <a:ext cx="20882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6412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КРИТЕРИИ ОЦЕНИВАНИЯ СОЧИНЕНИЯ-РАССУЖДЕНИЯ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54461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b="1" dirty="0" smtClean="0"/>
              <a:t>К 1 Формулировка проблем исходного текста.                         1  </a:t>
            </a:r>
          </a:p>
          <a:p>
            <a:pPr>
              <a:buNone/>
            </a:pPr>
            <a:r>
              <a:rPr lang="ru-RU" sz="2000" b="1" dirty="0" smtClean="0"/>
              <a:t>К 2  Комментарий к сформулированной проблеме</a:t>
            </a:r>
          </a:p>
          <a:p>
            <a:pPr>
              <a:buNone/>
            </a:pPr>
            <a:r>
              <a:rPr lang="ru-RU" sz="2000" b="1" dirty="0" smtClean="0"/>
              <a:t>       исходного текста.                                                                      2</a:t>
            </a:r>
          </a:p>
          <a:p>
            <a:pPr>
              <a:buNone/>
            </a:pPr>
            <a:r>
              <a:rPr lang="ru-RU" sz="2000" b="1" dirty="0" smtClean="0"/>
              <a:t>К 3  Отражение позиции автора исходного текста.                  1</a:t>
            </a:r>
          </a:p>
          <a:p>
            <a:pPr>
              <a:buNone/>
            </a:pPr>
            <a:r>
              <a:rPr lang="ru-RU" sz="2000" b="1" dirty="0" smtClean="0"/>
              <a:t>К 4  Аргументация экзаменуемым собственного мнения </a:t>
            </a:r>
          </a:p>
          <a:p>
            <a:pPr>
              <a:buNone/>
            </a:pPr>
            <a:r>
              <a:rPr lang="ru-RU" sz="2000" b="1" dirty="0" smtClean="0"/>
              <a:t>       по проблеме.                                                                               3</a:t>
            </a:r>
          </a:p>
          <a:p>
            <a:pPr>
              <a:buNone/>
            </a:pPr>
            <a:r>
              <a:rPr lang="ru-RU" sz="2000" b="1" dirty="0" smtClean="0"/>
              <a:t>К 5  Смысловая цельность, речевая связность и последовательность изложения.                                              2</a:t>
            </a:r>
          </a:p>
          <a:p>
            <a:pPr>
              <a:buNone/>
            </a:pPr>
            <a:r>
              <a:rPr lang="ru-RU" sz="2000" b="1" dirty="0" smtClean="0"/>
              <a:t>К 6  Точность и выразительность речи.                                         2</a:t>
            </a:r>
          </a:p>
          <a:p>
            <a:pPr>
              <a:buNone/>
            </a:pPr>
            <a:r>
              <a:rPr lang="ru-RU" sz="2000" b="1" dirty="0" smtClean="0"/>
              <a:t>К 7  Соблюдение орфографических норм.                                 3</a:t>
            </a:r>
          </a:p>
          <a:p>
            <a:pPr>
              <a:buNone/>
            </a:pPr>
            <a:r>
              <a:rPr lang="ru-RU" sz="2000" b="1" dirty="0" smtClean="0"/>
              <a:t>К 8  Соблюдение пунктуационных норм.                                     3</a:t>
            </a:r>
          </a:p>
          <a:p>
            <a:pPr>
              <a:buNone/>
            </a:pPr>
            <a:r>
              <a:rPr lang="ru-RU" sz="2000" b="1" dirty="0" smtClean="0"/>
              <a:t>К 9  Соблюдение языковых норм.                                                   2</a:t>
            </a:r>
          </a:p>
          <a:p>
            <a:pPr>
              <a:buNone/>
            </a:pPr>
            <a:r>
              <a:rPr lang="ru-RU" sz="2000" b="1" dirty="0" smtClean="0"/>
              <a:t>К10  Соблюдение речевых норм.                                                   2</a:t>
            </a:r>
          </a:p>
          <a:p>
            <a:pPr>
              <a:buNone/>
            </a:pPr>
            <a:r>
              <a:rPr lang="ru-RU" sz="2000" b="1" dirty="0" smtClean="0"/>
              <a:t>К11  Соблюдение этических норм.                                               1</a:t>
            </a:r>
          </a:p>
          <a:p>
            <a:pPr>
              <a:buNone/>
            </a:pPr>
            <a:r>
              <a:rPr lang="ru-RU" sz="2000" b="1" dirty="0" smtClean="0"/>
              <a:t>К12  Соблюдение фактологической точности в фоновом материале.                                                                                   1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                   23</a:t>
            </a:r>
            <a:endParaRPr lang="ru-RU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Проблемы выбора книги для чтения и роли книги в жизни человека </a:t>
            </a:r>
            <a:br>
              <a:rPr lang="ru-RU" sz="1800" dirty="0" smtClean="0"/>
            </a:br>
            <a:r>
              <a:rPr lang="ru-RU" sz="1800" dirty="0" smtClean="0"/>
              <a:t>(по тексту Л. К. Чуковской)</a:t>
            </a:r>
            <a:endParaRPr lang="ru-RU" sz="1800" dirty="0"/>
          </a:p>
        </p:txBody>
      </p:sp>
      <p:pic>
        <p:nvPicPr>
          <p:cNvPr id="1028" name="Picture 4" descr="C:\Users\андрей\Music\Desktop\Music\Desktop\Music\Desktop\Music\Desktop\Music\Desktop\Music\Desktop\Music\Desktop\Music\Desktop\Music\Desktop\Music\Desktop\Music\Desktop\Music\Desktop\Music\Desktop\Music\Desktop\Music\Desktop\Music\Desktop\skf4548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8280920" cy="6165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ПРОБЛЕМЫ, ПОСТАВЛЕННЫЕ АВТОРОМ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7740352" cy="5688631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Проблема приобщения детей и молодежи к литературному искусству. (Как увлечь детей, молодых людей хорошей литературой? Какой должна быть система чтения, чтобы она обогащала душу, доставляла радость и учила понимать жизнь с учетом потребностей человека на каждой возрастной ступеньке?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Проблема выбора книги для чтения. (Каков критерий выбора книги для чтения?)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Проблема преемственности поколений в отношении к литературному искусству. (Сможет ли молодое поколение перенять тот духовный опыт, который заключен в русской поэзии, в творчестве Пушкина, в русской литературе в целом?)</a:t>
            </a:r>
            <a:endParaRPr lang="ru-RU" sz="24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812360" y="476672"/>
          <a:ext cx="1331640" cy="2232248"/>
        </p:xfrm>
        <a:graphic>
          <a:graphicData uri="http://schemas.openxmlformats.org/presentationml/2006/ole">
            <p:oleObj spid="_x0000_s18434" name="Clip" r:id="rId3" imgW="861120" imgH="844560" progId="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КОММЕНТАРИЙ К СФОРМУЛИРОВАННОЙ   ПРОБЛЕМЕ ИСХОДНОГО ТЕКСТА,</a:t>
            </a:r>
            <a:br>
              <a:rPr lang="ru-RU" sz="2800" dirty="0" smtClean="0"/>
            </a:br>
            <a:r>
              <a:rPr lang="ru-RU" sz="2800" dirty="0" smtClean="0"/>
              <a:t>АРГУМЕНТЫ, ФАКТЫ.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1310680" cy="93136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К 2</a:t>
            </a:r>
            <a:endParaRPr lang="ru-RU" sz="5400" b="1" dirty="0"/>
          </a:p>
        </p:txBody>
      </p:sp>
      <p:pic>
        <p:nvPicPr>
          <p:cNvPr id="4" name="Содержимое 3" descr="C:\Users\андрей\Music\Desktop\Music\Desktop\Music\Desktop\Music\Desktop\Music\Desktop\Music\Desktop\Music\Desktop\Music\Desktop\Music\Desktop\Music\Desktop\Music\Desktop\Music\Desktop\Music\Desktop\Music\Desktop\Music\Desktop\Music\Desktop\skfDD8B.bmp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303785" y="1304727"/>
            <a:ext cx="41036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ПОЗИЦИЯ АВТОРА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69010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Пока не найдено действенного способа, при помощи которого можно было бы увлечь молодых людей чтением хорошей литературы; еще не продумана такая система чтения, которая обеспечивала бы в каждом возрасте приобщение человека к книгам, необходимым именно в этот период жизни.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Основными критериями выбора книги для чтения являются такие ее качества, как способность вызывать интерес, но в то же время обогащать душу, развивать умение размышлять.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Существует реальная угроза того, что огромное духовное наследие, которое заключено в русской литературе, в русской поэзии, окажется не понятым и не востребованным молодым поколением.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4" name="Рисунок 3" descr="C:\Users\андрей\Music\Desktop\Music\Desktop\Music\Desktop\Music\Desktop\Music\Desktop\Music\Desktop\Music\Desktop\Music\Desktop\Music\Desktop\Music\Desktop\Music\Desktop\Music\Desktop\Music\Desktop\Music\Desktop\Music\Desktop\Music\Desktop\skfDD8B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669895" y="5155641"/>
            <a:ext cx="1112515" cy="183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582580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Словарная работа:</a:t>
            </a:r>
            <a:br>
              <a:rPr lang="ru-RU" sz="3600" b="1" dirty="0" smtClean="0"/>
            </a:br>
            <a:r>
              <a:rPr lang="ru-RU" sz="3600" dirty="0" smtClean="0"/>
              <a:t>Профессиональным писателем, восприятие литературы, возрастные рамки, критерий, неодухотворенность, искусство, возведение лестницы, растущего, онегинская строфа, пленять, пошлость, неистребимо, одаривать, подрастающий, представлялось. возведена, полагал, сверхмощных держав, наследники, опасность.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393</TotalTime>
  <Words>564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Яркая</vt:lpstr>
      <vt:lpstr>Clip</vt:lpstr>
      <vt:lpstr>МЕТОДИКА ПОДГОТОВКИ К НАПИСАНИЮ СОЧИНЕНИЯ-РАССУЖДЕНИЯ ЧАСТЬ  3 (С) 11 класс </vt:lpstr>
      <vt:lpstr>Слайд 2</vt:lpstr>
      <vt:lpstr>Слайд 3</vt:lpstr>
      <vt:lpstr>КРИТЕРИИ ОЦЕНИВАНИЯ СОЧИНЕНИЯ-РАССУЖДЕНИЯ</vt:lpstr>
      <vt:lpstr>Проблемы выбора книги для чтения и роли книги в жизни человека  (по тексту Л. К. Чуковской)</vt:lpstr>
      <vt:lpstr>ПРОБЛЕМЫ, ПОСТАВЛЕННЫЕ АВТОРОМ</vt:lpstr>
      <vt:lpstr>КОММЕНТАРИЙ К СФОРМУЛИРОВАННОЙ   ПРОБЛЕМЕ ИСХОДНОГО ТЕКСТА, АРГУМЕНТЫ, ФАКТЫ.</vt:lpstr>
      <vt:lpstr>ПОЗИЦИЯ АВТОРА</vt:lpstr>
      <vt:lpstr>Словарная работа: Профессиональным писателем, восприятие литературы, возрастные рамки, критерий, неодухотворенность, искусство, возведение лестницы, растущего, онегинская строфа, пленять, пошлость, неистребимо, одаривать, подрастающий, представлялось. возведена, полагал, сверхмощных держав, наследники, опасность. </vt:lpstr>
      <vt:lpstr>Слайд 10</vt:lpstr>
      <vt:lpstr>ПЛАН СОЧИНЕНИЯ</vt:lpstr>
      <vt:lpstr>ОБРАТИТЕ ВНИМАНИЕ </vt:lpstr>
      <vt:lpstr>СОЧИНЕНИЯ УЧАЩИХСЯ</vt:lpstr>
      <vt:lpstr>Результаты ЕГЭ – 2010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Tata</cp:lastModifiedBy>
  <cp:revision>45</cp:revision>
  <dcterms:created xsi:type="dcterms:W3CDTF">2010-11-30T14:53:18Z</dcterms:created>
  <dcterms:modified xsi:type="dcterms:W3CDTF">2011-02-20T11:04:22Z</dcterms:modified>
</cp:coreProperties>
</file>