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41"/>
  </p:notesMasterIdLst>
  <p:sldIdLst>
    <p:sldId id="308" r:id="rId3"/>
    <p:sldId id="306" r:id="rId4"/>
    <p:sldId id="273" r:id="rId5"/>
    <p:sldId id="279" r:id="rId6"/>
    <p:sldId id="277" r:id="rId7"/>
    <p:sldId id="278" r:id="rId8"/>
    <p:sldId id="280" r:id="rId9"/>
    <p:sldId id="281" r:id="rId10"/>
    <p:sldId id="285" r:id="rId11"/>
    <p:sldId id="282" r:id="rId12"/>
    <p:sldId id="283" r:id="rId13"/>
    <p:sldId id="286" r:id="rId14"/>
    <p:sldId id="284" r:id="rId15"/>
    <p:sldId id="287" r:id="rId16"/>
    <p:sldId id="296" r:id="rId17"/>
    <p:sldId id="297" r:id="rId18"/>
    <p:sldId id="294" r:id="rId19"/>
    <p:sldId id="295" r:id="rId20"/>
    <p:sldId id="309" r:id="rId21"/>
    <p:sldId id="288" r:id="rId22"/>
    <p:sldId id="289" r:id="rId23"/>
    <p:sldId id="290" r:id="rId24"/>
    <p:sldId id="291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260" r:id="rId33"/>
    <p:sldId id="259" r:id="rId34"/>
    <p:sldId id="263" r:id="rId35"/>
    <p:sldId id="264" r:id="rId36"/>
    <p:sldId id="265" r:id="rId37"/>
    <p:sldId id="268" r:id="rId38"/>
    <p:sldId id="269" r:id="rId39"/>
    <p:sldId id="307" r:id="rId40"/>
  </p:sldIdLst>
  <p:sldSz cx="9144000" cy="6858000" type="screen4x3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6600"/>
    <a:srgbClr val="D60093"/>
    <a:srgbClr val="CF57BE"/>
    <a:srgbClr val="E8B0E0"/>
    <a:srgbClr val="DC86D0"/>
    <a:srgbClr val="572752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3E35952-E185-46E9-BA93-038882C9979D}" type="datetimeFigureOut">
              <a:rPr lang="ru-RU"/>
              <a:pPr>
                <a:defRPr/>
              </a:pPr>
              <a:t>23.01.2011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D5F89F9-C081-4197-B3E8-46713B958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C5A2D43-E551-4BDC-8A78-A54726691328}" type="slidenum">
              <a:rPr lang="ru-RU" smtClean="0"/>
              <a:pPr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5224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224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952B5-5C28-4153-AB5F-DEA2222B6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F8095-2DAE-428E-922E-FE7632B78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9C1F1-D189-44C6-BAEB-8BD78A6ED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1DFD9-0A39-4116-A5BC-30BD35E1F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FF296-0A60-4D28-B3AF-120706557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486EF-F9D3-4CE1-A624-223A8929A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88D01-6749-4F26-AF10-AC9A95C42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6906B-B447-46DB-B4F8-E9E68EE3B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B75F0-2AB9-4948-B89D-8905529C7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71D1E-2116-4F89-9F56-4C93EEE8C53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diamond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C9D87-E163-4A7D-BB0B-14E89E5F7CC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92E5B-E603-46C8-812F-F52F573B5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5457E-2487-489B-984E-E152BED4042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diamond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2C371-27B4-4B56-AC37-11F95C108EF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diamond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D3456-525A-4D04-83AB-40EADF28F8C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diamond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05931-E6DD-482C-B944-8B9E4F59350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693BD-C070-4168-B427-A6B3894763A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6F55D-9460-460F-B0EB-85855AC9C25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0BF80-4BC3-4275-8F99-3778C94854B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7C9C0-4D74-418D-80FF-21AF7317765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621AE-8037-474C-8992-A835AB73FC5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0A5AB-2D6F-4BE5-8E8F-2B137A75C11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596C9-0EE1-420B-A28C-98F8851B92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1E059-EA22-4EC1-8614-75234AFC46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C20F2-C5CB-4E30-9A21-D58EF57FD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7A225-FD40-4513-AC38-DA04BF3C2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E9D03-B090-42EB-AA9D-200279B64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9F868-8153-45BE-8351-AD980EAA5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D89ED-5AA3-46D7-8BFB-664DDA824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43AEBBAC-F07F-4A76-BDA8-4A6F3547D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1229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1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  <p:sldLayoutId id="2147483957" r:id="rId14"/>
    <p:sldLayoutId id="2147483958" r:id="rId15"/>
    <p:sldLayoutId id="2147483959" r:id="rId16"/>
    <p:sldLayoutId id="2147483960" r:id="rId17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474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>
              <a:defRPr/>
            </a:pPr>
            <a:fld id="{2E3376A0-64F2-4664-B875-C2D20114933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grpSp>
        <p:nvGrpSpPr>
          <p:cNvPr id="13320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05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15.xml"/><Relationship Id="rId1" Type="http://schemas.openxmlformats.org/officeDocument/2006/relationships/video" Target="file:///C:\Documents%20and%20Settings\&#1053;&#1072;&#1090;&#1091;&#1083;&#1103;\&#1056;&#1072;&#1073;&#1086;&#1095;&#1080;&#1081;%20&#1089;&#1090;&#1086;&#1083;\&#1060;&#1077;&#1089;&#1090;&#1080;&#1074;&#1072;&#1083;&#1100;%202009\&#1052;&#1072;&#1090;&#1077;&#1088;&#1080;&#1072;&#1083;&#1099;%20&#1082;%20&#1091;&#1088;&#1086;&#1082;&#1091;.%20&#1055;&#1088;&#1077;&#1079;&#1077;&#1085;&#1090;&#1072;&#1094;&#1080;&#1103;\&#1044;&#1048;&#1061;&#1056;&#1054;&#1052;&#1040;&#1058;%20&#1040;&#1052;&#1054;&#1053;&#1048;&#1071;.mp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file:///D:\&#1053;&#1072;&#1090;&#1091;&#1083;&#1103;\&#1088;&#1072;&#1073;&#1086;&#1090;&#1072;\&#1060;&#1077;&#1089;&#1090;&#1080;&#1074;&#1072;&#1083;&#1100;%202009\&#1052;&#1072;&#1090;&#1077;&#1088;&#1080;&#1072;&#1083;&#1099;%20&#1082;%20&#1091;&#1088;&#1086;&#1082;&#1091;.%20&#1055;&#1088;&#1077;&#1079;&#1077;&#1085;&#1090;&#1072;&#1094;&#1080;&#1103;\&#1054;&#1050;&#1057;&#1048;&#1044;%20&#1060;&#1054;&#1057;&#1060;&#1054;&#1056;&#1040;%20&#1048;%20&#1042;&#1054;&#1044;&#1040;.mpg" TargetMode="External"/><Relationship Id="rId1" Type="http://schemas.openxmlformats.org/officeDocument/2006/relationships/video" Target="file:///D:\&#1053;&#1072;&#1090;&#1091;&#1083;&#1103;\&#1088;&#1072;&#1073;&#1086;&#1090;&#1072;\&#1060;&#1077;&#1089;&#1090;&#1080;&#1074;&#1072;&#1083;&#1100;%202009\&#1052;&#1072;&#1090;&#1077;&#1088;&#1080;&#1072;&#1083;&#1099;%20&#1082;%20&#1091;&#1088;&#1086;&#1082;&#1091;.%20&#1055;&#1088;&#1077;&#1079;&#1077;&#1085;&#1090;&#1072;&#1094;&#1080;&#1103;\&#1057;&#1045;&#1056;&#1040;%20&#1057;%20&#1046;&#1045;&#1051;&#1045;&#1047;&#1054;&#1052;.mpg" TargetMode="Externa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15.xml"/><Relationship Id="rId1" Type="http://schemas.openxmlformats.org/officeDocument/2006/relationships/video" Target="file:///D:\&#1053;&#1072;&#1090;&#1091;&#1083;&#1103;\&#1088;&#1072;&#1073;&#1086;&#1090;&#1072;\&#1060;&#1077;&#1089;&#1090;&#1080;&#1074;&#1072;&#1083;&#1100;%202009\&#1052;&#1072;&#1090;&#1077;&#1088;&#1080;&#1072;&#1083;&#1099;%20&#1082;%20&#1091;&#1088;&#1086;&#1082;&#1091;.%20&#1055;&#1088;&#1077;&#1079;&#1077;&#1085;&#1090;&#1072;&#1094;&#1080;&#1103;\&#1046;&#1045;&#1051;&#1045;&#1047;&#1054;%20&#1057;%20&#1057;&#1059;&#1051;&#1068;&#1060;&#1040;&#1058;&#1054;&#1052;%20&#1052;&#1045;&#1044;&#1048;.mp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15.xml"/><Relationship Id="rId1" Type="http://schemas.openxmlformats.org/officeDocument/2006/relationships/video" Target="file:///D:\&#1053;&#1072;&#1090;&#1091;&#1083;&#1103;\&#1088;&#1072;&#1073;&#1086;&#1090;&#1072;\&#1060;&#1077;&#1089;&#1090;&#1080;&#1074;&#1072;&#1083;&#1100;%202009\&#1052;&#1072;&#1090;&#1077;&#1088;&#1080;&#1072;&#1083;&#1099;%20&#1082;%20&#1091;&#1088;&#1086;&#1082;&#1091;.%20&#1055;&#1088;&#1077;&#1079;&#1077;&#1085;&#1090;&#1072;&#1094;&#1080;&#1103;\&#1054;&#1050;&#1057;&#1048;&#1044;%20&#1052;&#1045;&#1044;&#1048;%20&#1048;%20&#1057;&#1045;&#1056;&#1053;&#1040;&#1071;%20&#1050;&#1048;&#1057;&#1051;&#1054;&#1058;&#1040;%202.wmv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video" Target="file:///D:\&#1053;&#1072;&#1090;&#1091;&#1083;&#1103;\&#1088;&#1072;&#1073;&#1086;&#1090;&#1072;\&#1060;&#1077;&#1089;&#1090;&#1080;&#1074;&#1072;&#1083;&#1100;%202009\&#1052;&#1072;&#1090;&#1077;&#1088;&#1080;&#1072;&#1083;&#1099;%20&#1082;%20&#1091;&#1088;&#1086;&#1082;&#1091;.%20&#1055;&#1088;&#1077;&#1079;&#1077;&#1085;&#1090;&#1072;&#1094;&#1080;&#1103;\&#1088;&#1072;&#1079;&#1083;&#1086;&#1078;&#1077;&#1085;&#1080;&#1077;%20&#1075;&#1080;&#1076;&#1088;&#1086;&#1082;&#1089;&#1080;&#1076;&#1072;%20&#1084;&#1077;&#1076;&#1080;!!!.avi" TargetMode="External"/><Relationship Id="rId7" Type="http://schemas.openxmlformats.org/officeDocument/2006/relationships/image" Target="../media/image46.png"/><Relationship Id="rId2" Type="http://schemas.openxmlformats.org/officeDocument/2006/relationships/video" Target="file:///D:\&#1053;&#1072;&#1090;&#1091;&#1083;&#1103;\&#1088;&#1072;&#1073;&#1086;&#1090;&#1072;\&#1060;&#1077;&#1089;&#1090;&#1080;&#1074;&#1072;&#1083;&#1100;%202009\&#1052;&#1072;&#1090;&#1077;&#1088;&#1080;&#1072;&#1083;&#1099;%20&#1082;%20&#1091;&#1088;&#1086;&#1082;&#1091;.%20&#1055;&#1088;&#1077;&#1079;&#1077;&#1085;&#1090;&#1072;&#1094;&#1080;&#1103;\&#1084;&#1072;&#1083;&#1072;&#1093;&#1080;&#1090;.mpg" TargetMode="External"/><Relationship Id="rId1" Type="http://schemas.openxmlformats.org/officeDocument/2006/relationships/video" Target="file:///D:\&#1053;&#1072;&#1090;&#1091;&#1083;&#1103;\&#1088;&#1072;&#1073;&#1086;&#1090;&#1072;\&#1060;&#1077;&#1089;&#1090;&#1080;&#1074;&#1072;&#1083;&#1100;%202009\&#1052;&#1072;&#1090;&#1077;&#1088;&#1080;&#1072;&#1083;&#1099;%20&#1082;%20&#1091;&#1088;&#1086;&#1082;&#1091;.%20&#1055;&#1088;&#1077;&#1079;&#1077;&#1085;&#1090;&#1072;&#1094;&#1080;&#1103;\&#1062;&#1048;&#1053;&#1050;%20&#1048;%20&#1057;&#1054;&#1051;&#1071;&#1053;&#1040;&#1071;%20&#1050;&#1048;&#1057;&#1051;&#1054;&#1058;&#1040;.avi" TargetMode="External"/><Relationship Id="rId6" Type="http://schemas.openxmlformats.org/officeDocument/2006/relationships/image" Target="../media/image45.jpeg"/><Relationship Id="rId5" Type="http://schemas.openxmlformats.org/officeDocument/2006/relationships/slideLayout" Target="../slideLayouts/slideLayout13.xml"/><Relationship Id="rId4" Type="http://schemas.openxmlformats.org/officeDocument/2006/relationships/video" Target="file:///D:\&#1053;&#1072;&#1090;&#1091;&#1083;&#1103;\&#1088;&#1072;&#1073;&#1086;&#1090;&#1072;\&#1060;&#1077;&#1089;&#1090;&#1080;&#1074;&#1072;&#1083;&#1100;%202009\&#1052;&#1072;&#1090;&#1077;&#1088;&#1080;&#1072;&#1083;&#1099;%20&#1082;%20&#1091;&#1088;&#1086;&#1082;&#1091;.%20&#1055;&#1088;&#1077;&#1079;&#1077;&#1085;&#1090;&#1072;&#1094;&#1080;&#1103;\&#1093;&#1083;&#1086;&#1088;&#1080;&#1076;%20&#1082;&#1086;&#1073;&#1072;&#1083;&#1100;&#1090;&#1072;%20&#1080;%20&#1075;&#1080;&#1076;&#1088;&#1086;&#1082;&#1089;&#1080;&#1076;%20&#1085;&#1072;&#1090;&#1088;&#1080;&#1103;.mpg" TargetMode="External"/><Relationship Id="rId9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 descr="1С:Школа: Химия. 8 класс Электронный образовательный комплекс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 rot="20068257">
            <a:off x="3657600" y="3019425"/>
            <a:ext cx="2173288" cy="188595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79" name="Рисунок 2" descr="http://www.cis.unibel.by/docs/SITE/Image/infor/xim-med03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929438" y="188913"/>
            <a:ext cx="2017712" cy="2128837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0" name="Рисунок 3" descr="http://imo.oblcit.ru/annotation/chemistry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 rot="20369485">
            <a:off x="6294438" y="2811463"/>
            <a:ext cx="2276475" cy="1776412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1" name="Рисунок 25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>
          <a:xfrm rot="20094496">
            <a:off x="846138" y="2986088"/>
            <a:ext cx="2254250" cy="19050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390" name="WordArt 6"/>
          <p:cNvSpPr>
            <a:spLocks noChangeArrowheads="1" noChangeShapeType="1" noTextEdit="1"/>
          </p:cNvSpPr>
          <p:nvPr/>
        </p:nvSpPr>
        <p:spPr bwMode="auto">
          <a:xfrm>
            <a:off x="214313" y="214313"/>
            <a:ext cx="7235825" cy="2690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"Использование </a:t>
            </a:r>
          </a:p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прикладных</a:t>
            </a:r>
          </a:p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 программных средств</a:t>
            </a:r>
          </a:p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на уроках химии"</a:t>
            </a:r>
          </a:p>
        </p:txBody>
      </p:sp>
      <p:sp>
        <p:nvSpPr>
          <p:cNvPr id="11" name="Волна 10"/>
          <p:cNvSpPr/>
          <p:nvPr/>
        </p:nvSpPr>
        <p:spPr>
          <a:xfrm>
            <a:off x="357158" y="5357826"/>
            <a:ext cx="8572560" cy="1271590"/>
          </a:xfrm>
          <a:prstGeom prst="wave">
            <a:avLst>
              <a:gd name="adj1" fmla="val 12500"/>
              <a:gd name="adj2" fmla="val -1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blipFill>
                  <a:blip r:embed="rId7"/>
                  <a:tile tx="0" ty="0" sx="100000" sy="100000" flip="none" algn="tl"/>
                </a:blipFill>
              </a:rPr>
              <a:t>Учитель химии ГОУ СОШ №43 Приморского района С-Петербурга</a:t>
            </a:r>
          </a:p>
          <a:p>
            <a:pPr algn="ctr">
              <a:defRPr/>
            </a:pPr>
            <a:r>
              <a:rPr lang="ru-RU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blipFill>
                  <a:blip r:embed="rId7"/>
                  <a:tile tx="0" ty="0" sx="100000" sy="100000" flip="none" algn="tl"/>
                </a:blipFill>
              </a:rPr>
              <a:t>Митрофанова Наталья Петровна</a:t>
            </a:r>
            <a:endParaRPr lang="ru-RU" dirty="0">
              <a:ln>
                <a:solidFill>
                  <a:schemeClr val="accent6">
                    <a:lumMod val="50000"/>
                  </a:schemeClr>
                </a:solidFill>
              </a:ln>
              <a:blipFill>
                <a:blip r:embed="rId7"/>
                <a:tile tx="0" ty="0" sx="100000" sy="100000" flip="none" algn="tl"/>
              </a:blip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17525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ru-RU" sz="2800" b="1" smtClean="0"/>
              <a:t>Значение закона: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z="2800" smtClean="0"/>
              <a:t>Открытие закона сохранения массы веществ способствовало дальнейшему развитию химии как науки.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z="2800" smtClean="0"/>
              <a:t>На основании закона сохранения массы веществ производят практически важные расчеты.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z="2800" smtClean="0"/>
              <a:t>На основе закона сохранения массы веществ составляют уравнения химических реакций.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3716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chemeClr val="bg2"/>
                </a:solidFill>
              </a:rPr>
              <a:t>Упражнения:</a:t>
            </a:r>
          </a:p>
        </p:txBody>
      </p:sp>
      <p:pic>
        <p:nvPicPr>
          <p:cNvPr id="5" name="Рисунок 3" descr="http://imo.oblcit.ru/annotation/chemistry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785813"/>
            <a:ext cx="2892425" cy="271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трелка вниз 5"/>
          <p:cNvSpPr/>
          <p:nvPr/>
        </p:nvSpPr>
        <p:spPr>
          <a:xfrm>
            <a:off x="6286500" y="3929063"/>
            <a:ext cx="484188" cy="977900"/>
          </a:xfrm>
          <a:prstGeom prst="downArrow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3"/>
          <p:cNvGraphicFramePr>
            <a:graphicFrameLocks noChangeAspect="1"/>
          </p:cNvGraphicFramePr>
          <p:nvPr>
            <p:ph idx="1"/>
          </p:nvPr>
        </p:nvGraphicFramePr>
        <p:xfrm>
          <a:off x="323850" y="642938"/>
          <a:ext cx="8496300" cy="5813425"/>
        </p:xfrm>
        <a:graphic>
          <a:graphicData uri="http://schemas.openxmlformats.org/presentationml/2006/ole">
            <p:oleObj spid="_x0000_s3074" name="Точечный рисунок" r:id="rId3" imgW="7419048" imgH="5495238" progId="PBrush">
              <p:embed/>
            </p:oleObj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4"/>
          <p:cNvGraphicFramePr>
            <a:graphicFrameLocks noChangeAspect="1"/>
          </p:cNvGraphicFramePr>
          <p:nvPr>
            <p:ph/>
          </p:nvPr>
        </p:nvGraphicFramePr>
        <p:xfrm>
          <a:off x="323850" y="620713"/>
          <a:ext cx="8496300" cy="5976937"/>
        </p:xfrm>
        <a:graphic>
          <a:graphicData uri="http://schemas.openxmlformats.org/presentationml/2006/ole">
            <p:oleObj spid="_x0000_s4098" name="Точечный рисунок" r:id="rId3" imgW="7571429" imgH="5485714" progId="PBrush">
              <p:embed/>
            </p:oleObj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2: Уравнения химических реакций.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b="1" smtClean="0"/>
              <a:t>Цели: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2400" smtClean="0"/>
              <a:t>сформировать представление  о химических реакциях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2400" smtClean="0"/>
              <a:t>на основе закона сохранения массы веществ;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2400" smtClean="0"/>
              <a:t>сформировать умение составлять уравнения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2400" smtClean="0"/>
              <a:t>химических реакций.</a:t>
            </a:r>
          </a:p>
          <a:p>
            <a:pPr eaLnBrk="1" hangingPunct="1">
              <a:buFont typeface="Wingdings" pitchFamily="2" charset="2"/>
              <a:buNone/>
            </a:pPr>
            <a:endParaRPr lang="ru-RU" sz="2400" smtClean="0"/>
          </a:p>
        </p:txBody>
      </p:sp>
      <p:sp>
        <p:nvSpPr>
          <p:cNvPr id="25604" name="AutoShape 5"/>
          <p:cNvSpPr>
            <a:spLocks noChangeArrowheads="1"/>
          </p:cNvSpPr>
          <p:nvPr/>
        </p:nvSpPr>
        <p:spPr bwMode="auto">
          <a:xfrm>
            <a:off x="250825" y="4941888"/>
            <a:ext cx="8713788" cy="170021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457200" indent="-457200">
              <a:buFontTx/>
              <a:buAutoNum type="arabicPeriod"/>
            </a:pPr>
            <a:r>
              <a:rPr lang="ru-RU" sz="2000" b="1"/>
              <a:t>Виртуальная школа Кирилла и Мефодия «Медиатека по химии». </a:t>
            </a:r>
          </a:p>
          <a:p>
            <a:pPr marL="457200" indent="-457200">
              <a:buFontTx/>
              <a:buAutoNum type="arabicPeriod"/>
            </a:pPr>
            <a:r>
              <a:rPr lang="ru-RU" sz="2000" b="1"/>
              <a:t>Электронные уроки и тесты. Химия</a:t>
            </a:r>
            <a:r>
              <a:rPr lang="en-US" sz="2000" b="1"/>
              <a:t> </a:t>
            </a:r>
            <a:r>
              <a:rPr lang="ru-RU" sz="2000" b="1"/>
              <a:t>в</a:t>
            </a:r>
            <a:r>
              <a:rPr lang="en-US" sz="2000" b="1"/>
              <a:t> </a:t>
            </a:r>
            <a:r>
              <a:rPr lang="ru-RU" sz="2000" b="1"/>
              <a:t>школе</a:t>
            </a:r>
            <a:r>
              <a:rPr lang="en-US" sz="2000" b="1"/>
              <a:t>. </a:t>
            </a:r>
            <a:endParaRPr lang="ru-RU" sz="2000" b="1"/>
          </a:p>
        </p:txBody>
      </p:sp>
      <p:pic>
        <p:nvPicPr>
          <p:cNvPr id="5" name="Рисунок 2" descr="http://www.cis.unibel.by/docs/SITE/Image/infor/xim-med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001000" y="4357688"/>
            <a:ext cx="785813" cy="1119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3" descr="http://imo.oblcit.ru/annotation/chemistry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5857875"/>
            <a:ext cx="857250" cy="804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b="1" i="1" smtClean="0">
                <a:solidFill>
                  <a:schemeClr val="bg2"/>
                </a:solidFill>
              </a:rPr>
              <a:t>Чем химические явления отличаются от физических?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928813"/>
            <a:ext cx="7366000" cy="439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>
                <a:solidFill>
                  <a:schemeClr val="bg2"/>
                </a:solidFill>
              </a:rPr>
              <a:t>Какие явления показаны в видеосюжетах:</a:t>
            </a: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785938"/>
            <a:ext cx="7915275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i="1" smtClean="0">
                <a:solidFill>
                  <a:schemeClr val="bg2"/>
                </a:solidFill>
              </a:rPr>
              <a:t>Определение уравнения химической реакции: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785938"/>
            <a:ext cx="7389812" cy="4859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>
                <a:solidFill>
                  <a:schemeClr val="bg2"/>
                </a:solidFill>
              </a:rPr>
              <a:t>Расстановка коэффициентов:</a:t>
            </a:r>
            <a:br>
              <a:rPr lang="ru-RU" sz="4000" b="1" i="1" smtClean="0">
                <a:solidFill>
                  <a:schemeClr val="bg2"/>
                </a:solidFill>
              </a:rPr>
            </a:br>
            <a:endParaRPr lang="ru-RU" sz="4000" b="1" i="1" smtClean="0">
              <a:solidFill>
                <a:schemeClr val="bg2"/>
              </a:solidFill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428750"/>
            <a:ext cx="7612062" cy="4929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500063"/>
            <a:ext cx="8229600" cy="13716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chemeClr val="bg2"/>
                </a:solidFill>
              </a:rPr>
              <a:t>Подведение итогов и закрепление изученного материала:</a:t>
            </a:r>
          </a:p>
        </p:txBody>
      </p:sp>
      <p:pic>
        <p:nvPicPr>
          <p:cNvPr id="5" name="Рисунок 3" descr="http://imo.oblcit.ru/annotation/chemistry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13" y="1643063"/>
            <a:ext cx="2892425" cy="271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трелка вниз 5"/>
          <p:cNvSpPr/>
          <p:nvPr/>
        </p:nvSpPr>
        <p:spPr>
          <a:xfrm>
            <a:off x="7143750" y="4643438"/>
            <a:ext cx="484188" cy="977900"/>
          </a:xfrm>
          <a:prstGeom prst="downArrow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L01p2p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5384"/>
          <a:stretch>
            <a:fillRect/>
          </a:stretch>
        </p:blipFill>
        <p:spPr>
          <a:xfrm>
            <a:off x="0" y="2214563"/>
            <a:ext cx="5849938" cy="3929062"/>
          </a:xfrm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567737" cy="1371600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chemeClr val="bg2"/>
                </a:solidFill>
              </a:rPr>
              <a:t>Химические реакции.</a:t>
            </a:r>
            <a:br>
              <a:rPr lang="ru-RU" sz="4000" b="1" i="1" smtClean="0">
                <a:solidFill>
                  <a:schemeClr val="bg2"/>
                </a:solidFill>
              </a:rPr>
            </a:br>
            <a:r>
              <a:rPr lang="ru-RU" sz="4000" b="1" i="1" smtClean="0">
                <a:solidFill>
                  <a:schemeClr val="bg2"/>
                </a:solidFill>
              </a:rPr>
              <a:t>Закон сохранения массы веществ.</a:t>
            </a:r>
          </a:p>
        </p:txBody>
      </p:sp>
      <p:sp>
        <p:nvSpPr>
          <p:cNvPr id="5" name="Пятно 1 4"/>
          <p:cNvSpPr/>
          <p:nvPr/>
        </p:nvSpPr>
        <p:spPr>
          <a:xfrm>
            <a:off x="5357813" y="1714500"/>
            <a:ext cx="3343275" cy="2843213"/>
          </a:xfrm>
          <a:prstGeom prst="irregularSeal1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КЛАСС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12"/>
          <p:cNvGraphicFramePr>
            <a:graphicFrameLocks noChangeAspect="1"/>
          </p:cNvGraphicFramePr>
          <p:nvPr>
            <p:ph sz="quarter" idx="4"/>
          </p:nvPr>
        </p:nvGraphicFramePr>
        <p:xfrm>
          <a:off x="179388" y="620713"/>
          <a:ext cx="8713787" cy="6048375"/>
        </p:xfrm>
        <a:graphic>
          <a:graphicData uri="http://schemas.openxmlformats.org/presentationml/2006/ole">
            <p:oleObj spid="_x0000_s5122" name="Точечный рисунок" r:id="rId3" imgW="7523810" imgH="5439534" progId="PBrush">
              <p:embed/>
            </p:oleObj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4"/>
          <p:cNvGraphicFramePr>
            <a:graphicFrameLocks noChangeAspect="1"/>
          </p:cNvGraphicFramePr>
          <p:nvPr>
            <p:ph idx="1"/>
          </p:nvPr>
        </p:nvGraphicFramePr>
        <p:xfrm>
          <a:off x="468313" y="549275"/>
          <a:ext cx="8135937" cy="5903913"/>
        </p:xfrm>
        <a:graphic>
          <a:graphicData uri="http://schemas.openxmlformats.org/presentationml/2006/ole">
            <p:oleObj spid="_x0000_s6146" name="Точечный рисунок" r:id="rId3" imgW="7333333" imgH="5409524" progId="PBrush">
              <p:embed/>
            </p:oleObj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4"/>
          <p:cNvGraphicFramePr>
            <a:graphicFrameLocks noChangeAspect="1"/>
          </p:cNvGraphicFramePr>
          <p:nvPr>
            <p:ph idx="1"/>
          </p:nvPr>
        </p:nvGraphicFramePr>
        <p:xfrm>
          <a:off x="395288" y="765175"/>
          <a:ext cx="8353425" cy="5616575"/>
        </p:xfrm>
        <a:graphic>
          <a:graphicData uri="http://schemas.openxmlformats.org/presentationml/2006/ole">
            <p:oleObj spid="_x0000_s7170" name="Точечный рисунок" r:id="rId3" imgW="6866667" imgH="4447619" progId="PBrush">
              <p:embed/>
            </p:oleObj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4"/>
          <p:cNvGraphicFramePr>
            <a:graphicFrameLocks noChangeAspect="1"/>
          </p:cNvGraphicFramePr>
          <p:nvPr>
            <p:ph idx="1"/>
          </p:nvPr>
        </p:nvGraphicFramePr>
        <p:xfrm>
          <a:off x="323850" y="620713"/>
          <a:ext cx="8351838" cy="5903912"/>
        </p:xfrm>
        <a:graphic>
          <a:graphicData uri="http://schemas.openxmlformats.org/presentationml/2006/ole">
            <p:oleObj spid="_x0000_s8194" name="Точечный рисунок" r:id="rId3" imgW="7380952" imgH="5409524" progId="PBrush">
              <p:embed/>
            </p:oleObj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3: Расчеты по уравнениям химических реакций.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291513" cy="3032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/>
              <a:t>Цели: </a:t>
            </a:r>
            <a:r>
              <a:rPr lang="ru-RU" sz="2400" smtClean="0"/>
              <a:t>закрепить умение составлять уравнения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химических реакций и правильно их читать;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формировать представления о количественной стороне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уравнений; обеспечить такую организацию работы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учащихся по алгоритму, при которой большая их часть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может добиться успеха в познавательной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деятельности.  </a:t>
            </a:r>
            <a:endParaRPr lang="ru-RU" sz="24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mtClean="0"/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250825" y="4941888"/>
            <a:ext cx="8569325" cy="170021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457200" indent="-457200"/>
            <a:r>
              <a:rPr lang="ru-RU" sz="2000" b="1"/>
              <a:t>                      1С: Школа. ХИМИЯ, 8 класс.</a:t>
            </a:r>
          </a:p>
          <a:p>
            <a:pPr marL="457200" indent="-457200"/>
            <a:r>
              <a:rPr lang="ru-RU" sz="2000" b="1"/>
              <a:t> </a:t>
            </a:r>
          </a:p>
        </p:txBody>
      </p:sp>
      <p:pic>
        <p:nvPicPr>
          <p:cNvPr id="114694" name="Рисунок 1" descr="1С:Школа: Химия. 8 класс Электронный образовательный комплекс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43688" y="5500688"/>
            <a:ext cx="1044575" cy="10350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4" descr="{9870443E-3C67-4D03-9030-89CB11EB3A0F}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413" y="1484313"/>
            <a:ext cx="4295775" cy="5165725"/>
          </a:xfrm>
        </p:spPr>
      </p:pic>
      <p:sp>
        <p:nvSpPr>
          <p:cNvPr id="32770" name="Rectangle 5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29600" cy="1341438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chemeClr val="bg2"/>
                </a:solidFill>
              </a:rPr>
              <a:t>Алгоритм решения задач на нахождение массы и количества вещества по уравнениям реакций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chemeClr val="bg2"/>
                </a:solidFill>
              </a:rPr>
              <a:t>Решение задач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>
            <p:ph idx="1"/>
          </p:nvPr>
        </p:nvGraphicFramePr>
        <p:xfrm>
          <a:off x="395288" y="1196975"/>
          <a:ext cx="8208962" cy="5400675"/>
        </p:xfrm>
        <a:graphic>
          <a:graphicData uri="http://schemas.openxmlformats.org/presentationml/2006/ole">
            <p:oleObj spid="_x0000_s9218" name="Точечный рисунок" r:id="rId3" imgW="9752381" imgH="7314286" progId="PBrush">
              <p:embed/>
            </p:oleObj>
          </a:graphicData>
        </a:graphic>
      </p:graphicFrame>
      <p:pic>
        <p:nvPicPr>
          <p:cNvPr id="4" name="Рисунок 1" descr="1С:Школа: Химия. 8 класс Электронный образовательный комплек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929563" y="142875"/>
            <a:ext cx="1044575" cy="103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>
            <p:ph idx="1"/>
          </p:nvPr>
        </p:nvGraphicFramePr>
        <p:xfrm>
          <a:off x="323850" y="476250"/>
          <a:ext cx="8424863" cy="6381750"/>
        </p:xfrm>
        <a:graphic>
          <a:graphicData uri="http://schemas.openxmlformats.org/presentationml/2006/ole">
            <p:oleObj spid="_x0000_s10242" name="Точечный рисунок" r:id="rId3" imgW="9752381" imgH="7314286" progId="PBrush">
              <p:embed/>
            </p:oleObj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3348038" y="3798888"/>
          <a:ext cx="2232025" cy="1720850"/>
        </p:xfrm>
        <a:graphic>
          <a:graphicData uri="http://schemas.openxmlformats.org/presentationml/2006/ole">
            <p:oleObj spid="_x0000_s10243" name="Точечный рисунок" r:id="rId4" imgW="914286" imgH="704948" progId="PBrush">
              <p:embed/>
            </p:oleObj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500063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Уроки 4 - 5: Типы химических реакций.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291513" cy="29606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/>
              <a:t>Цели: </a:t>
            </a:r>
            <a:r>
              <a:rPr lang="ru-RU" sz="2400" smtClean="0"/>
              <a:t>закрепить сформированные представления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 о химических реакциях и их уравнениях в свете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атомно-молекулярного учения и с позиций закона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сохранения массы веществ; сформировать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представления о классификации химических реакций;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обобщить учебный материал, рассмотренный в данной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теме.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smtClean="0"/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250825" y="4941888"/>
            <a:ext cx="8713788" cy="170021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 b="1"/>
              <a:t>1.  Виртуальная школа Кирилла и Мефодия «Медиатека по химии». </a:t>
            </a:r>
          </a:p>
          <a:p>
            <a:r>
              <a:rPr lang="ru-RU" sz="2000" b="1"/>
              <a:t>2.  Химия для всех </a:t>
            </a:r>
            <a:r>
              <a:rPr lang="en-US" sz="2000" b="1"/>
              <a:t>XXI</a:t>
            </a:r>
            <a:r>
              <a:rPr lang="ru-RU" sz="2000" b="1"/>
              <a:t>. Химические опыты со взрывами и без. </a:t>
            </a:r>
          </a:p>
        </p:txBody>
      </p:sp>
      <p:pic>
        <p:nvPicPr>
          <p:cNvPr id="123910" name="Рисунок 25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15313" y="5929313"/>
            <a:ext cx="785812" cy="78581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2" descr="http://www.cis.unibel.by/docs/SITE/Image/infor/xim-med03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929563" y="4429125"/>
            <a:ext cx="785812" cy="11191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357188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«По каким признакам следует классифицировать химические реакции?»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500188"/>
            <a:ext cx="7572375" cy="520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j030084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72225" y="1196975"/>
            <a:ext cx="2447925" cy="20621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1: Закон сохранения массы веществ.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6419850" cy="38862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/>
              <a:t>Цели:</a:t>
            </a:r>
            <a:r>
              <a:rPr lang="ru-RU" sz="2000" smtClean="0"/>
              <a:t> </a:t>
            </a:r>
            <a:r>
              <a:rPr lang="ru-RU" sz="1800" smtClean="0"/>
              <a:t>усвоение учащимися сущности закона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сохранения массы веществ (на атомно-молекулярном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уровне) как одного из проявлений фундаментального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закона естествознания – закона сохранения энергии;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понимание учащимися значения закона для развития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химии и наук о природе в целом, а также возможностей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применения его для объяснения природных явлений и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процессов.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smtClean="0"/>
          </a:p>
        </p:txBody>
      </p:sp>
      <p:sp>
        <p:nvSpPr>
          <p:cNvPr id="18437" name="AutoShape 7"/>
          <p:cNvSpPr>
            <a:spLocks noChangeArrowheads="1"/>
          </p:cNvSpPr>
          <p:nvPr/>
        </p:nvSpPr>
        <p:spPr bwMode="auto">
          <a:xfrm>
            <a:off x="214313" y="4500563"/>
            <a:ext cx="8713787" cy="170021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457200" indent="-457200">
              <a:buFontTx/>
              <a:buAutoNum type="arabicPeriod"/>
            </a:pPr>
            <a:r>
              <a:rPr lang="ru-RU" sz="2000" b="1"/>
              <a:t>Виртуальная школа Кирилла и Мефодия «Медиатека по химии». </a:t>
            </a:r>
          </a:p>
          <a:p>
            <a:pPr marL="457200" indent="-457200">
              <a:buFontTx/>
              <a:buAutoNum type="arabicPeriod"/>
            </a:pPr>
            <a:r>
              <a:rPr lang="ru-RU" sz="2000" b="1"/>
              <a:t>Электронные уроки и тесты. Химия</a:t>
            </a:r>
            <a:r>
              <a:rPr lang="en-US" sz="2000" b="1"/>
              <a:t> </a:t>
            </a:r>
            <a:r>
              <a:rPr lang="ru-RU" sz="2000" b="1"/>
              <a:t>в</a:t>
            </a:r>
            <a:r>
              <a:rPr lang="en-US" sz="2000" b="1"/>
              <a:t> </a:t>
            </a:r>
            <a:r>
              <a:rPr lang="ru-RU" sz="2000" b="1"/>
              <a:t>школе</a:t>
            </a:r>
            <a:r>
              <a:rPr lang="en-US" sz="2000" b="1"/>
              <a:t>. </a:t>
            </a:r>
            <a:endParaRPr lang="ru-RU" sz="2000" b="1"/>
          </a:p>
        </p:txBody>
      </p:sp>
      <p:pic>
        <p:nvPicPr>
          <p:cNvPr id="54289" name="Рисунок 3" descr="http://imo.oblcit.ru/annotation/chemistry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5429250"/>
            <a:ext cx="857250" cy="804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281" name="Рисунок 2" descr="http://www.cis.unibel.by/docs/SITE/Image/infor/xim-med03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572375" y="4000500"/>
            <a:ext cx="785813" cy="11191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18"/>
          <p:cNvSpPr>
            <a:spLocks noChangeArrowheads="1"/>
          </p:cNvSpPr>
          <p:nvPr/>
        </p:nvSpPr>
        <p:spPr bwMode="auto">
          <a:xfrm>
            <a:off x="250825" y="549275"/>
            <a:ext cx="8713788" cy="61198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1266" name="Object 6"/>
          <p:cNvGraphicFramePr>
            <a:graphicFrameLocks noChangeAspect="1"/>
          </p:cNvGraphicFramePr>
          <p:nvPr>
            <p:ph sz="quarter" idx="1"/>
          </p:nvPr>
        </p:nvGraphicFramePr>
        <p:xfrm>
          <a:off x="468313" y="3757613"/>
          <a:ext cx="3816350" cy="2640012"/>
        </p:xfrm>
        <a:graphic>
          <a:graphicData uri="http://schemas.openxmlformats.org/presentationml/2006/ole">
            <p:oleObj spid="_x0000_s11266" name="Точечный рисунок" r:id="rId3" imgW="6335009" imgH="4552381" progId="PBrush">
              <p:embed/>
            </p:oleObj>
          </a:graphicData>
        </a:graphic>
      </p:graphicFrame>
      <p:graphicFrame>
        <p:nvGraphicFramePr>
          <p:cNvPr id="11267" name="Object 7"/>
          <p:cNvGraphicFramePr>
            <a:graphicFrameLocks noChangeAspect="1"/>
          </p:cNvGraphicFramePr>
          <p:nvPr>
            <p:ph sz="quarter" idx="2"/>
          </p:nvPr>
        </p:nvGraphicFramePr>
        <p:xfrm>
          <a:off x="4716463" y="3789363"/>
          <a:ext cx="3959225" cy="2578100"/>
        </p:xfrm>
        <a:graphic>
          <a:graphicData uri="http://schemas.openxmlformats.org/presentationml/2006/ole">
            <p:oleObj spid="_x0000_s11267" name="Точечный рисунок" r:id="rId4" imgW="6392167" imgH="4401164" progId="PBrush">
              <p:embed/>
            </p:oleObj>
          </a:graphicData>
        </a:graphic>
      </p:graphicFrame>
      <p:graphicFrame>
        <p:nvGraphicFramePr>
          <p:cNvPr id="11268" name="Object 1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68313" y="836613"/>
          <a:ext cx="3816350" cy="2608262"/>
        </p:xfrm>
        <a:graphic>
          <a:graphicData uri="http://schemas.openxmlformats.org/presentationml/2006/ole">
            <p:oleObj spid="_x0000_s11268" name="Точечный рисунок" r:id="rId5" imgW="6047619" imgH="4133333" progId="PBrush">
              <p:embed/>
            </p:oleObj>
          </a:graphicData>
        </a:graphic>
      </p:graphicFrame>
      <p:graphicFrame>
        <p:nvGraphicFramePr>
          <p:cNvPr id="11269" name="Object 15"/>
          <p:cNvGraphicFramePr>
            <a:graphicFrameLocks noChangeAspect="1"/>
          </p:cNvGraphicFramePr>
          <p:nvPr>
            <p:ph sz="quarter" idx="4"/>
          </p:nvPr>
        </p:nvGraphicFramePr>
        <p:xfrm>
          <a:off x="4716463" y="836613"/>
          <a:ext cx="3959225" cy="2630487"/>
        </p:xfrm>
        <a:graphic>
          <a:graphicData uri="http://schemas.openxmlformats.org/presentationml/2006/ole">
            <p:oleObj spid="_x0000_s11269" name="Точечный рисунок" r:id="rId6" imgW="6276190" imgH="4409524" progId="PBrush">
              <p:embed/>
            </p:oleObj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Реакции РАЗЛОЖЕНИЯ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218488" cy="7032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b="1" smtClean="0"/>
              <a:t>АВСД = СД</a:t>
            </a:r>
            <a:r>
              <a:rPr lang="en-US" b="1" smtClean="0"/>
              <a:t> + </a:t>
            </a:r>
            <a:r>
              <a:rPr lang="ru-RU" b="1" smtClean="0"/>
              <a:t>А + ВД </a:t>
            </a:r>
          </a:p>
        </p:txBody>
      </p:sp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1619250" y="5157788"/>
            <a:ext cx="5616575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</a:rPr>
              <a:t>                            </a:t>
            </a:r>
            <a:r>
              <a:rPr lang="en-US" sz="2800" b="1" dirty="0">
                <a:latin typeface="Times New Roman" pitchFamily="18" charset="0"/>
              </a:rPr>
              <a:t>t  </a:t>
            </a:r>
          </a:p>
          <a:p>
            <a:pPr>
              <a:defRPr/>
            </a:pPr>
            <a:r>
              <a:rPr lang="en-US" sz="2800" b="1" dirty="0">
                <a:latin typeface="Times New Roman" pitchFamily="18" charset="0"/>
              </a:rPr>
              <a:t>(NH</a:t>
            </a:r>
            <a:r>
              <a:rPr lang="en-US" sz="2800" b="1" baseline="-25000" dirty="0">
                <a:latin typeface="Times New Roman" pitchFamily="18" charset="0"/>
              </a:rPr>
              <a:t>4</a:t>
            </a:r>
            <a:r>
              <a:rPr lang="en-US" sz="2800" b="1" dirty="0">
                <a:latin typeface="Times New Roman" pitchFamily="18" charset="0"/>
              </a:rPr>
              <a:t>)</a:t>
            </a:r>
            <a:r>
              <a:rPr lang="en-US" sz="2800" b="1" baseline="-25000" dirty="0">
                <a:latin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</a:rPr>
              <a:t>Cr</a:t>
            </a:r>
            <a:r>
              <a:rPr lang="en-US" sz="2800" b="1" baseline="-25000" dirty="0">
                <a:latin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</a:rPr>
              <a:t>O</a:t>
            </a:r>
            <a:r>
              <a:rPr lang="en-US" sz="2800" b="1" baseline="-25000" dirty="0">
                <a:latin typeface="Times New Roman" pitchFamily="18" charset="0"/>
              </a:rPr>
              <a:t>7</a:t>
            </a:r>
            <a:r>
              <a:rPr lang="en-US" sz="2800" b="1" dirty="0">
                <a:latin typeface="Times New Roman" pitchFamily="18" charset="0"/>
              </a:rPr>
              <a:t>  =  Cr</a:t>
            </a:r>
            <a:r>
              <a:rPr lang="en-US" sz="2800" b="1" baseline="-25000" dirty="0">
                <a:latin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</a:rPr>
              <a:t>O</a:t>
            </a:r>
            <a:r>
              <a:rPr lang="en-US" sz="2800" b="1" baseline="-25000" dirty="0">
                <a:latin typeface="Times New Roman" pitchFamily="18" charset="0"/>
              </a:rPr>
              <a:t>3</a:t>
            </a:r>
            <a:r>
              <a:rPr lang="en-US" sz="2800" b="1" dirty="0">
                <a:latin typeface="Times New Roman" pitchFamily="18" charset="0"/>
              </a:rPr>
              <a:t> + N</a:t>
            </a:r>
            <a:r>
              <a:rPr lang="en-US" sz="2800" b="1" baseline="-25000" dirty="0">
                <a:latin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</a:rPr>
              <a:t> + 4H</a:t>
            </a:r>
            <a:r>
              <a:rPr lang="en-US" sz="2800" b="1" baseline="-25000" dirty="0">
                <a:latin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</a:rPr>
              <a:t>O</a:t>
            </a:r>
            <a:endParaRPr lang="ru-RU" sz="2800" b="1" dirty="0">
              <a:latin typeface="Times New Roman" pitchFamily="18" charset="0"/>
            </a:endParaRPr>
          </a:p>
        </p:txBody>
      </p:sp>
      <p:pic>
        <p:nvPicPr>
          <p:cNvPr id="8" name="ДИХРОМАТ АМОНИЯ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643182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video>
              <p:cMediaNode vol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Реакции СОЕДИНЕНИЯ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35975" cy="8921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     </a:t>
            </a:r>
            <a:r>
              <a:rPr lang="ru-RU" sz="3600" b="1" smtClean="0"/>
              <a:t>А + В = АВ        АВ + СД = АВСД</a:t>
            </a:r>
            <a:r>
              <a:rPr lang="ru-RU" sz="2800" smtClean="0"/>
              <a:t> </a:t>
            </a:r>
          </a:p>
        </p:txBody>
      </p:sp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179388" y="5013325"/>
            <a:ext cx="3779837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Times New Roman" pitchFamily="18" charset="0"/>
              </a:rPr>
              <a:t>Fe +</a:t>
            </a:r>
            <a:r>
              <a:rPr lang="ru-RU" sz="2800" b="1">
                <a:latin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</a:rPr>
              <a:t>S  =  FeS</a:t>
            </a:r>
          </a:p>
        </p:txBody>
      </p:sp>
      <p:sp>
        <p:nvSpPr>
          <p:cNvPr id="37893" name="Rectangle 9"/>
          <p:cNvSpPr>
            <a:spLocks noChangeArrowheads="1"/>
          </p:cNvSpPr>
          <p:nvPr/>
        </p:nvSpPr>
        <p:spPr bwMode="auto">
          <a:xfrm>
            <a:off x="4500563" y="5013325"/>
            <a:ext cx="3889375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>
              <a:defRPr/>
            </a:pPr>
            <a:r>
              <a:rPr lang="en-US" sz="2800" b="1">
                <a:latin typeface="Times New Roman" pitchFamily="18" charset="0"/>
              </a:rPr>
              <a:t>P</a:t>
            </a:r>
            <a:r>
              <a:rPr lang="en-US" sz="2800" b="1" baseline="-25000">
                <a:latin typeface="Times New Roman" pitchFamily="18" charset="0"/>
              </a:rPr>
              <a:t>2</a:t>
            </a:r>
            <a:r>
              <a:rPr lang="en-US" sz="2800" b="1">
                <a:latin typeface="Times New Roman" pitchFamily="18" charset="0"/>
              </a:rPr>
              <a:t>O</a:t>
            </a:r>
            <a:r>
              <a:rPr lang="en-US" sz="2800" b="1" baseline="-25000">
                <a:latin typeface="Times New Roman" pitchFamily="18" charset="0"/>
              </a:rPr>
              <a:t>5</a:t>
            </a:r>
            <a:r>
              <a:rPr lang="en-US" sz="2800" b="1">
                <a:latin typeface="Times New Roman" pitchFamily="18" charset="0"/>
              </a:rPr>
              <a:t> + </a:t>
            </a:r>
            <a:r>
              <a:rPr lang="ru-RU" sz="2800" b="1">
                <a:latin typeface="Times New Roman" pitchFamily="18" charset="0"/>
              </a:rPr>
              <a:t>3</a:t>
            </a:r>
            <a:r>
              <a:rPr lang="en-US" sz="2800" b="1">
                <a:latin typeface="Times New Roman" pitchFamily="18" charset="0"/>
              </a:rPr>
              <a:t>H</a:t>
            </a:r>
            <a:r>
              <a:rPr lang="en-US" sz="2800" b="1" baseline="-25000">
                <a:latin typeface="Times New Roman" pitchFamily="18" charset="0"/>
              </a:rPr>
              <a:t>2</a:t>
            </a:r>
            <a:r>
              <a:rPr lang="en-US" sz="2800" b="1">
                <a:latin typeface="Times New Roman" pitchFamily="18" charset="0"/>
              </a:rPr>
              <a:t>O  =  2H</a:t>
            </a:r>
            <a:r>
              <a:rPr lang="en-US" sz="2800" b="1" baseline="-25000">
                <a:latin typeface="Times New Roman" pitchFamily="18" charset="0"/>
              </a:rPr>
              <a:t>3</a:t>
            </a:r>
            <a:r>
              <a:rPr lang="en-US" sz="2800" b="1">
                <a:latin typeface="Times New Roman" pitchFamily="18" charset="0"/>
              </a:rPr>
              <a:t>PO</a:t>
            </a:r>
            <a:r>
              <a:rPr lang="en-US" sz="2800" b="1" baseline="-25000">
                <a:latin typeface="Times New Roman" pitchFamily="18" charset="0"/>
              </a:rPr>
              <a:t>4</a:t>
            </a:r>
            <a:endParaRPr lang="en-US" sz="2800" b="1">
              <a:latin typeface="Times New Roman" pitchFamily="18" charset="0"/>
            </a:endParaRPr>
          </a:p>
        </p:txBody>
      </p:sp>
      <p:pic>
        <p:nvPicPr>
          <p:cNvPr id="10" name="СЕРА С ЖЕЛЕЗОМ.mpg">
            <a:hlinkClick r:id="" action="ppaction://media"/>
          </p:cNvPr>
          <p:cNvPicPr>
            <a:picLocks noGrp="1" noRot="1" noChangeAspect="1"/>
          </p:cNvPicPr>
          <p:nvPr>
            <p:ph sz="quarter" idx="2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57250" y="2357438"/>
            <a:ext cx="3048000" cy="2286000"/>
          </a:xfrm>
          <a:effectLst>
            <a:softEdge rad="112500"/>
          </a:effectLst>
        </p:spPr>
      </p:pic>
      <p:pic>
        <p:nvPicPr>
          <p:cNvPr id="12" name="ОКСИД ФОСФОРА И ВОДА.mpg">
            <a:hlinkClick r:id="" action="ppaction://media"/>
          </p:cNvPr>
          <p:cNvPicPr>
            <a:picLocks noGrp="1" noRot="1" noChangeAspect="1"/>
          </p:cNvPicPr>
          <p:nvPr>
            <p:ph sz="quarter" idx="3"/>
            <a:videoFile r:link="rId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000625" y="2357438"/>
            <a:ext cx="3048000" cy="2286000"/>
          </a:xfrm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Реакции ЗАМЕЩЕНИЯ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218488" cy="703263"/>
          </a:xfrm>
        </p:spPr>
        <p:txBody>
          <a:bodyPr/>
          <a:lstStyle/>
          <a:p>
            <a:pPr lvl="4" eaLnBrk="1" hangingPunct="1">
              <a:buFont typeface="Wingdings" pitchFamily="2" charset="2"/>
              <a:buNone/>
            </a:pPr>
            <a:r>
              <a:rPr lang="ru-RU" sz="3600" smtClean="0"/>
              <a:t>    </a:t>
            </a:r>
            <a:r>
              <a:rPr lang="en-US" sz="3600" b="1" smtClean="0"/>
              <a:t>А + ВС = В + АС</a:t>
            </a:r>
            <a:r>
              <a:rPr lang="ru-RU" sz="3600" b="1" smtClean="0"/>
              <a:t> 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3600" b="1" smtClean="0"/>
          </a:p>
        </p:txBody>
      </p:sp>
      <p:sp>
        <p:nvSpPr>
          <p:cNvPr id="38916" name="Rectangle 8"/>
          <p:cNvSpPr>
            <a:spLocks noChangeArrowheads="1"/>
          </p:cNvSpPr>
          <p:nvPr/>
        </p:nvSpPr>
        <p:spPr bwMode="auto">
          <a:xfrm>
            <a:off x="2195513" y="5013325"/>
            <a:ext cx="4537075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</a:rPr>
              <a:t>                </a:t>
            </a:r>
            <a:r>
              <a:rPr lang="en-US" sz="2800" b="1">
                <a:latin typeface="Times New Roman" pitchFamily="18" charset="0"/>
              </a:rPr>
              <a:t>Fe + CuSO</a:t>
            </a:r>
            <a:r>
              <a:rPr lang="en-US" sz="2800" b="1" baseline="-25000">
                <a:latin typeface="Times New Roman" pitchFamily="18" charset="0"/>
              </a:rPr>
              <a:t>4</a:t>
            </a:r>
            <a:r>
              <a:rPr lang="en-US" sz="2800" b="1">
                <a:latin typeface="Times New Roman" pitchFamily="18" charset="0"/>
              </a:rPr>
              <a:t>  =  Cu + FeSO</a:t>
            </a:r>
            <a:r>
              <a:rPr lang="en-US" sz="2800" b="1" baseline="-25000">
                <a:latin typeface="Times New Roman" pitchFamily="18" charset="0"/>
              </a:rPr>
              <a:t>4</a:t>
            </a:r>
            <a:r>
              <a:rPr lang="en-US" sz="2800" b="1">
                <a:latin typeface="Times New Roman" pitchFamily="18" charset="0"/>
              </a:rPr>
              <a:t>                </a:t>
            </a:r>
          </a:p>
        </p:txBody>
      </p:sp>
      <p:pic>
        <p:nvPicPr>
          <p:cNvPr id="8" name="ЖЕЛЕЗО С СУЛЬФАТОМ МЕДИ.mpg">
            <a:hlinkClick r:id="" action="ppaction://media"/>
          </p:cNvPr>
          <p:cNvPicPr>
            <a:picLocks noGrp="1" noRot="1" noChangeAspect="1"/>
          </p:cNvPicPr>
          <p:nvPr>
            <p:ph type="media" sz="half" idx="2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00375" y="2571750"/>
            <a:ext cx="3048000" cy="2286000"/>
          </a:xfrm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Реакции ОБМЕНА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218488" cy="703263"/>
          </a:xfrm>
        </p:spPr>
        <p:txBody>
          <a:bodyPr/>
          <a:lstStyle/>
          <a:p>
            <a:pPr lvl="4" eaLnBrk="1" hangingPunct="1">
              <a:buFont typeface="Wingdings" pitchFamily="2" charset="2"/>
              <a:buNone/>
            </a:pPr>
            <a:r>
              <a:rPr lang="ru-RU" sz="3600" smtClean="0"/>
              <a:t>    </a:t>
            </a:r>
            <a:endParaRPr lang="ru-RU" sz="2400" b="1" smtClean="0"/>
          </a:p>
        </p:txBody>
      </p:sp>
      <p:sp>
        <p:nvSpPr>
          <p:cNvPr id="38916" name="Rectangle 6"/>
          <p:cNvSpPr>
            <a:spLocks noChangeArrowheads="1"/>
          </p:cNvSpPr>
          <p:nvPr/>
        </p:nvSpPr>
        <p:spPr bwMode="auto">
          <a:xfrm>
            <a:off x="2124075" y="1412875"/>
            <a:ext cx="5378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ru-RU" sz="3600" b="1"/>
              <a:t>    </a:t>
            </a:r>
            <a:r>
              <a:rPr lang="en-US" sz="3600" b="1"/>
              <a:t>АВ + СД = АД + СВ</a:t>
            </a:r>
            <a:r>
              <a:rPr lang="ru-RU"/>
              <a:t> </a:t>
            </a:r>
          </a:p>
        </p:txBody>
      </p:sp>
      <p:sp>
        <p:nvSpPr>
          <p:cNvPr id="39941" name="Rectangle 9"/>
          <p:cNvSpPr>
            <a:spLocks noChangeArrowheads="1"/>
          </p:cNvSpPr>
          <p:nvPr/>
        </p:nvSpPr>
        <p:spPr bwMode="auto">
          <a:xfrm>
            <a:off x="2339975" y="4941888"/>
            <a:ext cx="4824413" cy="1081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Times New Roman" pitchFamily="18" charset="0"/>
              </a:rPr>
              <a:t>CuO + H</a:t>
            </a:r>
            <a:r>
              <a:rPr lang="en-US" sz="2800" b="1" baseline="-25000">
                <a:latin typeface="Times New Roman" pitchFamily="18" charset="0"/>
              </a:rPr>
              <a:t>2</a:t>
            </a:r>
            <a:r>
              <a:rPr lang="en-US" sz="2800" b="1">
                <a:latin typeface="Times New Roman" pitchFamily="18" charset="0"/>
              </a:rPr>
              <a:t>SO</a:t>
            </a:r>
            <a:r>
              <a:rPr lang="en-US" sz="2800" b="1" baseline="-25000">
                <a:latin typeface="Times New Roman" pitchFamily="18" charset="0"/>
              </a:rPr>
              <a:t>4</a:t>
            </a:r>
            <a:r>
              <a:rPr lang="en-US" sz="2800" b="1">
                <a:latin typeface="Times New Roman" pitchFamily="18" charset="0"/>
              </a:rPr>
              <a:t>  =  CuSO</a:t>
            </a:r>
            <a:r>
              <a:rPr lang="en-US" sz="2800" b="1" baseline="-25000">
                <a:latin typeface="Times New Roman" pitchFamily="18" charset="0"/>
              </a:rPr>
              <a:t>4</a:t>
            </a:r>
            <a:r>
              <a:rPr lang="en-US" sz="2800" b="1">
                <a:latin typeface="Times New Roman" pitchFamily="18" charset="0"/>
              </a:rPr>
              <a:t> + H</a:t>
            </a:r>
            <a:r>
              <a:rPr lang="en-US" sz="2800" b="1" baseline="-25000">
                <a:latin typeface="Times New Roman" pitchFamily="18" charset="0"/>
              </a:rPr>
              <a:t>2</a:t>
            </a:r>
            <a:r>
              <a:rPr lang="en-US" sz="2800" b="1">
                <a:latin typeface="Times New Roman" pitchFamily="18" charset="0"/>
              </a:rPr>
              <a:t>O</a:t>
            </a:r>
            <a:endParaRPr lang="ru-RU" sz="2800" b="1">
              <a:latin typeface="Times New Roman" pitchFamily="18" charset="0"/>
            </a:endParaRPr>
          </a:p>
        </p:txBody>
      </p:sp>
      <p:pic>
        <p:nvPicPr>
          <p:cNvPr id="9" name="ОКСИД МЕДИ И СЕРНАЯ КИСЛОТА 2.wmv">
            <a:hlinkClick r:id="" action="ppaction://media"/>
          </p:cNvPr>
          <p:cNvPicPr>
            <a:picLocks noGrp="1" noRot="1" noChangeAspect="1"/>
          </p:cNvPicPr>
          <p:nvPr>
            <p:ph type="media" sz="half" idx="2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32138" y="2276475"/>
            <a:ext cx="3048000" cy="2286000"/>
          </a:xfrm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>
                <a:solidFill>
                  <a:schemeClr val="bg2"/>
                </a:solidFill>
              </a:rPr>
              <a:t>Дополните конспект примерами.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i="1" smtClean="0"/>
              <a:t>   □</a:t>
            </a:r>
            <a:r>
              <a:rPr lang="en-US" i="1" smtClean="0"/>
              <a:t>Cu</a:t>
            </a:r>
            <a:r>
              <a:rPr lang="ru-RU" i="1" smtClean="0"/>
              <a:t> + </a:t>
            </a:r>
            <a:r>
              <a:rPr lang="en-US" i="1" smtClean="0"/>
              <a:t>O</a:t>
            </a:r>
            <a:r>
              <a:rPr lang="ru-RU" i="1" baseline="-25000" smtClean="0"/>
              <a:t>2</a:t>
            </a:r>
            <a:r>
              <a:rPr lang="ru-RU" i="1" smtClean="0"/>
              <a:t> = □</a:t>
            </a:r>
            <a:r>
              <a:rPr lang="en-US" i="1" smtClean="0"/>
              <a:t>CuO</a:t>
            </a:r>
            <a:endParaRPr lang="ru-RU" i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i="1" smtClean="0"/>
              <a:t>   </a:t>
            </a:r>
            <a:r>
              <a:rPr lang="en-US" i="1" smtClean="0"/>
              <a:t>NaOH</a:t>
            </a:r>
            <a:r>
              <a:rPr lang="ru-RU" i="1" smtClean="0"/>
              <a:t> + </a:t>
            </a:r>
            <a:r>
              <a:rPr lang="en-US" i="1" smtClean="0"/>
              <a:t>HNO</a:t>
            </a:r>
            <a:r>
              <a:rPr lang="ru-RU" i="1" baseline="-25000" smtClean="0"/>
              <a:t>3</a:t>
            </a:r>
            <a:r>
              <a:rPr lang="ru-RU" i="1" smtClean="0"/>
              <a:t> = </a:t>
            </a:r>
            <a:r>
              <a:rPr lang="en-US" i="1" smtClean="0"/>
              <a:t>NaNO</a:t>
            </a:r>
            <a:r>
              <a:rPr lang="ru-RU" i="1" baseline="-25000" smtClean="0"/>
              <a:t>3</a:t>
            </a:r>
            <a:r>
              <a:rPr lang="ru-RU" i="1" smtClean="0"/>
              <a:t> + </a:t>
            </a:r>
            <a:r>
              <a:rPr lang="en-US" i="1" smtClean="0"/>
              <a:t>H</a:t>
            </a:r>
            <a:r>
              <a:rPr lang="ru-RU" i="1" baseline="-25000" smtClean="0"/>
              <a:t>2</a:t>
            </a:r>
            <a:r>
              <a:rPr lang="en-US" i="1" smtClean="0"/>
              <a:t>O</a:t>
            </a:r>
            <a:endParaRPr lang="ru-RU" i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i="1" smtClean="0"/>
              <a:t>  </a:t>
            </a:r>
            <a:r>
              <a:rPr lang="en-US" i="1" smtClean="0"/>
              <a:t>C</a:t>
            </a:r>
            <a:r>
              <a:rPr lang="ru-RU" i="1" smtClean="0"/>
              <a:t> + </a:t>
            </a:r>
            <a:r>
              <a:rPr lang="en-US" i="1" smtClean="0"/>
              <a:t>FeO</a:t>
            </a:r>
            <a:r>
              <a:rPr lang="ru-RU" i="1" smtClean="0"/>
              <a:t> = </a:t>
            </a:r>
            <a:r>
              <a:rPr lang="en-US" i="1" smtClean="0"/>
              <a:t>Fe</a:t>
            </a:r>
            <a:r>
              <a:rPr lang="ru-RU" i="1" smtClean="0"/>
              <a:t> + </a:t>
            </a:r>
            <a:r>
              <a:rPr lang="en-US" i="1" smtClean="0"/>
              <a:t>CO </a:t>
            </a:r>
            <a:r>
              <a:rPr lang="ru-RU" i="1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i="1" smtClean="0"/>
              <a:t>  □</a:t>
            </a:r>
            <a:r>
              <a:rPr lang="en-US" i="1" smtClean="0"/>
              <a:t>Ag</a:t>
            </a:r>
            <a:r>
              <a:rPr lang="ru-RU" i="1" baseline="-25000" smtClean="0"/>
              <a:t>2</a:t>
            </a:r>
            <a:r>
              <a:rPr lang="en-US" i="1" smtClean="0"/>
              <a:t>O</a:t>
            </a:r>
            <a:r>
              <a:rPr lang="ru-RU" i="1" smtClean="0"/>
              <a:t> =  □</a:t>
            </a:r>
            <a:r>
              <a:rPr lang="en-US" i="1" smtClean="0"/>
              <a:t>Ag</a:t>
            </a:r>
            <a:r>
              <a:rPr lang="ru-RU" i="1" smtClean="0"/>
              <a:t> +  </a:t>
            </a:r>
            <a:r>
              <a:rPr lang="en-US" i="1" smtClean="0"/>
              <a:t>O</a:t>
            </a:r>
            <a:r>
              <a:rPr lang="ru-RU" i="1" baseline="-25000" smtClean="0"/>
              <a:t>2</a:t>
            </a:r>
            <a:endParaRPr lang="ru-RU" i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i="1" smtClean="0"/>
              <a:t>  </a:t>
            </a:r>
            <a:r>
              <a:rPr lang="en-US" i="1" smtClean="0"/>
              <a:t>H</a:t>
            </a:r>
            <a:r>
              <a:rPr lang="ru-RU" i="1" baseline="-25000" smtClean="0"/>
              <a:t>2</a:t>
            </a:r>
            <a:r>
              <a:rPr lang="ru-RU" i="1" smtClean="0"/>
              <a:t> + </a:t>
            </a:r>
            <a:r>
              <a:rPr lang="en-US" i="1" smtClean="0"/>
              <a:t>CuO</a:t>
            </a:r>
            <a:r>
              <a:rPr lang="ru-RU" i="1" smtClean="0"/>
              <a:t> =  </a:t>
            </a:r>
            <a:r>
              <a:rPr lang="en-US" i="1" smtClean="0"/>
              <a:t>Cu</a:t>
            </a:r>
            <a:r>
              <a:rPr lang="ru-RU" i="1" smtClean="0"/>
              <a:t> +</a:t>
            </a:r>
            <a:r>
              <a:rPr lang="en-US" i="1" smtClean="0"/>
              <a:t>H</a:t>
            </a:r>
            <a:r>
              <a:rPr lang="ru-RU" i="1" baseline="-25000" smtClean="0"/>
              <a:t>2</a:t>
            </a:r>
            <a:r>
              <a:rPr lang="en-US" i="1" smtClean="0"/>
              <a:t>O</a:t>
            </a:r>
            <a:endParaRPr lang="ru-RU" i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i="1" smtClean="0"/>
              <a:t>  □</a:t>
            </a:r>
            <a:r>
              <a:rPr lang="en-US" i="1" smtClean="0"/>
              <a:t>HgO</a:t>
            </a:r>
            <a:r>
              <a:rPr lang="ru-RU" i="1" smtClean="0"/>
              <a:t>=  □</a:t>
            </a:r>
            <a:r>
              <a:rPr lang="en-US" i="1" smtClean="0"/>
              <a:t>Hg</a:t>
            </a:r>
            <a:r>
              <a:rPr lang="ru-RU" i="1" smtClean="0"/>
              <a:t> + </a:t>
            </a:r>
            <a:r>
              <a:rPr lang="en-US" i="1" smtClean="0"/>
              <a:t>O</a:t>
            </a:r>
            <a:r>
              <a:rPr lang="ru-RU" i="1" baseline="-25000" smtClean="0"/>
              <a:t>2</a:t>
            </a:r>
            <a:r>
              <a:rPr lang="ru-RU" i="1" smtClean="0"/>
              <a:t>     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i="1" smtClean="0"/>
              <a:t>  </a:t>
            </a:r>
            <a:r>
              <a:rPr lang="en-US" i="1" smtClean="0"/>
              <a:t>MgO</a:t>
            </a:r>
            <a:r>
              <a:rPr lang="ru-RU" i="1" smtClean="0"/>
              <a:t> + □</a:t>
            </a:r>
            <a:r>
              <a:rPr lang="en-US" i="1" smtClean="0"/>
              <a:t>HF</a:t>
            </a:r>
            <a:r>
              <a:rPr lang="ru-RU" i="1" smtClean="0"/>
              <a:t> = </a:t>
            </a:r>
            <a:r>
              <a:rPr lang="en-US" i="1" smtClean="0"/>
              <a:t>MgF</a:t>
            </a:r>
            <a:r>
              <a:rPr lang="ru-RU" i="1" baseline="-25000" smtClean="0"/>
              <a:t>2</a:t>
            </a:r>
            <a:r>
              <a:rPr lang="ru-RU" i="1" smtClean="0"/>
              <a:t> + </a:t>
            </a:r>
            <a:r>
              <a:rPr lang="en-US" i="1" smtClean="0"/>
              <a:t>H</a:t>
            </a:r>
            <a:r>
              <a:rPr lang="ru-RU" i="1" baseline="-25000" smtClean="0"/>
              <a:t>2</a:t>
            </a:r>
            <a:r>
              <a:rPr lang="en-US" i="1" smtClean="0"/>
              <a:t>O </a:t>
            </a:r>
            <a:endParaRPr lang="ru-RU" i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i="1" smtClean="0"/>
              <a:t>  □P + □Cl</a:t>
            </a:r>
            <a:r>
              <a:rPr lang="ru-RU" i="1" baseline="-25000" smtClean="0"/>
              <a:t>2</a:t>
            </a:r>
            <a:r>
              <a:rPr lang="en-US" i="1" smtClean="0"/>
              <a:t>  = □PCl</a:t>
            </a:r>
            <a:r>
              <a:rPr lang="ru-RU" i="1" baseline="-25000" smtClean="0"/>
              <a:t>3</a:t>
            </a:r>
            <a:endParaRPr lang="ru-RU" i="1" smtClean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371600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chemeClr val="bg2"/>
                </a:solidFill>
              </a:rPr>
              <a:t>Посмотрев видеофрагменты заполните таблицу:</a:t>
            </a:r>
          </a:p>
        </p:txBody>
      </p:sp>
      <p:graphicFrame>
        <p:nvGraphicFramePr>
          <p:cNvPr id="33883" name="Group 91"/>
          <p:cNvGraphicFramePr>
            <a:graphicFrameLocks noGrp="1"/>
          </p:cNvGraphicFramePr>
          <p:nvPr/>
        </p:nvGraphicFramePr>
        <p:xfrm>
          <a:off x="1547813" y="1916113"/>
          <a:ext cx="6361112" cy="4622800"/>
        </p:xfrm>
        <a:graphic>
          <a:graphicData uri="http://schemas.openxmlformats.org/drawingml/2006/table">
            <a:tbl>
              <a:tblPr/>
              <a:tblGrid>
                <a:gridCol w="1524000"/>
                <a:gridCol w="2603500"/>
                <a:gridCol w="2233612"/>
              </a:tblGrid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№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Тип химической реакции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Признаки химической реакции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0" name="ЦИНК И СОЛЯНАЯ КИСЛОТА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1"/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11188" y="836613"/>
            <a:ext cx="3048000" cy="228600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35851" name="малахит.mpg">
            <a:hlinkClick r:id="" action="ppaction://media"/>
          </p:cNvPr>
          <p:cNvPicPr>
            <a:picLocks noGrp="1" noRot="1" noChangeAspect="1" noChangeArrowheads="1"/>
          </p:cNvPicPr>
          <p:nvPr>
            <p:ph sz="quarter" idx="2"/>
            <a:videoFile r:link="rId2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5651500" y="836613"/>
            <a:ext cx="3048000" cy="228600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35852" name="разложение гидроксида меди!!!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3"/>
            <a:videoFile r:link="rId3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1187450" y="3735388"/>
            <a:ext cx="3048000" cy="1960562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35855" name="хлорид кобальта и гидроксид натрия.mpg">
            <a:hlinkClick r:id="" action="ppaction://media"/>
          </p:cNvPr>
          <p:cNvPicPr>
            <a:picLocks noGrp="1" noRot="1" noChangeAspect="1" noChangeArrowheads="1"/>
          </p:cNvPicPr>
          <p:nvPr>
            <p:ph sz="quarter" idx="4"/>
            <a:videoFile r:link="rId4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5076825" y="3735388"/>
            <a:ext cx="3048000" cy="1960562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5850"/>
                </p:tgtEl>
              </p:cMediaNode>
            </p:video>
            <p:vide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5851"/>
                </p:tgtEl>
              </p:cMediaNode>
            </p:video>
            <p:vide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5852"/>
                </p:tgtEl>
              </p:cMediaNode>
            </p:video>
            <p:vide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5855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3" name="Рисунок 5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25304">
            <a:off x="7716274" y="324391"/>
            <a:ext cx="1257300" cy="1203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058" name="Rectangle 17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Желаю творческих успехов!</a:t>
            </a:r>
          </a:p>
        </p:txBody>
      </p:sp>
      <p:pic>
        <p:nvPicPr>
          <p:cNvPr id="45059" name="Рисунок 2" descr="http://www.cis.unibel.by/docs/SITE/Image/infor/xim-med03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50" y="1000125"/>
            <a:ext cx="2381250" cy="33909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60" name="Рисунок 3" descr="http://imo.oblcit.ru/annotation/chemistry8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286000" y="2643188"/>
            <a:ext cx="2520950" cy="229076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61" name="Рисунок 25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357688" y="3643313"/>
            <a:ext cx="2305050" cy="23050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62" name="Рисунок 1" descr="1С:Школа: Химия. 8 класс Электронный образовательный комплекс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429375" y="4500563"/>
            <a:ext cx="2159000" cy="21367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«Изменяется ли масса веществ в процессе их взаимодействия?»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143000"/>
            <a:ext cx="8766175" cy="471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5"/>
          <p:cNvSpPr>
            <a:spLocks noChangeArrowheads="1"/>
          </p:cNvSpPr>
          <p:nvPr/>
        </p:nvSpPr>
        <p:spPr bwMode="auto">
          <a:xfrm>
            <a:off x="500034" y="1214422"/>
            <a:ext cx="8353425" cy="5040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3" name="Rectangle 13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333375"/>
            <a:ext cx="8229600" cy="1371600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chemeClr val="bg2"/>
                </a:solidFill>
              </a:rPr>
              <a:t>Опыты Роберта Бойля:</a:t>
            </a:r>
            <a:br>
              <a:rPr lang="ru-RU" sz="4000" b="1" i="1" smtClean="0">
                <a:solidFill>
                  <a:schemeClr val="bg2"/>
                </a:solidFill>
              </a:rPr>
            </a:br>
            <a:endParaRPr lang="ru-RU" sz="4000" b="1" i="1" smtClean="0">
              <a:solidFill>
                <a:schemeClr val="bg2"/>
              </a:solidFill>
            </a:endParaRPr>
          </a:p>
        </p:txBody>
      </p:sp>
      <p:graphicFrame>
        <p:nvGraphicFramePr>
          <p:cNvPr id="1026" name="Object 12"/>
          <p:cNvGraphicFramePr>
            <a:graphicFrameLocks noChangeAspect="1"/>
          </p:cNvGraphicFramePr>
          <p:nvPr>
            <p:ph sz="quarter" idx="4"/>
          </p:nvPr>
        </p:nvGraphicFramePr>
        <p:xfrm>
          <a:off x="642938" y="1500188"/>
          <a:ext cx="2665412" cy="1866900"/>
        </p:xfrm>
        <a:graphic>
          <a:graphicData uri="http://schemas.openxmlformats.org/presentationml/2006/ole">
            <p:oleObj spid="_x0000_s1026" name="Точечный рисунок" r:id="rId3" imgW="4161905" imgH="2914286" progId="PBrush">
              <p:embed/>
            </p:oleObj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2214563" y="2786063"/>
          <a:ext cx="2433637" cy="1866900"/>
        </p:xfrm>
        <a:graphic>
          <a:graphicData uri="http://schemas.openxmlformats.org/presentationml/2006/ole">
            <p:oleObj spid="_x0000_s1027" name="Точечный рисунок" r:id="rId4" imgW="3847619" imgH="2952381" progId="PBrush">
              <p:embed/>
            </p:oleObj>
          </a:graphicData>
        </a:graphic>
      </p:graphicFrame>
      <p:graphicFrame>
        <p:nvGraphicFramePr>
          <p:cNvPr id="1028" name="Object 9"/>
          <p:cNvGraphicFramePr>
            <a:graphicFrameLocks noChangeAspect="1"/>
          </p:cNvGraphicFramePr>
          <p:nvPr>
            <p:ph sz="quarter" idx="3"/>
          </p:nvPr>
        </p:nvGraphicFramePr>
        <p:xfrm>
          <a:off x="4000500" y="3500438"/>
          <a:ext cx="2597150" cy="1866900"/>
        </p:xfrm>
        <a:graphic>
          <a:graphicData uri="http://schemas.openxmlformats.org/presentationml/2006/ole">
            <p:oleObj spid="_x0000_s1028" name="Точечный рисунок" r:id="rId5" imgW="3591426" imgH="2580952" progId="PBrush">
              <p:embed/>
            </p:oleObj>
          </a:graphicData>
        </a:graphic>
      </p:graphicFrame>
      <p:graphicFrame>
        <p:nvGraphicFramePr>
          <p:cNvPr id="1029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5857875" y="4143375"/>
          <a:ext cx="2701925" cy="1866900"/>
        </p:xfrm>
        <a:graphic>
          <a:graphicData uri="http://schemas.openxmlformats.org/presentationml/2006/ole">
            <p:oleObj spid="_x0000_s1029" name="Точечный рисунок" r:id="rId6" imgW="3514286" imgH="2429214" progId="PBrush">
              <p:embed/>
            </p:oleObj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4"/>
          <p:cNvSpPr>
            <a:spLocks noChangeArrowheads="1"/>
          </p:cNvSpPr>
          <p:nvPr/>
        </p:nvSpPr>
        <p:spPr bwMode="auto">
          <a:xfrm>
            <a:off x="142844" y="1214422"/>
            <a:ext cx="8858280" cy="5357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00063" y="285750"/>
            <a:ext cx="8229600" cy="1371600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chemeClr val="bg2"/>
                </a:solidFill>
              </a:rPr>
              <a:t>Опыты М.В.Ломоносова:</a:t>
            </a:r>
            <a:br>
              <a:rPr lang="ru-RU" sz="4000" b="1" i="1" smtClean="0">
                <a:solidFill>
                  <a:schemeClr val="bg2"/>
                </a:solidFill>
              </a:rPr>
            </a:br>
            <a:endParaRPr lang="ru-RU" sz="4000" b="1" i="1" smtClean="0">
              <a:solidFill>
                <a:schemeClr val="bg2"/>
              </a:solidFill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sz="quarter" idx="1"/>
          </p:nvPr>
        </p:nvGraphicFramePr>
        <p:xfrm>
          <a:off x="214313" y="1285875"/>
          <a:ext cx="2500312" cy="1911350"/>
        </p:xfrm>
        <a:graphic>
          <a:graphicData uri="http://schemas.openxmlformats.org/presentationml/2006/ole">
            <p:oleObj spid="_x0000_s2050" name="Точечный рисунок" r:id="rId3" imgW="3067478" imgH="2343477" progId="PBrush">
              <p:embed/>
            </p:oleObj>
          </a:graphicData>
        </a:graphic>
      </p:graphicFrame>
      <p:graphicFrame>
        <p:nvGraphicFramePr>
          <p:cNvPr id="2051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5929313" y="2786063"/>
          <a:ext cx="3000375" cy="1789112"/>
        </p:xfrm>
        <a:graphic>
          <a:graphicData uri="http://schemas.openxmlformats.org/presentationml/2006/ole">
            <p:oleObj spid="_x0000_s2051" name="Точечный рисунок" r:id="rId4" imgW="3209524" imgH="1914286" progId="PBrush">
              <p:embed/>
            </p:oleObj>
          </a:graphicData>
        </a:graphic>
      </p:graphicFrame>
      <p:graphicFrame>
        <p:nvGraphicFramePr>
          <p:cNvPr id="2052" name="Object 8"/>
          <p:cNvGraphicFramePr>
            <a:graphicFrameLocks noChangeAspect="1"/>
          </p:cNvGraphicFramePr>
          <p:nvPr>
            <p:ph sz="quarter" idx="3"/>
          </p:nvPr>
        </p:nvGraphicFramePr>
        <p:xfrm>
          <a:off x="6500813" y="4643438"/>
          <a:ext cx="1992312" cy="1866900"/>
        </p:xfrm>
        <a:graphic>
          <a:graphicData uri="http://schemas.openxmlformats.org/presentationml/2006/ole">
            <p:oleObj spid="_x0000_s2052" name="Точечный рисунок" r:id="rId5" imgW="2114845" imgH="1980952" progId="PBrush">
              <p:embed/>
            </p:oleObj>
          </a:graphicData>
        </a:graphic>
      </p:graphicFrame>
      <p:graphicFrame>
        <p:nvGraphicFramePr>
          <p:cNvPr id="2053" name="Object 10"/>
          <p:cNvGraphicFramePr>
            <a:graphicFrameLocks noChangeAspect="1"/>
          </p:cNvGraphicFramePr>
          <p:nvPr>
            <p:ph sz="quarter" idx="4"/>
          </p:nvPr>
        </p:nvGraphicFramePr>
        <p:xfrm>
          <a:off x="2786063" y="2143125"/>
          <a:ext cx="3071812" cy="1730375"/>
        </p:xfrm>
        <a:graphic>
          <a:graphicData uri="http://schemas.openxmlformats.org/presentationml/2006/ole">
            <p:oleObj spid="_x0000_s2053" name="Точечный рисунок" r:id="rId6" imgW="3247619" imgH="1828571" progId="PBrush">
              <p:embed/>
            </p:oleObj>
          </a:graphicData>
        </a:graphic>
      </p:graphicFrame>
      <p:graphicFrame>
        <p:nvGraphicFramePr>
          <p:cNvPr id="2054" name="Object 12"/>
          <p:cNvGraphicFramePr>
            <a:graphicFrameLocks noChangeAspect="1"/>
          </p:cNvGraphicFramePr>
          <p:nvPr/>
        </p:nvGraphicFramePr>
        <p:xfrm>
          <a:off x="3000375" y="3929063"/>
          <a:ext cx="2714625" cy="2109787"/>
        </p:xfrm>
        <a:graphic>
          <a:graphicData uri="http://schemas.openxmlformats.org/presentationml/2006/ole">
            <p:oleObj spid="_x0000_s2054" name="Точечный рисунок" r:id="rId7" imgW="2952381" imgH="2295238" progId="PBrush">
              <p:embed/>
            </p:oleObj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285875"/>
            <a:ext cx="8329612" cy="442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3" name="Заголовок 8"/>
          <p:cNvSpPr>
            <a:spLocks noGrp="1"/>
          </p:cNvSpPr>
          <p:nvPr>
            <p:ph type="title"/>
          </p:nvPr>
        </p:nvSpPr>
        <p:spPr>
          <a:xfrm>
            <a:off x="428625" y="357188"/>
            <a:ext cx="5951538" cy="769937"/>
          </a:xfrm>
        </p:spPr>
        <p:txBody>
          <a:bodyPr wrap="none">
            <a:spAutoFit/>
          </a:bodyPr>
          <a:lstStyle/>
          <a:p>
            <a:r>
              <a:rPr lang="ru-RU" b="1" i="1" smtClean="0">
                <a:solidFill>
                  <a:schemeClr val="bg2"/>
                </a:solidFill>
              </a:rPr>
              <a:t>Сравнение опытов:</a:t>
            </a:r>
            <a:endParaRPr lang="ru-RU" smtClean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388" y="1285875"/>
            <a:ext cx="8594725" cy="4643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7" name="Заголовок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15038" cy="708025"/>
          </a:xfrm>
        </p:spPr>
        <p:txBody>
          <a:bodyPr wrap="none">
            <a:spAutoFit/>
          </a:bodyPr>
          <a:lstStyle/>
          <a:p>
            <a:r>
              <a:rPr lang="ru-RU" sz="4000" b="1" i="1" smtClean="0">
                <a:solidFill>
                  <a:schemeClr val="bg2"/>
                </a:solidFill>
              </a:rPr>
              <a:t>Формулировка закона:</a:t>
            </a:r>
            <a:endParaRPr lang="ru-RU" sz="4000" smtClean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«Почему масса веществ в процессе реакции сохраняется?»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500188"/>
            <a:ext cx="8532813" cy="459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2413</TotalTime>
  <Words>597</Words>
  <Application>Microsoft Office PowerPoint</Application>
  <PresentationFormat>Экран (4:3)</PresentationFormat>
  <Paragraphs>100</Paragraphs>
  <Slides>38</Slides>
  <Notes>1</Notes>
  <HiddenSlides>0</HiddenSlides>
  <MMClips>9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1" baseType="lpstr">
      <vt:lpstr>Пиксел</vt:lpstr>
      <vt:lpstr>Сеть</vt:lpstr>
      <vt:lpstr>Точечный рисунок</vt:lpstr>
      <vt:lpstr>Слайд 1</vt:lpstr>
      <vt:lpstr>Химические реакции. Закон сохранения массы веществ.</vt:lpstr>
      <vt:lpstr>Урок 1: Закон сохранения массы веществ.</vt:lpstr>
      <vt:lpstr>«Изменяется ли масса веществ в процессе их взаимодействия?»</vt:lpstr>
      <vt:lpstr>Опыты Роберта Бойля: </vt:lpstr>
      <vt:lpstr>Опыты М.В.Ломоносова: </vt:lpstr>
      <vt:lpstr>Сравнение опытов:</vt:lpstr>
      <vt:lpstr>Формулировка закона:</vt:lpstr>
      <vt:lpstr>«Почему масса веществ в процессе реакции сохраняется?»</vt:lpstr>
      <vt:lpstr>Слайд 10</vt:lpstr>
      <vt:lpstr>Упражнения:</vt:lpstr>
      <vt:lpstr>Слайд 12</vt:lpstr>
      <vt:lpstr>Слайд 13</vt:lpstr>
      <vt:lpstr>Урок 2: Уравнения химических реакций.</vt:lpstr>
      <vt:lpstr>Чем химические явления отличаются от физических?</vt:lpstr>
      <vt:lpstr>Какие явления показаны в видеосюжетах:</vt:lpstr>
      <vt:lpstr>Определение уравнения химической реакции:</vt:lpstr>
      <vt:lpstr>Расстановка коэффициентов: </vt:lpstr>
      <vt:lpstr>Подведение итогов и закрепление изученного материала:</vt:lpstr>
      <vt:lpstr>Слайд 20</vt:lpstr>
      <vt:lpstr>Слайд 21</vt:lpstr>
      <vt:lpstr>Слайд 22</vt:lpstr>
      <vt:lpstr>Слайд 23</vt:lpstr>
      <vt:lpstr>Урок 3: Расчеты по уравнениям химических реакций.</vt:lpstr>
      <vt:lpstr>Алгоритм решения задач на нахождение массы и количества вещества по уравнениям реакций</vt:lpstr>
      <vt:lpstr>Решение задач</vt:lpstr>
      <vt:lpstr>Слайд 27</vt:lpstr>
      <vt:lpstr>Уроки 4 - 5: Типы химических реакций. </vt:lpstr>
      <vt:lpstr>«По каким признакам следует классифицировать химические реакции?»</vt:lpstr>
      <vt:lpstr>Слайд 30</vt:lpstr>
      <vt:lpstr>Реакции РАЗЛОЖЕНИЯ</vt:lpstr>
      <vt:lpstr>Реакции СОЕДИНЕНИЯ</vt:lpstr>
      <vt:lpstr>Реакции ЗАМЕЩЕНИЯ</vt:lpstr>
      <vt:lpstr>Реакции ОБМЕНА</vt:lpstr>
      <vt:lpstr>Дополните конспект примерами.</vt:lpstr>
      <vt:lpstr>Посмотрев видеофрагменты заполните таблицу:</vt:lpstr>
      <vt:lpstr>Слайд 37</vt:lpstr>
      <vt:lpstr>Желаю творческих успехов!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Влад</cp:lastModifiedBy>
  <cp:revision>50</cp:revision>
  <dcterms:created xsi:type="dcterms:W3CDTF">1601-01-01T00:00:00Z</dcterms:created>
  <dcterms:modified xsi:type="dcterms:W3CDTF">2011-01-23T16:46:30Z</dcterms:modified>
</cp:coreProperties>
</file>