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72" r:id="rId2"/>
    <p:sldId id="256" r:id="rId3"/>
    <p:sldId id="298" r:id="rId4"/>
    <p:sldId id="299" r:id="rId5"/>
    <p:sldId id="325" r:id="rId6"/>
    <p:sldId id="337" r:id="rId7"/>
    <p:sldId id="307" r:id="rId8"/>
    <p:sldId id="300" r:id="rId9"/>
    <p:sldId id="292" r:id="rId10"/>
    <p:sldId id="321" r:id="rId11"/>
    <p:sldId id="331" r:id="rId12"/>
    <p:sldId id="318" r:id="rId13"/>
    <p:sldId id="319" r:id="rId14"/>
    <p:sldId id="339" r:id="rId15"/>
    <p:sldId id="346" r:id="rId16"/>
    <p:sldId id="317" r:id="rId17"/>
    <p:sldId id="263" r:id="rId18"/>
    <p:sldId id="329" r:id="rId19"/>
    <p:sldId id="258" r:id="rId20"/>
    <p:sldId id="309" r:id="rId21"/>
    <p:sldId id="293" r:id="rId22"/>
    <p:sldId id="310" r:id="rId23"/>
    <p:sldId id="311" r:id="rId24"/>
    <p:sldId id="312" r:id="rId25"/>
    <p:sldId id="295" r:id="rId26"/>
    <p:sldId id="294" r:id="rId27"/>
    <p:sldId id="320" r:id="rId28"/>
    <p:sldId id="333" r:id="rId29"/>
    <p:sldId id="334" r:id="rId30"/>
    <p:sldId id="336" r:id="rId31"/>
    <p:sldId id="342" r:id="rId32"/>
    <p:sldId id="347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CB8"/>
    <a:srgbClr val="C2D69A"/>
    <a:srgbClr val="0033CC"/>
    <a:srgbClr val="E9C3C1"/>
    <a:srgbClr val="B3A979"/>
    <a:srgbClr val="DAD3A6"/>
    <a:srgbClr val="DAFAA0"/>
    <a:srgbClr val="84582C"/>
    <a:srgbClr val="996633"/>
    <a:srgbClr val="726A42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79" autoAdjust="0"/>
    <p:restoredTop sz="94624" autoAdjust="0"/>
  </p:normalViewPr>
  <p:slideViewPr>
    <p:cSldViewPr>
      <p:cViewPr>
        <p:scale>
          <a:sx n="66" d="100"/>
          <a:sy n="66" d="100"/>
        </p:scale>
        <p:origin x="-2088" y="-5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0.emf"/><Relationship Id="rId1" Type="http://schemas.openxmlformats.org/officeDocument/2006/relationships/image" Target="../media/image79.emf"/><Relationship Id="rId5" Type="http://schemas.openxmlformats.org/officeDocument/2006/relationships/image" Target="../media/image83.emf"/><Relationship Id="rId4" Type="http://schemas.openxmlformats.org/officeDocument/2006/relationships/image" Target="../media/image8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D8D239-73EF-4084-82B9-F0BC4780AD52}" type="datetimeFigureOut">
              <a:rPr lang="ru-RU" smtClean="0"/>
              <a:pPr/>
              <a:t>27.01.2011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82432C-F48D-48F7-93E6-CA451170605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2432C-F48D-48F7-93E6-CA451170605A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81C88-F20F-446C-AAF8-3ECE24C8747E}" type="datetimeFigureOut">
              <a:rPr lang="ru-RU" smtClean="0"/>
              <a:pPr/>
              <a:t>27.01.2011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6B6B7-D719-441A-A4B7-21E0469646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81C88-F20F-446C-AAF8-3ECE24C8747E}" type="datetimeFigureOut">
              <a:rPr lang="ru-RU" smtClean="0"/>
              <a:pPr/>
              <a:t>27.01.2011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6B6B7-D719-441A-A4B7-21E0469646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81C88-F20F-446C-AAF8-3ECE24C8747E}" type="datetimeFigureOut">
              <a:rPr lang="ru-RU" smtClean="0"/>
              <a:pPr/>
              <a:t>27.01.2011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6B6B7-D719-441A-A4B7-21E0469646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81C88-F20F-446C-AAF8-3ECE24C8747E}" type="datetimeFigureOut">
              <a:rPr lang="ru-RU" smtClean="0"/>
              <a:pPr/>
              <a:t>27.01.2011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6B6B7-D719-441A-A4B7-21E0469646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81C88-F20F-446C-AAF8-3ECE24C8747E}" type="datetimeFigureOut">
              <a:rPr lang="ru-RU" smtClean="0"/>
              <a:pPr/>
              <a:t>27.01.2011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6B6B7-D719-441A-A4B7-21E0469646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81C88-F20F-446C-AAF8-3ECE24C8747E}" type="datetimeFigureOut">
              <a:rPr lang="ru-RU" smtClean="0"/>
              <a:pPr/>
              <a:t>27.01.2011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6B6B7-D719-441A-A4B7-21E0469646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81C88-F20F-446C-AAF8-3ECE24C8747E}" type="datetimeFigureOut">
              <a:rPr lang="ru-RU" smtClean="0"/>
              <a:pPr/>
              <a:t>27.01.2011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6B6B7-D719-441A-A4B7-21E0469646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81C88-F20F-446C-AAF8-3ECE24C8747E}" type="datetimeFigureOut">
              <a:rPr lang="ru-RU" smtClean="0"/>
              <a:pPr/>
              <a:t>27.01.2011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6B6B7-D719-441A-A4B7-21E0469646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81C88-F20F-446C-AAF8-3ECE24C8747E}" type="datetimeFigureOut">
              <a:rPr lang="ru-RU" smtClean="0"/>
              <a:pPr/>
              <a:t>27.01.2011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6B6B7-D719-441A-A4B7-21E0469646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81C88-F20F-446C-AAF8-3ECE24C8747E}" type="datetimeFigureOut">
              <a:rPr lang="ru-RU" smtClean="0"/>
              <a:pPr/>
              <a:t>27.01.2011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6B6B7-D719-441A-A4B7-21E0469646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81C88-F20F-446C-AAF8-3ECE24C8747E}" type="datetimeFigureOut">
              <a:rPr lang="ru-RU" smtClean="0"/>
              <a:pPr/>
              <a:t>27.01.2011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6B6B7-D719-441A-A4B7-21E0469646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A81C88-F20F-446C-AAF8-3ECE24C8747E}" type="datetimeFigureOut">
              <a:rPr lang="ru-RU" smtClean="0"/>
              <a:pPr/>
              <a:t>27.01.2011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06B6B7-D719-441A-A4B7-21E04696468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hyperlink" Target="http://upload.wikimedia.org/wikipedia/commons/b/b8/Battle_of_moscow03.jpg" TargetMode="Externa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L:\&#1042;&#1077;&#1083;&#1080;&#1082;&#1072;&#1103;%20&#1054;&#1090;&#1077;&#1095;&#1077;&#1089;&#1090;&#1074;&#1077;&#1085;&#1085;&#1072;&#1103;%20&#1074;&#1086;&#1081;&#1085;&#1072;\&#1057;&#1077;&#1088;&#1076;&#1094;&#1077;&#1084;%20&#1087;&#1088;&#1080;&#1082;&#1086;&#1089;&#1085;&#1080;&#1089;&#1100;%20&#1082;%20&#1087;&#1086;&#1076;&#1074;&#1080;&#1075;&#1091;\&#1089;&#1077;&#1088;&#1076;&#1094;&#1077;&#1084;%20&#1087;&#1088;&#1080;&#1082;&#1086;&#1089;&#1085;&#1080;&#1089;&#1100;%20&#1082;%20&#1087;&#1086;&#1076;&#1074;&#1084;&#1075;&#1091;\&#1084;&#1080;&#1085;&#1091;&#1090;&#1072;%20&#1084;&#1086;&#1083;&#1095;&#1072;&#1085;&#1080;&#1103;.mp3" TargetMode="Externa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1.jpe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4.pn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78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oleObject" Target="../embeddings/oleObject4.bin"/><Relationship Id="rId7" Type="http://schemas.openxmlformats.org/officeDocument/2006/relationships/image" Target="../media/image8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85.jpeg"/><Relationship Id="rId11" Type="http://schemas.openxmlformats.org/officeDocument/2006/relationships/image" Target="../media/image87.png"/><Relationship Id="rId5" Type="http://schemas.openxmlformats.org/officeDocument/2006/relationships/oleObject" Target="../embeddings/oleObject5.bin"/><Relationship Id="rId10" Type="http://schemas.openxmlformats.org/officeDocument/2006/relationships/oleObject" Target="../embeddings/oleObject8.bin"/><Relationship Id="rId4" Type="http://schemas.openxmlformats.org/officeDocument/2006/relationships/image" Target="../media/image84.jpeg"/><Relationship Id="rId9" Type="http://schemas.openxmlformats.org/officeDocument/2006/relationships/oleObject" Target="../embeddings/oleObject7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upload.wikimedia.org/wikipedia/ru/f/f8/%D0%92%D0%9F_%D0%90%D0%B4%D0%B6%D0%B8%D0%BC%D1%83%D1%88%D0%BA%D0%B0%D0%B9.jpg" TargetMode="External"/><Relationship Id="rId13" Type="http://schemas.openxmlformats.org/officeDocument/2006/relationships/image" Target="../media/image26.jpeg"/><Relationship Id="rId18" Type="http://schemas.openxmlformats.org/officeDocument/2006/relationships/image" Target="../media/image29.png"/><Relationship Id="rId3" Type="http://schemas.openxmlformats.org/officeDocument/2006/relationships/image" Target="../media/image19.jpeg"/><Relationship Id="rId21" Type="http://schemas.openxmlformats.org/officeDocument/2006/relationships/image" Target="../media/image32.jpeg"/><Relationship Id="rId7" Type="http://schemas.openxmlformats.org/officeDocument/2006/relationships/image" Target="../media/image22.jpeg"/><Relationship Id="rId12" Type="http://schemas.openxmlformats.org/officeDocument/2006/relationships/image" Target="../media/image25.jpeg"/><Relationship Id="rId17" Type="http://schemas.openxmlformats.org/officeDocument/2006/relationships/hyperlink" Target="http://upload.wikimedia.org/wikipedia/commons/9/9d/Hero_of_the_Soviet_Union_medal_3.png" TargetMode="External"/><Relationship Id="rId2" Type="http://schemas.openxmlformats.org/officeDocument/2006/relationships/image" Target="../media/image18.jpeg"/><Relationship Id="rId16" Type="http://schemas.openxmlformats.org/officeDocument/2006/relationships/image" Target="../media/image28.jpeg"/><Relationship Id="rId20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11" Type="http://schemas.openxmlformats.org/officeDocument/2006/relationships/hyperlink" Target="http://i039.radikal.ru/0908/d2/d0467a83616e.jpg" TargetMode="External"/><Relationship Id="rId5" Type="http://schemas.openxmlformats.org/officeDocument/2006/relationships/image" Target="../media/image20.jpeg"/><Relationship Id="rId15" Type="http://schemas.openxmlformats.org/officeDocument/2006/relationships/image" Target="../media/image27.jpeg"/><Relationship Id="rId10" Type="http://schemas.openxmlformats.org/officeDocument/2006/relationships/image" Target="../media/image24.jpeg"/><Relationship Id="rId19" Type="http://schemas.openxmlformats.org/officeDocument/2006/relationships/image" Target="../media/image30.jpeg"/><Relationship Id="rId4" Type="http://schemas.openxmlformats.org/officeDocument/2006/relationships/hyperlink" Target="http://img0.liveinternet.ru/images/attach/c/1/49/955/49955176_1255695764_neiz_matros.jpg" TargetMode="External"/><Relationship Id="rId9" Type="http://schemas.openxmlformats.org/officeDocument/2006/relationships/image" Target="../media/image23.jpeg"/><Relationship Id="rId14" Type="http://schemas.openxmlformats.org/officeDocument/2006/relationships/hyperlink" Target="http://www.b-port.com/photo_reportage/archive/2005-10-05-1/?view=13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3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" y="2196333"/>
            <a:ext cx="9144000" cy="4661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285720" y="0"/>
            <a:ext cx="864399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kern="10" dirty="0" smtClean="0">
                <a:ln w="9525">
                  <a:solidFill>
                    <a:srgbClr val="C00000"/>
                  </a:solidFill>
                  <a:round/>
                  <a:headEnd/>
                  <a:tailEnd/>
                </a:ln>
                <a:solidFill>
                  <a:srgbClr val="F20000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  <a:t>День нашей памяти</a:t>
            </a:r>
          </a:p>
          <a:p>
            <a:pPr algn="ctr">
              <a:tabLst>
                <a:tab pos="363538" algn="ctr"/>
              </a:tabLst>
            </a:pPr>
            <a:r>
              <a:rPr lang="ru-RU" sz="6600" kern="10" dirty="0" smtClean="0">
                <a:ln w="9525">
                  <a:solidFill>
                    <a:srgbClr val="C00000"/>
                  </a:solidFill>
                  <a:round/>
                  <a:headEnd/>
                  <a:tailEnd/>
                </a:ln>
                <a:solidFill>
                  <a:srgbClr val="F20000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  <a:t> и боли</a:t>
            </a:r>
            <a:endParaRPr lang="ru-RU" sz="6600" kern="10" dirty="0">
              <a:ln w="9525">
                <a:solidFill>
                  <a:srgbClr val="C00000"/>
                </a:solidFill>
                <a:round/>
                <a:headEnd/>
                <a:tailEnd/>
              </a:ln>
              <a:solidFill>
                <a:srgbClr val="F20000"/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Impac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D9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14282" y="2000240"/>
            <a:ext cx="5413379" cy="4643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786446" y="2000240"/>
            <a:ext cx="3149908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285721" y="357166"/>
            <a:ext cx="85011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C00000"/>
                </a:solidFill>
              </a:rPr>
              <a:t>В мае 1945 года после ожесточённых сражений наши войска взяли штурмом столицу фашистской Германии </a:t>
            </a:r>
          </a:p>
          <a:p>
            <a:r>
              <a:rPr lang="ru-RU" sz="2400" b="1" i="1" dirty="0" smtClean="0">
                <a:solidFill>
                  <a:srgbClr val="C00000"/>
                </a:solidFill>
              </a:rPr>
              <a:t>и водрузили флаг своего Отечества над рейхстагом </a:t>
            </a:r>
          </a:p>
          <a:p>
            <a:r>
              <a:rPr lang="ru-RU" sz="2400" b="1" i="1" dirty="0" smtClean="0">
                <a:solidFill>
                  <a:srgbClr val="C00000"/>
                </a:solidFill>
              </a:rPr>
              <a:t>в центре Берлина.</a:t>
            </a:r>
            <a:endParaRPr lang="ru-RU" sz="2400" b="1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A9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i025.radikal.ru/0805/fd/322c2ccfe0b5.jpg"/>
          <p:cNvPicPr>
            <a:picLocks noChangeAspect="1" noChangeArrowheads="1"/>
          </p:cNvPicPr>
          <p:nvPr/>
        </p:nvPicPr>
        <p:blipFill>
          <a:blip r:embed="rId2" cstate="email"/>
          <a:srcRect l="3269" t="2770" r="3023" b="3121"/>
          <a:stretch>
            <a:fillRect/>
          </a:stretch>
        </p:blipFill>
        <p:spPr bwMode="auto">
          <a:xfrm>
            <a:off x="4572860" y="214290"/>
            <a:ext cx="4356858" cy="3214710"/>
          </a:xfrm>
          <a:prstGeom prst="rect">
            <a:avLst/>
          </a:prstGeom>
          <a:noFill/>
        </p:spPr>
      </p:pic>
      <p:pic>
        <p:nvPicPr>
          <p:cNvPr id="3" name="Picture 10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572000" y="3571876"/>
            <a:ext cx="4357718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14282" y="214290"/>
            <a:ext cx="4276107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 descr="Файл:Battle of moscow03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14281" y="3571876"/>
            <a:ext cx="4268039" cy="30718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2" descr="C:\Users\SaiLos\Desktop\работы детей\IMG_0013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23528" y="332656"/>
            <a:ext cx="8496944" cy="621312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339752" y="476672"/>
            <a:ext cx="49825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Памятник воинам-освободителям  </a:t>
            </a:r>
            <a:r>
              <a:rPr lang="ru-RU" sz="2000" b="1" dirty="0" err="1" smtClean="0">
                <a:solidFill>
                  <a:srgbClr val="C00000"/>
                </a:solidFill>
              </a:rPr>
              <a:t>Неклиновского</a:t>
            </a:r>
            <a:r>
              <a:rPr lang="ru-RU" sz="2000" b="1" dirty="0" smtClean="0">
                <a:solidFill>
                  <a:srgbClr val="C00000"/>
                </a:solidFill>
              </a:rPr>
              <a:t> района на </a:t>
            </a:r>
            <a:r>
              <a:rPr lang="ru-RU" sz="2000" b="1" dirty="0" err="1" smtClean="0">
                <a:solidFill>
                  <a:srgbClr val="C00000"/>
                </a:solidFill>
              </a:rPr>
              <a:t>Самбекских</a:t>
            </a:r>
            <a:r>
              <a:rPr lang="ru-RU" sz="2000" b="1" dirty="0" smtClean="0">
                <a:solidFill>
                  <a:srgbClr val="C00000"/>
                </a:solidFill>
              </a:rPr>
              <a:t> высотах.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157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FFB3">
            <a:alpha val="7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2" descr="C:\Users\SaiLos\Desktop\работы детей\IMG_0014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57158" y="214290"/>
            <a:ext cx="4357717" cy="632228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000628" y="500042"/>
            <a:ext cx="4143372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C00000"/>
                </a:solidFill>
              </a:rPr>
              <a:t>Мы помним, </a:t>
            </a:r>
            <a:endParaRPr lang="ru-RU" sz="800" b="1" i="1" dirty="0" smtClean="0">
              <a:solidFill>
                <a:srgbClr val="C00000"/>
              </a:solidFill>
            </a:endParaRPr>
          </a:p>
          <a:p>
            <a:endParaRPr lang="ru-RU" sz="800" b="1" i="1" dirty="0" smtClean="0">
              <a:solidFill>
                <a:srgbClr val="C00000"/>
              </a:solidFill>
            </a:endParaRPr>
          </a:p>
          <a:p>
            <a:r>
              <a:rPr lang="ru-RU" sz="2000" b="1" i="1" dirty="0" smtClean="0">
                <a:solidFill>
                  <a:srgbClr val="C00000"/>
                </a:solidFill>
              </a:rPr>
              <a:t>Чтим поклоном низким</a:t>
            </a:r>
          </a:p>
          <a:p>
            <a:endParaRPr lang="ru-RU" sz="800" b="1" i="1" dirty="0" smtClean="0">
              <a:solidFill>
                <a:srgbClr val="C00000"/>
              </a:solidFill>
            </a:endParaRPr>
          </a:p>
          <a:p>
            <a:r>
              <a:rPr lang="ru-RU" sz="2000" b="1" i="1" dirty="0" smtClean="0">
                <a:solidFill>
                  <a:srgbClr val="C00000"/>
                </a:solidFill>
              </a:rPr>
              <a:t>Всех, кто войну не   пережил,</a:t>
            </a:r>
          </a:p>
          <a:p>
            <a:endParaRPr lang="ru-RU" sz="800" b="1" i="1" dirty="0" smtClean="0">
              <a:solidFill>
                <a:srgbClr val="C00000"/>
              </a:solidFill>
            </a:endParaRPr>
          </a:p>
          <a:p>
            <a:r>
              <a:rPr lang="ru-RU" sz="2000" b="1" i="1" dirty="0" smtClean="0">
                <a:solidFill>
                  <a:srgbClr val="C00000"/>
                </a:solidFill>
              </a:rPr>
              <a:t>И тех, ушедших в обелиски,</a:t>
            </a:r>
          </a:p>
          <a:p>
            <a:endParaRPr lang="ru-RU" sz="800" b="1" i="1" dirty="0" smtClean="0">
              <a:solidFill>
                <a:srgbClr val="C00000"/>
              </a:solidFill>
            </a:endParaRPr>
          </a:p>
          <a:p>
            <a:r>
              <a:rPr lang="ru-RU" sz="2000" b="1" i="1" dirty="0" smtClean="0">
                <a:solidFill>
                  <a:srgbClr val="C00000"/>
                </a:solidFill>
              </a:rPr>
              <a:t>И тех, кто вовсе без могил.</a:t>
            </a:r>
          </a:p>
          <a:p>
            <a:endParaRPr lang="ru-RU" sz="800" b="1" i="1" dirty="0" smtClean="0">
              <a:solidFill>
                <a:srgbClr val="C00000"/>
              </a:solidFill>
            </a:endParaRPr>
          </a:p>
          <a:p>
            <a:r>
              <a:rPr lang="ru-RU" sz="2000" b="1" i="1" dirty="0" smtClean="0">
                <a:solidFill>
                  <a:srgbClr val="C00000"/>
                </a:solidFill>
              </a:rPr>
              <a:t>Десятки лет легли меж нами.</a:t>
            </a:r>
          </a:p>
          <a:p>
            <a:endParaRPr lang="ru-RU" sz="800" b="1" i="1" dirty="0" smtClean="0">
              <a:solidFill>
                <a:srgbClr val="C00000"/>
              </a:solidFill>
            </a:endParaRPr>
          </a:p>
          <a:p>
            <a:r>
              <a:rPr lang="ru-RU" sz="2000" b="1" i="1" dirty="0" smtClean="0">
                <a:solidFill>
                  <a:srgbClr val="C00000"/>
                </a:solidFill>
              </a:rPr>
              <a:t>Ушла в историю война.</a:t>
            </a:r>
          </a:p>
          <a:p>
            <a:endParaRPr lang="ru-RU" sz="800" b="1" i="1" dirty="0" smtClean="0">
              <a:solidFill>
                <a:srgbClr val="C00000"/>
              </a:solidFill>
            </a:endParaRPr>
          </a:p>
          <a:p>
            <a:r>
              <a:rPr lang="ru-RU" sz="2000" b="1" i="1" dirty="0" smtClean="0">
                <a:solidFill>
                  <a:srgbClr val="C00000"/>
                </a:solidFill>
              </a:rPr>
              <a:t>Мы в сердце  вечными словами</a:t>
            </a:r>
          </a:p>
          <a:p>
            <a:endParaRPr lang="ru-RU" sz="800" b="1" i="1" dirty="0" smtClean="0">
              <a:solidFill>
                <a:srgbClr val="C00000"/>
              </a:solidFill>
            </a:endParaRPr>
          </a:p>
          <a:p>
            <a:r>
              <a:rPr lang="ru-RU" sz="2000" b="1" i="1" dirty="0" smtClean="0">
                <a:solidFill>
                  <a:srgbClr val="C00000"/>
                </a:solidFill>
              </a:rPr>
              <a:t>Погибших пишем имена.</a:t>
            </a:r>
            <a:endParaRPr lang="ru-RU" sz="2000" b="1" i="1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04048" y="5661248"/>
            <a:ext cx="39083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Памятник погибшим </a:t>
            </a:r>
          </a:p>
          <a:p>
            <a:r>
              <a:rPr lang="ru-RU" b="1" dirty="0" smtClean="0"/>
              <a:t>воинам- защитникам с. Троицкое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58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A979">
            <a:alpha val="3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 descr="C:\Users\SaiLos\Desktop\работы детей\IMG_0016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16200000">
            <a:off x="1143000" y="-1143001"/>
            <a:ext cx="6857999" cy="9143999"/>
          </a:xfrm>
          <a:prstGeom prst="rect">
            <a:avLst/>
          </a:prstGeom>
          <a:noFill/>
        </p:spPr>
      </p:pic>
      <p:pic>
        <p:nvPicPr>
          <p:cNvPr id="2" name="Picture 2" descr="K:\2010_04_08\IMG_0012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85720" y="571480"/>
            <a:ext cx="2571768" cy="361272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extBox 2"/>
          <p:cNvSpPr txBox="1"/>
          <p:nvPr/>
        </p:nvSpPr>
        <p:spPr>
          <a:xfrm>
            <a:off x="3000364" y="714356"/>
            <a:ext cx="597772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</a:rPr>
              <a:t>Иванов Трофим Дмитриевич</a:t>
            </a:r>
          </a:p>
          <a:p>
            <a:endParaRPr lang="ru-RU" sz="3200" b="1" i="1" dirty="0" smtClean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43240" y="4929198"/>
            <a:ext cx="576350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84582C"/>
                </a:solidFill>
              </a:rPr>
              <a:t>Только через 60 лет после окончания войны </a:t>
            </a:r>
          </a:p>
          <a:p>
            <a:r>
              <a:rPr lang="ru-RU" sz="2000" b="1" dirty="0" smtClean="0">
                <a:solidFill>
                  <a:srgbClr val="84582C"/>
                </a:solidFill>
              </a:rPr>
              <a:t>его нашла награда – </a:t>
            </a:r>
          </a:p>
          <a:p>
            <a:r>
              <a:rPr lang="ru-RU" sz="2400" b="1" i="1" dirty="0" smtClean="0">
                <a:solidFill>
                  <a:srgbClr val="C00000"/>
                </a:solidFill>
              </a:rPr>
              <a:t>                   Медаль «За боевые заслуги»</a:t>
            </a:r>
            <a:endParaRPr lang="ru-RU" sz="2400" b="1" i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00298" y="4286256"/>
            <a:ext cx="24945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84582C"/>
                </a:solidFill>
              </a:rPr>
              <a:t>Звание: лейтенант</a:t>
            </a:r>
            <a:endParaRPr lang="ru-RU" sz="2000" b="1" dirty="0">
              <a:solidFill>
                <a:srgbClr val="84582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71802" y="1285860"/>
            <a:ext cx="22338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996633"/>
                </a:solidFill>
              </a:rPr>
              <a:t>(1923 – 2010 гг. )</a:t>
            </a:r>
            <a:endParaRPr lang="ru-RU" sz="2000" b="1" dirty="0">
              <a:solidFill>
                <a:srgbClr val="99663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Безымянный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  <p:sp>
        <p:nvSpPr>
          <p:cNvPr id="5" name="Прямоугольник 4"/>
          <p:cNvSpPr/>
          <p:nvPr/>
        </p:nvSpPr>
        <p:spPr>
          <a:xfrm>
            <a:off x="514489" y="5143512"/>
            <a:ext cx="84321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Минута     молчания</a:t>
            </a:r>
            <a:endParaRPr lang="ru-RU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6" name="минута молчания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email"/>
          <a:stretch>
            <a:fillRect/>
          </a:stretch>
        </p:blipFill>
        <p:spPr>
          <a:xfrm>
            <a:off x="8839200" y="-3048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26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CB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C:\Users\SaiLos\Desktop\2010_03_26\2010_04_08\IMG_0013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71473" y="285728"/>
            <a:ext cx="1900251" cy="271464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642910" y="3000372"/>
            <a:ext cx="17281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i="1" dirty="0" smtClean="0">
                <a:solidFill>
                  <a:srgbClr val="FF0000"/>
                </a:solidFill>
              </a:rPr>
              <a:t>Кабаков П.Ф.</a:t>
            </a:r>
            <a:endParaRPr lang="ru-RU" sz="2000" b="1" i="1" dirty="0">
              <a:solidFill>
                <a:srgbClr val="FF0000"/>
              </a:solidFill>
            </a:endParaRPr>
          </a:p>
        </p:txBody>
      </p:sp>
      <p:pic>
        <p:nvPicPr>
          <p:cNvPr id="4" name="Picture 15" descr="C:\Users\SaiLos\Desktop\2010_03_26\2010_04_08\IMG_0016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714612" y="285728"/>
            <a:ext cx="1832385" cy="271464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571736" y="3000372"/>
            <a:ext cx="20537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i="1" dirty="0" smtClean="0">
                <a:solidFill>
                  <a:srgbClr val="FF0000"/>
                </a:solidFill>
              </a:rPr>
              <a:t>Айрапетян С.А.</a:t>
            </a:r>
            <a:endParaRPr lang="ru-RU" sz="2000" b="1" i="1" dirty="0">
              <a:solidFill>
                <a:srgbClr val="FF0000"/>
              </a:solidFill>
            </a:endParaRPr>
          </a:p>
        </p:txBody>
      </p:sp>
      <p:pic>
        <p:nvPicPr>
          <p:cNvPr id="6" name="Picture 14" descr="C:\Users\SaiLos\Desktop\2010_03_26\2010_04_08\IMG_0015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786578" y="285728"/>
            <a:ext cx="1925066" cy="2714644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6786578" y="3000372"/>
            <a:ext cx="19601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i="1" dirty="0" smtClean="0">
                <a:solidFill>
                  <a:srgbClr val="FF0000"/>
                </a:solidFill>
              </a:rPr>
              <a:t>Хачатурян Г.С.</a:t>
            </a:r>
            <a:endParaRPr lang="ru-RU" sz="2000" b="1" i="1" dirty="0">
              <a:solidFill>
                <a:srgbClr val="FF0000"/>
              </a:solidFill>
            </a:endParaRPr>
          </a:p>
        </p:txBody>
      </p:sp>
      <p:pic>
        <p:nvPicPr>
          <p:cNvPr id="8" name="Picture 16" descr="C:\Users\SaiLos\Desktop\2010_03_26\2010_04_08\IMG_0017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786313" y="285728"/>
            <a:ext cx="1857389" cy="2714644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4929190" y="3000372"/>
            <a:ext cx="14582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i="1" dirty="0" err="1" smtClean="0">
                <a:solidFill>
                  <a:srgbClr val="FF0000"/>
                </a:solidFill>
              </a:rPr>
              <a:t>Богма</a:t>
            </a:r>
            <a:r>
              <a:rPr lang="ru-RU" sz="2000" b="1" i="1" dirty="0" smtClean="0">
                <a:solidFill>
                  <a:srgbClr val="FF0000"/>
                </a:solidFill>
              </a:rPr>
              <a:t>  Г.Н.</a:t>
            </a:r>
            <a:endParaRPr lang="ru-RU" sz="2000" b="1" i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71934" y="4071942"/>
            <a:ext cx="43577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</a:rPr>
              <a:t>Стали жителями нашего села </a:t>
            </a:r>
          </a:p>
          <a:p>
            <a:r>
              <a:rPr lang="ru-RU" sz="2000" b="1" dirty="0" smtClean="0">
                <a:solidFill>
                  <a:srgbClr val="7030A0"/>
                </a:solidFill>
              </a:rPr>
              <a:t>      в  послевоенное  время.</a:t>
            </a:r>
          </a:p>
          <a:p>
            <a:endParaRPr lang="ru-RU" sz="2000" b="1" dirty="0" smtClean="0">
              <a:solidFill>
                <a:srgbClr val="7030A0"/>
              </a:solidFill>
            </a:endParaRPr>
          </a:p>
        </p:txBody>
      </p:sp>
      <p:pic>
        <p:nvPicPr>
          <p:cNvPr id="104449" name="Picture 1" descr="C:\Users\SaiLos\Desktop\работы детей\IMG_0028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571472" y="3429000"/>
            <a:ext cx="2000264" cy="2714644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428596" y="6143644"/>
            <a:ext cx="22963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 err="1" smtClean="0">
                <a:solidFill>
                  <a:srgbClr val="FF0000"/>
                </a:solidFill>
              </a:rPr>
              <a:t>Ожаровская</a:t>
            </a:r>
            <a:r>
              <a:rPr lang="ru-RU" sz="2000" b="1" i="1" dirty="0" smtClean="0">
                <a:solidFill>
                  <a:srgbClr val="FF0000"/>
                </a:solidFill>
              </a:rPr>
              <a:t>  Л.С.</a:t>
            </a:r>
            <a:endParaRPr lang="ru-RU" sz="20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104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9" grpId="0"/>
      <p:bldP spid="10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CB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 descr="C:\Users\SaiLos\Desktop\2010_03_26\2010_04_08\IMG_0002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85720" y="214290"/>
            <a:ext cx="1928826" cy="2960361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500034" y="3143248"/>
            <a:ext cx="14226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 err="1" smtClean="0">
                <a:solidFill>
                  <a:srgbClr val="FF0000"/>
                </a:solidFill>
              </a:rPr>
              <a:t>Рубан</a:t>
            </a:r>
            <a:r>
              <a:rPr lang="ru-RU" sz="2000" b="1" i="1" dirty="0" smtClean="0">
                <a:solidFill>
                  <a:srgbClr val="FF0000"/>
                </a:solidFill>
              </a:rPr>
              <a:t> Н.Я.</a:t>
            </a:r>
            <a:endParaRPr lang="ru-RU" sz="2000" b="1" i="1" dirty="0">
              <a:solidFill>
                <a:srgbClr val="FF0000"/>
              </a:solidFill>
            </a:endParaRPr>
          </a:p>
        </p:txBody>
      </p:sp>
      <p:pic>
        <p:nvPicPr>
          <p:cNvPr id="1034" name="Picture 10" descr="C:\Users\SaiLos\Desktop\2010_03_26\2010_04_08\IMG_0003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571736" y="214290"/>
            <a:ext cx="1915221" cy="292895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2571736" y="3143248"/>
            <a:ext cx="18540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 err="1" smtClean="0">
                <a:solidFill>
                  <a:srgbClr val="FF0000"/>
                </a:solidFill>
              </a:rPr>
              <a:t>Холодняк</a:t>
            </a:r>
            <a:r>
              <a:rPr lang="ru-RU" sz="2000" b="1" i="1" dirty="0" smtClean="0">
                <a:solidFill>
                  <a:srgbClr val="FF0000"/>
                </a:solidFill>
              </a:rPr>
              <a:t> И.А.</a:t>
            </a:r>
            <a:endParaRPr lang="ru-RU" sz="2000" b="1" i="1" dirty="0">
              <a:solidFill>
                <a:srgbClr val="FF0000"/>
              </a:solidFill>
            </a:endParaRPr>
          </a:p>
        </p:txBody>
      </p:sp>
      <p:pic>
        <p:nvPicPr>
          <p:cNvPr id="15" name="Picture 2" descr="C:\Users\SaiLos\Desktop\2010_03_26\2010_04_08\IMG_0008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214414" y="3643315"/>
            <a:ext cx="1951385" cy="2643206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1071538" y="6286520"/>
            <a:ext cx="22145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  </a:t>
            </a:r>
            <a:r>
              <a:rPr lang="ru-RU" sz="2000" b="1" i="1" dirty="0" smtClean="0">
                <a:solidFill>
                  <a:srgbClr val="FF0000"/>
                </a:solidFill>
              </a:rPr>
              <a:t>Куприянов Н.П.</a:t>
            </a:r>
            <a:endParaRPr lang="ru-RU" sz="2000" b="1" i="1" dirty="0">
              <a:solidFill>
                <a:srgbClr val="FF0000"/>
              </a:solidFill>
            </a:endParaRPr>
          </a:p>
        </p:txBody>
      </p:sp>
      <p:pic>
        <p:nvPicPr>
          <p:cNvPr id="17" name="Picture 6" descr="C:\Users\SaiLos\Desktop\2010_03_26\2010_04_08\IMG_0008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714876" y="214290"/>
            <a:ext cx="1918975" cy="2928958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4786314" y="3143248"/>
            <a:ext cx="17032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 err="1" smtClean="0">
                <a:solidFill>
                  <a:srgbClr val="FF0000"/>
                </a:solidFill>
              </a:rPr>
              <a:t>Скалиух</a:t>
            </a:r>
            <a:r>
              <a:rPr lang="ru-RU" sz="2000" b="1" i="1" dirty="0" smtClean="0">
                <a:solidFill>
                  <a:srgbClr val="FF0000"/>
                </a:solidFill>
              </a:rPr>
              <a:t> И.Ф.</a:t>
            </a:r>
            <a:endParaRPr lang="ru-RU" sz="2000" b="1" i="1" dirty="0">
              <a:solidFill>
                <a:srgbClr val="FF0000"/>
              </a:solidFill>
            </a:endParaRPr>
          </a:p>
        </p:txBody>
      </p:sp>
      <p:pic>
        <p:nvPicPr>
          <p:cNvPr id="19" name="Picture 3" descr="C:\Users\SaiLos\Desktop\2010_03_26\2010_04_08\IMG_0011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879448" y="214290"/>
            <a:ext cx="1835956" cy="2928958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6858016" y="3143248"/>
            <a:ext cx="18843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 err="1" smtClean="0">
                <a:solidFill>
                  <a:srgbClr val="FF0000"/>
                </a:solidFill>
              </a:rPr>
              <a:t>Кабицкий</a:t>
            </a:r>
            <a:r>
              <a:rPr lang="ru-RU" sz="2000" b="1" i="1" dirty="0" smtClean="0">
                <a:solidFill>
                  <a:srgbClr val="FF0000"/>
                </a:solidFill>
              </a:rPr>
              <a:t> П.В.</a:t>
            </a:r>
            <a:endParaRPr lang="ru-RU" sz="2000" b="1" i="1" dirty="0">
              <a:solidFill>
                <a:srgbClr val="FF0000"/>
              </a:solidFill>
            </a:endParaRPr>
          </a:p>
        </p:txBody>
      </p:sp>
      <p:pic>
        <p:nvPicPr>
          <p:cNvPr id="1037" name="Picture 13" descr="C:\Users\SaiLos\Desktop\2010_03_26\2010_04_08\IMG_0014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428992" y="3643314"/>
            <a:ext cx="1918253" cy="2643206"/>
          </a:xfrm>
          <a:prstGeom prst="rect">
            <a:avLst/>
          </a:prstGeom>
          <a:noFill/>
        </p:spPr>
      </p:pic>
      <p:sp>
        <p:nvSpPr>
          <p:cNvPr id="26" name="TextBox 25"/>
          <p:cNvSpPr txBox="1"/>
          <p:nvPr/>
        </p:nvSpPr>
        <p:spPr>
          <a:xfrm>
            <a:off x="3428992" y="6286520"/>
            <a:ext cx="19587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 smtClean="0">
                <a:solidFill>
                  <a:srgbClr val="FF0000"/>
                </a:solidFill>
              </a:rPr>
              <a:t>Топникова Т.И.</a:t>
            </a:r>
            <a:endParaRPr lang="ru-RU" sz="2000" b="1" i="1" dirty="0">
              <a:solidFill>
                <a:srgbClr val="FF0000"/>
              </a:solidFill>
            </a:endParaRPr>
          </a:p>
        </p:txBody>
      </p:sp>
      <p:pic>
        <p:nvPicPr>
          <p:cNvPr id="56321" name="Picture 1" descr="C:\Users\SaiLos\Desktop\IMG.jp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5643570" y="3643314"/>
            <a:ext cx="1928826" cy="2643206"/>
          </a:xfrm>
          <a:prstGeom prst="rect">
            <a:avLst/>
          </a:prstGeom>
          <a:noFill/>
        </p:spPr>
      </p:pic>
      <p:sp>
        <p:nvSpPr>
          <p:cNvPr id="29" name="TextBox 28"/>
          <p:cNvSpPr txBox="1"/>
          <p:nvPr/>
        </p:nvSpPr>
        <p:spPr>
          <a:xfrm>
            <a:off x="5500694" y="6286520"/>
            <a:ext cx="21266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 smtClean="0">
                <a:solidFill>
                  <a:srgbClr val="FF0000"/>
                </a:solidFill>
              </a:rPr>
              <a:t>Черниченко В.В.</a:t>
            </a:r>
            <a:endParaRPr lang="ru-RU" sz="20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1000"/>
                                        <p:tgtEl>
                                          <p:spTgt spid="56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6" grpId="0"/>
      <p:bldP spid="18" grpId="0"/>
      <p:bldP spid="20" grpId="0"/>
      <p:bldP spid="26" grpId="0"/>
      <p:bldP spid="2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7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1"/>
            <a:ext cx="4714876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5072066" y="1000108"/>
            <a:ext cx="3150030" cy="3262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 smtClean="0">
                <a:solidFill>
                  <a:srgbClr val="FF0000"/>
                </a:solidFill>
              </a:rPr>
              <a:t>Мы помним всех</a:t>
            </a:r>
          </a:p>
          <a:p>
            <a:endParaRPr lang="ru-RU" sz="800" b="1" i="1" dirty="0" smtClean="0">
              <a:solidFill>
                <a:srgbClr val="FF0000"/>
              </a:solidFill>
            </a:endParaRPr>
          </a:p>
          <a:p>
            <a:r>
              <a:rPr lang="ru-RU" sz="2000" b="1" i="1" dirty="0" smtClean="0">
                <a:solidFill>
                  <a:srgbClr val="FF0000"/>
                </a:solidFill>
              </a:rPr>
              <a:t>                           по именам</a:t>
            </a:r>
          </a:p>
          <a:p>
            <a:endParaRPr lang="ru-RU" sz="800" b="1" i="1" dirty="0" smtClean="0">
              <a:solidFill>
                <a:srgbClr val="FF0000"/>
              </a:solidFill>
            </a:endParaRPr>
          </a:p>
          <a:p>
            <a:r>
              <a:rPr lang="ru-RU" sz="2000" b="1" i="1" dirty="0" smtClean="0">
                <a:solidFill>
                  <a:srgbClr val="FF0000"/>
                </a:solidFill>
              </a:rPr>
              <a:t>И всех обнять мы рады.</a:t>
            </a:r>
          </a:p>
          <a:p>
            <a:endParaRPr lang="ru-RU" sz="800" b="1" i="1" dirty="0" smtClean="0">
              <a:solidFill>
                <a:srgbClr val="FF0000"/>
              </a:solidFill>
            </a:endParaRPr>
          </a:p>
          <a:p>
            <a:r>
              <a:rPr lang="ru-RU" sz="2000" b="1" i="1" dirty="0" smtClean="0">
                <a:solidFill>
                  <a:srgbClr val="FF0000"/>
                </a:solidFill>
              </a:rPr>
              <a:t>От всей души </a:t>
            </a:r>
          </a:p>
          <a:p>
            <a:endParaRPr lang="ru-RU" sz="800" b="1" i="1" dirty="0" smtClean="0">
              <a:solidFill>
                <a:srgbClr val="FF0000"/>
              </a:solidFill>
            </a:endParaRPr>
          </a:p>
          <a:p>
            <a:r>
              <a:rPr lang="ru-RU" sz="2000" b="1" i="1" dirty="0" smtClean="0">
                <a:solidFill>
                  <a:srgbClr val="FF0000"/>
                </a:solidFill>
              </a:rPr>
              <a:t>                     СПАСИБО ВАМ!</a:t>
            </a:r>
          </a:p>
          <a:p>
            <a:endParaRPr lang="ru-RU" sz="800" b="1" i="1" dirty="0" smtClean="0">
              <a:solidFill>
                <a:srgbClr val="FF0000"/>
              </a:solidFill>
            </a:endParaRPr>
          </a:p>
          <a:p>
            <a:r>
              <a:rPr lang="ru-RU" sz="2000" b="1" i="1" dirty="0" smtClean="0">
                <a:solidFill>
                  <a:srgbClr val="FF0000"/>
                </a:solidFill>
              </a:rPr>
              <a:t>СПАСИБО ВАМ, </a:t>
            </a:r>
          </a:p>
          <a:p>
            <a:endParaRPr lang="ru-RU" sz="800" b="1" i="1" dirty="0" smtClean="0">
              <a:solidFill>
                <a:srgbClr val="FF0000"/>
              </a:solidFill>
            </a:endParaRPr>
          </a:p>
          <a:p>
            <a:r>
              <a:rPr lang="ru-RU" sz="2000" b="1" i="1" dirty="0" smtClean="0">
                <a:solidFill>
                  <a:srgbClr val="FF0000"/>
                </a:solidFill>
              </a:rPr>
              <a:t>                     СОЛДАТЫ!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6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643174" y="1643050"/>
            <a:ext cx="604197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Наши прадедушки-</a:t>
            </a:r>
          </a:p>
          <a:p>
            <a:pPr algn="ctr"/>
            <a:r>
              <a:rPr lang="ru-RU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г</a:t>
            </a:r>
            <a:r>
              <a:rPr lang="ru-RU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ерои войны</a:t>
            </a:r>
            <a:endParaRPr lang="ru-RU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4" name="Picture 5" descr="Картинка 175 из 16214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2844" y="0"/>
            <a:ext cx="5929313" cy="653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BE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485775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5143504" y="3214686"/>
            <a:ext cx="342902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843F06"/>
                </a:solidFill>
              </a:rPr>
              <a:t>Началась самая страшная в истории нашей страны Великая Отечественная война. Она длилась почти четыре года - 1418 дней и ночей.</a:t>
            </a:r>
            <a:endParaRPr lang="ru-RU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5072066" y="571480"/>
            <a:ext cx="40719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843F06"/>
                </a:solidFill>
              </a:rPr>
              <a:t>22 июня 1941 года мирная жизнь </a:t>
            </a:r>
          </a:p>
          <a:p>
            <a:r>
              <a:rPr lang="ru-RU" sz="2000" b="1" dirty="0" smtClean="0">
                <a:solidFill>
                  <a:srgbClr val="843F06"/>
                </a:solidFill>
              </a:rPr>
              <a:t>нашего  народа была нарушена</a:t>
            </a:r>
          </a:p>
          <a:p>
            <a:r>
              <a:rPr lang="ru-RU" sz="2000" b="1" dirty="0" smtClean="0">
                <a:solidFill>
                  <a:srgbClr val="843F06"/>
                </a:solidFill>
              </a:rPr>
              <a:t>вероломным нападением </a:t>
            </a:r>
          </a:p>
          <a:p>
            <a:r>
              <a:rPr lang="ru-RU" sz="2000" b="1" dirty="0" smtClean="0">
                <a:solidFill>
                  <a:srgbClr val="843F06"/>
                </a:solidFill>
              </a:rPr>
              <a:t>Фашистской Германии.</a:t>
            </a:r>
            <a:endParaRPr lang="ru-RU" sz="2000" b="1" dirty="0">
              <a:solidFill>
                <a:srgbClr val="843F0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B8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0354" name="Object 2"/>
          <p:cNvGraphicFramePr>
            <a:graphicFrameLocks noChangeAspect="1"/>
          </p:cNvGraphicFramePr>
          <p:nvPr/>
        </p:nvGraphicFramePr>
        <p:xfrm>
          <a:off x="157967" y="214289"/>
          <a:ext cx="8843189" cy="6344027"/>
        </p:xfrm>
        <a:graphic>
          <a:graphicData uri="http://schemas.openxmlformats.org/presentationml/2006/ole">
            <p:oleObj spid="_x0000_s100354" name="Acrobat Document" r:id="rId3" imgW="7589160" imgH="5449320" progId="AcroExch.Document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00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7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2" name="Picture 6" descr="C:\Users\SaiLos\Desktop\2010_03_26\2010_04_09\IMG_0009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500298" y="3286124"/>
            <a:ext cx="2115105" cy="3286148"/>
          </a:xfrm>
          <a:prstGeom prst="rect">
            <a:avLst/>
          </a:prstGeom>
          <a:noFill/>
        </p:spPr>
      </p:pic>
      <p:pic>
        <p:nvPicPr>
          <p:cNvPr id="50183" name="Picture 7" descr="C:\Users\SaiLos\Desktop\2010_03_26\2010_04_09\IMG_0010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714877" y="3286124"/>
            <a:ext cx="2071702" cy="3286148"/>
          </a:xfrm>
          <a:prstGeom prst="rect">
            <a:avLst/>
          </a:prstGeom>
          <a:noFill/>
        </p:spPr>
      </p:pic>
      <p:pic>
        <p:nvPicPr>
          <p:cNvPr id="50184" name="Picture 8" descr="C:\Users\SaiLos\Desktop\2010_03_26\2010_04_09\IMG_0011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929454" y="3286124"/>
            <a:ext cx="2042093" cy="3286148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85720" y="214290"/>
            <a:ext cx="2071702" cy="2934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0185" name="Object 9"/>
          <p:cNvGraphicFramePr>
            <a:graphicFrameLocks noChangeAspect="1"/>
          </p:cNvGraphicFramePr>
          <p:nvPr/>
        </p:nvGraphicFramePr>
        <p:xfrm>
          <a:off x="214282" y="3286124"/>
          <a:ext cx="2214578" cy="3258229"/>
        </p:xfrm>
        <a:graphic>
          <a:graphicData uri="http://schemas.openxmlformats.org/presentationml/2006/ole">
            <p:oleObj spid="_x0000_s50185" name="Acrobat Document" r:id="rId7" imgW="7195680" imgH="10594080" progId="AcroExch.Document">
              <p:embed/>
            </p:oleObj>
          </a:graphicData>
        </a:graphic>
      </p:graphicFrame>
      <p:pic>
        <p:nvPicPr>
          <p:cNvPr id="11" name="Picture 31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6786578" y="214290"/>
            <a:ext cx="2173144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2643174" y="285728"/>
            <a:ext cx="333911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Сальный </a:t>
            </a:r>
          </a:p>
          <a:p>
            <a:r>
              <a:rPr lang="ru-RU" sz="2800" b="1" dirty="0" smtClean="0">
                <a:solidFill>
                  <a:srgbClr val="C00000"/>
                </a:solidFill>
              </a:rPr>
              <a:t>Иван Михайлович</a:t>
            </a:r>
            <a:endParaRPr lang="ru-RU" sz="2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0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50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50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50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6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 descr="C:\Users\SaiLos\Desktop\работы детей\IMG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42910" y="3357562"/>
            <a:ext cx="2230427" cy="3163410"/>
          </a:xfrm>
          <a:prstGeom prst="rect">
            <a:avLst/>
          </a:prstGeom>
          <a:noFill/>
        </p:spPr>
      </p:pic>
      <p:pic>
        <p:nvPicPr>
          <p:cNvPr id="147459" name="Picture 3" descr="C:\Users\SaiLos\Desktop\работы детей\IMG_0001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357554" y="3357562"/>
            <a:ext cx="2165760" cy="3071834"/>
          </a:xfrm>
          <a:prstGeom prst="rect">
            <a:avLst/>
          </a:prstGeom>
          <a:noFill/>
        </p:spPr>
      </p:pic>
      <p:pic>
        <p:nvPicPr>
          <p:cNvPr id="147460" name="Picture 4" descr="C:\Users\SaiLos\Desktop\работы детей\IMG_0002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072198" y="3357562"/>
            <a:ext cx="2143140" cy="3039611"/>
          </a:xfrm>
          <a:prstGeom prst="rect">
            <a:avLst/>
          </a:prstGeom>
          <a:noFill/>
        </p:spPr>
      </p:pic>
      <p:pic>
        <p:nvPicPr>
          <p:cNvPr id="5" name="Picture 3" descr="C:\Users\SaiLos\Desktop\2010_03_26\2010_04_08\IMG_0005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42910" y="357166"/>
            <a:ext cx="1785950" cy="280919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643174" y="357166"/>
            <a:ext cx="407592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err="1" smtClean="0">
                <a:solidFill>
                  <a:srgbClr val="C00000"/>
                </a:solidFill>
              </a:rPr>
              <a:t>Агарагимов</a:t>
            </a:r>
            <a:r>
              <a:rPr lang="ru-RU" sz="3200" b="1" dirty="0" smtClean="0">
                <a:solidFill>
                  <a:srgbClr val="C00000"/>
                </a:solidFill>
              </a:rPr>
              <a:t> </a:t>
            </a:r>
          </a:p>
          <a:p>
            <a:r>
              <a:rPr lang="ru-RU" sz="3200" b="1" dirty="0" smtClean="0">
                <a:solidFill>
                  <a:srgbClr val="C00000"/>
                </a:solidFill>
              </a:rPr>
              <a:t>Николай Сергеевич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14612" y="1428736"/>
            <a:ext cx="4964821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00CC"/>
                </a:solidFill>
              </a:rPr>
              <a:t>За боевые заслуги награждён </a:t>
            </a:r>
          </a:p>
          <a:p>
            <a:r>
              <a:rPr lang="ru-RU" sz="2400" b="1" i="1" dirty="0" smtClean="0">
                <a:solidFill>
                  <a:srgbClr val="C00000"/>
                </a:solidFill>
              </a:rPr>
              <a:t>Орденом Отечественной войны</a:t>
            </a:r>
          </a:p>
          <a:p>
            <a:endParaRPr lang="ru-RU" sz="2400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47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47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47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6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3" name="Picture 3" descr="C:\Users\SaiLos\Desktop\работы детей\IMG_0004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00034" y="3429000"/>
            <a:ext cx="2286016" cy="3186641"/>
          </a:xfrm>
          <a:prstGeom prst="rect">
            <a:avLst/>
          </a:prstGeom>
          <a:noFill/>
        </p:spPr>
      </p:pic>
      <p:pic>
        <p:nvPicPr>
          <p:cNvPr id="148484" name="Picture 4" descr="C:\Users\SaiLos\Desktop\работы детей\IMG_0005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500430" y="3429000"/>
            <a:ext cx="2187308" cy="3048245"/>
          </a:xfrm>
          <a:prstGeom prst="rect">
            <a:avLst/>
          </a:prstGeom>
          <a:noFill/>
        </p:spPr>
      </p:pic>
      <p:pic>
        <p:nvPicPr>
          <p:cNvPr id="5" name="Picture 3" descr="C:\Users\SaiLos\Desktop\2010_03_26\2010_04_08\IMG_0011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86451" y="256493"/>
            <a:ext cx="2156724" cy="3081035"/>
          </a:xfrm>
          <a:prstGeom prst="rect">
            <a:avLst/>
          </a:prstGeom>
          <a:noFill/>
        </p:spPr>
      </p:pic>
      <p:pic>
        <p:nvPicPr>
          <p:cNvPr id="148485" name="Picture 5" descr="C:\Users\SaiLos\Desktop\работы детей\IMG_0006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572264" y="3429000"/>
            <a:ext cx="2178747" cy="307183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143240" y="428604"/>
            <a:ext cx="384111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err="1" smtClean="0">
                <a:solidFill>
                  <a:srgbClr val="C00000"/>
                </a:solidFill>
              </a:rPr>
              <a:t>Кабицкий</a:t>
            </a:r>
            <a:r>
              <a:rPr lang="ru-RU" sz="3200" b="1" dirty="0" smtClean="0">
                <a:solidFill>
                  <a:srgbClr val="C00000"/>
                </a:solidFill>
              </a:rPr>
              <a:t> </a:t>
            </a:r>
          </a:p>
          <a:p>
            <a:r>
              <a:rPr lang="ru-RU" sz="3200" b="1" dirty="0" smtClean="0">
                <a:solidFill>
                  <a:srgbClr val="C00000"/>
                </a:solidFill>
              </a:rPr>
              <a:t>Павел Васильевич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14678" y="2571744"/>
            <a:ext cx="51564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00CC"/>
                </a:solidFill>
              </a:rPr>
              <a:t>17 марта 2010 года </a:t>
            </a:r>
          </a:p>
          <a:p>
            <a:r>
              <a:rPr lang="ru-RU" sz="2000" b="1" dirty="0" smtClean="0">
                <a:solidFill>
                  <a:srgbClr val="0000CC"/>
                </a:solidFill>
              </a:rPr>
              <a:t>Павлу Васильевичу исполнилось 95 лет.</a:t>
            </a:r>
            <a:endParaRPr lang="ru-RU" sz="2000" b="1" dirty="0">
              <a:solidFill>
                <a:srgbClr val="0000CC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14678" y="2143116"/>
            <a:ext cx="5724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rgbClr val="C00000"/>
                </a:solidFill>
              </a:rPr>
              <a:t>Награждён орденом Красной Звезды</a:t>
            </a:r>
            <a:r>
              <a:rPr lang="ru-RU" sz="2000" b="1" i="1" dirty="0" smtClean="0">
                <a:solidFill>
                  <a:srgbClr val="C00000"/>
                </a:solidFill>
              </a:rPr>
              <a:t>.</a:t>
            </a:r>
            <a:endParaRPr lang="ru-RU" sz="2000" b="1" i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41422" y="1500174"/>
            <a:ext cx="59025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00CC"/>
                </a:solidFill>
              </a:rPr>
              <a:t>С сентября 1941 года ушёл на фронт, воевал в </a:t>
            </a:r>
          </a:p>
          <a:p>
            <a:r>
              <a:rPr lang="ru-RU" sz="2000" b="1" dirty="0" smtClean="0">
                <a:solidFill>
                  <a:srgbClr val="0000CC"/>
                </a:solidFill>
              </a:rPr>
              <a:t>танковом полку.</a:t>
            </a:r>
            <a:endParaRPr lang="ru-RU" sz="2000" b="1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4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40"/>
                            </p:stCondLst>
                            <p:childTnLst>
                              <p:par>
                                <p:cTn id="1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148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148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0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000"/>
                                        <p:tgtEl>
                                          <p:spTgt spid="148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6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C:\Users\SaiLos\Desktop\2010_03_26\2010_04_08\IMG_0002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786050" y="285728"/>
            <a:ext cx="2214578" cy="3398933"/>
          </a:xfrm>
          <a:prstGeom prst="rect">
            <a:avLst/>
          </a:prstGeom>
          <a:noFill/>
        </p:spPr>
      </p:pic>
      <p:pic>
        <p:nvPicPr>
          <p:cNvPr id="149506" name="Picture 2" descr="C:\Users\SaiLos\Desktop\работы детей\IMG_0007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74730" y="285728"/>
            <a:ext cx="2225568" cy="3357586"/>
          </a:xfrm>
          <a:prstGeom prst="rect">
            <a:avLst/>
          </a:prstGeom>
          <a:noFill/>
        </p:spPr>
      </p:pic>
      <p:pic>
        <p:nvPicPr>
          <p:cNvPr id="149507" name="Picture 3" descr="C:\Users\SaiLos\Desktop\работы детей\IMG_0008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268217" y="214290"/>
            <a:ext cx="3661501" cy="514353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57158" y="3786190"/>
            <a:ext cx="48017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err="1" smtClean="0">
                <a:solidFill>
                  <a:srgbClr val="C00000"/>
                </a:solidFill>
              </a:rPr>
              <a:t>Рубан</a:t>
            </a:r>
            <a:r>
              <a:rPr lang="ru-RU" sz="2800" b="1" dirty="0" smtClean="0">
                <a:solidFill>
                  <a:srgbClr val="C00000"/>
                </a:solidFill>
              </a:rPr>
              <a:t> Николай Яковлевич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6845" y="4572008"/>
            <a:ext cx="8610114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00CC"/>
                </a:solidFill>
              </a:rPr>
              <a:t>Родился 2 мая 1924 года.</a:t>
            </a:r>
          </a:p>
          <a:p>
            <a:r>
              <a:rPr lang="ru-RU" sz="2000" b="1" i="1" dirty="0" smtClean="0">
                <a:solidFill>
                  <a:srgbClr val="C00000"/>
                </a:solidFill>
              </a:rPr>
              <a:t>Кавалер двух Орденов Славы.</a:t>
            </a:r>
          </a:p>
          <a:p>
            <a:r>
              <a:rPr lang="ru-RU" b="1" dirty="0" smtClean="0">
                <a:solidFill>
                  <a:srgbClr val="0000CC"/>
                </a:solidFill>
              </a:rPr>
              <a:t>Гвардии сержант, командир отделения </a:t>
            </a:r>
          </a:p>
          <a:p>
            <a:r>
              <a:rPr lang="ru-RU" b="1" dirty="0" smtClean="0">
                <a:solidFill>
                  <a:srgbClr val="0000CC"/>
                </a:solidFill>
              </a:rPr>
              <a:t>19 отдельного сапёрного батальона 24-й гвардейской стрелковой дивизии.</a:t>
            </a:r>
          </a:p>
          <a:p>
            <a:r>
              <a:rPr lang="ru-RU" b="1" dirty="0" smtClean="0">
                <a:solidFill>
                  <a:srgbClr val="0000CC"/>
                </a:solidFill>
              </a:rPr>
              <a:t>Сражался за освобождение Украины и Крыма, Белоруссии и </a:t>
            </a:r>
          </a:p>
          <a:p>
            <a:r>
              <a:rPr lang="ru-RU" b="1" dirty="0" smtClean="0">
                <a:solidFill>
                  <a:srgbClr val="0000CC"/>
                </a:solidFill>
              </a:rPr>
              <a:t>Прибалтийских стран. Взял в плен 54 немца.</a:t>
            </a:r>
          </a:p>
          <a:p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49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149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6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226" name="Object 2"/>
          <p:cNvGraphicFramePr>
            <a:graphicFrameLocks noChangeAspect="1"/>
          </p:cNvGraphicFramePr>
          <p:nvPr/>
        </p:nvGraphicFramePr>
        <p:xfrm>
          <a:off x="357158" y="357166"/>
          <a:ext cx="3949910" cy="5715018"/>
        </p:xfrm>
        <a:graphic>
          <a:graphicData uri="http://schemas.openxmlformats.org/presentationml/2006/ole">
            <p:oleObj spid="_x0000_s52226" name="Acrobat Document" r:id="rId3" imgW="7436880" imgH="10098720" progId="AcroExch.Document">
              <p:embed/>
            </p:oleObj>
          </a:graphicData>
        </a:graphic>
      </p:graphicFrame>
      <p:pic>
        <p:nvPicPr>
          <p:cNvPr id="3" name="Picture 3" descr="C:\Users\SaiLos\Desktop\2010_03_26\2010_04_09\IMG_0006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572000" y="285728"/>
            <a:ext cx="4357718" cy="58528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8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02" name="Object 2"/>
          <p:cNvGraphicFramePr>
            <a:graphicFrameLocks noChangeAspect="1"/>
          </p:cNvGraphicFramePr>
          <p:nvPr/>
        </p:nvGraphicFramePr>
        <p:xfrm>
          <a:off x="214282" y="285728"/>
          <a:ext cx="2143140" cy="2927662"/>
        </p:xfrm>
        <a:graphic>
          <a:graphicData uri="http://schemas.openxmlformats.org/presentationml/2006/ole">
            <p:oleObj spid="_x0000_s51202" name="Acrobat Document" r:id="rId3" imgW="7767000" imgH="10619640" progId="AcroExch.Document">
              <p:embed/>
            </p:oleObj>
          </a:graphicData>
        </a:graphic>
      </p:graphicFrame>
      <p:pic>
        <p:nvPicPr>
          <p:cNvPr id="51203" name="Picture 3" descr="C:\Users\SaiLos\Desktop\2010_03_26\2010_04_09\IMG_0014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500298" y="285728"/>
            <a:ext cx="1977785" cy="2928958"/>
          </a:xfrm>
          <a:prstGeom prst="rect">
            <a:avLst/>
          </a:prstGeom>
          <a:noFill/>
        </p:spPr>
      </p:pic>
      <p:graphicFrame>
        <p:nvGraphicFramePr>
          <p:cNvPr id="51204" name="Object 4"/>
          <p:cNvGraphicFramePr>
            <a:graphicFrameLocks noChangeAspect="1"/>
          </p:cNvGraphicFramePr>
          <p:nvPr/>
        </p:nvGraphicFramePr>
        <p:xfrm>
          <a:off x="4643438" y="285728"/>
          <a:ext cx="2054958" cy="2928958"/>
        </p:xfrm>
        <a:graphic>
          <a:graphicData uri="http://schemas.openxmlformats.org/presentationml/2006/ole">
            <p:oleObj spid="_x0000_s51204" name="Acrobat Document" r:id="rId5" imgW="7436880" imgH="10352880" progId="AcroExch.Document">
              <p:embed/>
            </p:oleObj>
          </a:graphicData>
        </a:graphic>
      </p:graphicFrame>
      <p:pic>
        <p:nvPicPr>
          <p:cNvPr id="51205" name="Picture 5" descr="C:\Users\SaiLos\Desktop\2010_03_26\2010_04_09\IMG_0016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858016" y="357166"/>
            <a:ext cx="2094809" cy="2857520"/>
          </a:xfrm>
          <a:prstGeom prst="rect">
            <a:avLst/>
          </a:prstGeom>
          <a:noFill/>
        </p:spPr>
      </p:pic>
      <p:pic>
        <p:nvPicPr>
          <p:cNvPr id="9" name="Picture 25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1428728" y="500042"/>
            <a:ext cx="857256" cy="569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1207" name="Object 7"/>
          <p:cNvGraphicFramePr>
            <a:graphicFrameLocks noChangeAspect="1"/>
          </p:cNvGraphicFramePr>
          <p:nvPr/>
        </p:nvGraphicFramePr>
        <p:xfrm>
          <a:off x="285721" y="3357562"/>
          <a:ext cx="2000263" cy="3071812"/>
        </p:xfrm>
        <a:graphic>
          <a:graphicData uri="http://schemas.openxmlformats.org/presentationml/2006/ole">
            <p:oleObj spid="_x0000_s51207" name="Acrobat Document" r:id="rId8" imgW="7576560" imgH="10454400" progId="AcroExch.Document">
              <p:embed/>
            </p:oleObj>
          </a:graphicData>
        </a:graphic>
      </p:graphicFrame>
      <p:graphicFrame>
        <p:nvGraphicFramePr>
          <p:cNvPr id="51208" name="Object 8"/>
          <p:cNvGraphicFramePr>
            <a:graphicFrameLocks noChangeAspect="1"/>
          </p:cNvGraphicFramePr>
          <p:nvPr/>
        </p:nvGraphicFramePr>
        <p:xfrm>
          <a:off x="2500299" y="3357562"/>
          <a:ext cx="2000264" cy="3071834"/>
        </p:xfrm>
        <a:graphic>
          <a:graphicData uri="http://schemas.openxmlformats.org/presentationml/2006/ole">
            <p:oleObj spid="_x0000_s51208" name="Acrobat Document" r:id="rId9" imgW="7767000" imgH="10657800" progId="AcroExch.Document">
              <p:embed/>
            </p:oleObj>
          </a:graphicData>
        </a:graphic>
      </p:graphicFrame>
      <p:graphicFrame>
        <p:nvGraphicFramePr>
          <p:cNvPr id="51209" name="Object 9"/>
          <p:cNvGraphicFramePr>
            <a:graphicFrameLocks noChangeAspect="1"/>
          </p:cNvGraphicFramePr>
          <p:nvPr/>
        </p:nvGraphicFramePr>
        <p:xfrm>
          <a:off x="4643438" y="3357562"/>
          <a:ext cx="2071702" cy="3076547"/>
        </p:xfrm>
        <a:graphic>
          <a:graphicData uri="http://schemas.openxmlformats.org/presentationml/2006/ole">
            <p:oleObj spid="_x0000_s51209" name="Acrobat Document" r:id="rId10" imgW="7639920" imgH="10619640" progId="AcroExch.Document">
              <p:embed/>
            </p:oleObj>
          </a:graphicData>
        </a:graphic>
      </p:graphicFrame>
      <p:pic>
        <p:nvPicPr>
          <p:cNvPr id="11" name="Picture 20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6858016" y="3357562"/>
            <a:ext cx="2071702" cy="3034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4" dur="1000"/>
                                        <p:tgtEl>
                                          <p:spTgt spid="5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10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0" dur="1000"/>
                                        <p:tgtEl>
                                          <p:spTgt spid="51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4" dur="1000"/>
                                        <p:tgtEl>
                                          <p:spTgt spid="51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7" dur="1000"/>
                                        <p:tgtEl>
                                          <p:spTgt spid="51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0" dur="1000"/>
                                        <p:tgtEl>
                                          <p:spTgt spid="51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FFFF">
            <a:alpha val="9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а 7 из 107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381499" y="0"/>
            <a:ext cx="4762501" cy="3571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C:\Users\SaiLos\Desktop\2010_03_26\2010_04_08\IMG_0008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214414" y="214290"/>
            <a:ext cx="2143140" cy="3261099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85786" y="3571876"/>
            <a:ext cx="6451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Куприянов Николай Петрович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7224" y="4286256"/>
            <a:ext cx="698460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rgbClr val="C00000"/>
                </a:solidFill>
              </a:rPr>
              <a:t>Награждён Орденом Красной Звезды</a:t>
            </a:r>
          </a:p>
          <a:p>
            <a:r>
              <a:rPr lang="ru-RU" sz="2400" b="1" i="1" dirty="0" smtClean="0">
                <a:solidFill>
                  <a:srgbClr val="C00000"/>
                </a:solidFill>
              </a:rPr>
              <a:t>Орденом Отечественной войны </a:t>
            </a:r>
            <a:r>
              <a:rPr lang="en-US" sz="2400" b="1" i="1" dirty="0" smtClean="0">
                <a:solidFill>
                  <a:srgbClr val="C00000"/>
                </a:solidFill>
              </a:rPr>
              <a:t>I</a:t>
            </a:r>
            <a:r>
              <a:rPr lang="ru-RU" sz="2400" b="1" i="1" dirty="0" smtClean="0">
                <a:solidFill>
                  <a:srgbClr val="C00000"/>
                </a:solidFill>
              </a:rPr>
              <a:t> и </a:t>
            </a:r>
            <a:r>
              <a:rPr lang="en-US" sz="2400" b="1" i="1" dirty="0" smtClean="0">
                <a:solidFill>
                  <a:srgbClr val="C00000"/>
                </a:solidFill>
              </a:rPr>
              <a:t>II </a:t>
            </a:r>
            <a:r>
              <a:rPr lang="ru-RU" sz="2400" b="1" i="1" dirty="0" smtClean="0">
                <a:solidFill>
                  <a:srgbClr val="C00000"/>
                </a:solidFill>
              </a:rPr>
              <a:t>степени</a:t>
            </a:r>
          </a:p>
          <a:p>
            <a:r>
              <a:rPr lang="ru-RU" sz="2400" b="1" i="1" dirty="0" smtClean="0">
                <a:solidFill>
                  <a:srgbClr val="C00000"/>
                </a:solidFill>
              </a:rPr>
              <a:t>Медалью «За освобождение Праги»</a:t>
            </a:r>
          </a:p>
          <a:p>
            <a:r>
              <a:rPr lang="ru-RU" sz="2400" b="1" i="1" dirty="0" smtClean="0">
                <a:solidFill>
                  <a:srgbClr val="C00000"/>
                </a:solidFill>
              </a:rPr>
              <a:t>Медалью «За победу над Германией»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FAA0">
            <a:alpha val="5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71868" y="642918"/>
            <a:ext cx="424064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i="1" dirty="0" err="1" smtClean="0">
                <a:solidFill>
                  <a:srgbClr val="FF0000"/>
                </a:solidFill>
              </a:rPr>
              <a:t>Холодняк</a:t>
            </a:r>
            <a:r>
              <a:rPr lang="ru-RU" sz="3200" b="1" i="1" dirty="0" smtClean="0">
                <a:solidFill>
                  <a:srgbClr val="FF0000"/>
                </a:solidFill>
              </a:rPr>
              <a:t> </a:t>
            </a:r>
          </a:p>
          <a:p>
            <a:r>
              <a:rPr lang="ru-RU" sz="3200" b="1" i="1" dirty="0" smtClean="0">
                <a:solidFill>
                  <a:srgbClr val="FF0000"/>
                </a:solidFill>
              </a:rPr>
              <a:t>Иван Александрович</a:t>
            </a:r>
          </a:p>
        </p:txBody>
      </p:sp>
      <p:pic>
        <p:nvPicPr>
          <p:cNvPr id="6" name="Picture 10" descr="C:\Users\SaiLos\Desktop\2010_03_26\2010_04_08\IMG_0003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85786" y="500041"/>
            <a:ext cx="2286016" cy="3496017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785786" y="4143380"/>
            <a:ext cx="6282489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</a:t>
            </a:r>
            <a:r>
              <a:rPr lang="ru-RU" sz="2000" b="1" dirty="0" smtClean="0">
                <a:solidFill>
                  <a:srgbClr val="0033CC"/>
                </a:solidFill>
              </a:rPr>
              <a:t>Имеет награды:</a:t>
            </a:r>
          </a:p>
          <a:p>
            <a:r>
              <a:rPr lang="ru-RU" sz="2400" b="1" i="1" dirty="0" smtClean="0">
                <a:solidFill>
                  <a:srgbClr val="C00000"/>
                </a:solidFill>
              </a:rPr>
              <a:t> Орден Славы </a:t>
            </a:r>
            <a:r>
              <a:rPr lang="en-US" sz="2400" b="1" i="1" dirty="0" smtClean="0">
                <a:solidFill>
                  <a:srgbClr val="C00000"/>
                </a:solidFill>
              </a:rPr>
              <a:t>III</a:t>
            </a:r>
            <a:r>
              <a:rPr lang="ru-RU" sz="2400" b="1" i="1" dirty="0" smtClean="0">
                <a:solidFill>
                  <a:srgbClr val="C00000"/>
                </a:solidFill>
              </a:rPr>
              <a:t> степени</a:t>
            </a:r>
          </a:p>
          <a:p>
            <a:r>
              <a:rPr lang="ru-RU" sz="2400" b="1" i="1" dirty="0" smtClean="0">
                <a:solidFill>
                  <a:srgbClr val="C00000"/>
                </a:solidFill>
              </a:rPr>
              <a:t> Орден  Отечественной войны </a:t>
            </a:r>
            <a:r>
              <a:rPr lang="en-US" sz="2400" b="1" i="1" dirty="0" smtClean="0">
                <a:solidFill>
                  <a:srgbClr val="C00000"/>
                </a:solidFill>
              </a:rPr>
              <a:t>II </a:t>
            </a:r>
            <a:r>
              <a:rPr lang="ru-RU" sz="2400" b="1" i="1" dirty="0" smtClean="0">
                <a:solidFill>
                  <a:srgbClr val="C00000"/>
                </a:solidFill>
              </a:rPr>
              <a:t>степени</a:t>
            </a:r>
          </a:p>
          <a:p>
            <a:r>
              <a:rPr lang="ru-RU" sz="2400" b="1" i="1" dirty="0" smtClean="0">
                <a:solidFill>
                  <a:srgbClr val="C00000"/>
                </a:solidFill>
              </a:rPr>
              <a:t> Медаль «За победу над Германией»</a:t>
            </a:r>
          </a:p>
          <a:p>
            <a:r>
              <a:rPr lang="ru-RU" sz="2400" b="1" i="1" dirty="0" smtClean="0">
                <a:solidFill>
                  <a:srgbClr val="C00000"/>
                </a:solidFill>
              </a:rPr>
              <a:t> Медаль «За победу над Японией»</a:t>
            </a:r>
            <a:endParaRPr lang="ru-RU" sz="2400" b="1" i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28992" y="2285992"/>
            <a:ext cx="548387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33CC"/>
                </a:solidFill>
              </a:rPr>
              <a:t>Воевал в составе 7-й танковой бригады </a:t>
            </a:r>
          </a:p>
          <a:p>
            <a:r>
              <a:rPr lang="ru-RU" sz="2000" b="1" dirty="0" smtClean="0">
                <a:solidFill>
                  <a:srgbClr val="0033CC"/>
                </a:solidFill>
              </a:rPr>
              <a:t>3-го Сталинградского механизированного </a:t>
            </a:r>
          </a:p>
          <a:p>
            <a:r>
              <a:rPr lang="ru-RU" sz="2000" b="1" dirty="0" smtClean="0">
                <a:solidFill>
                  <a:srgbClr val="0033CC"/>
                </a:solidFill>
              </a:rPr>
              <a:t>корпуса  механиком-водителем танка.</a:t>
            </a:r>
            <a:endParaRPr lang="ru-RU" sz="2000" b="1" dirty="0">
              <a:solidFill>
                <a:srgbClr val="00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 descr="C:\Users\SaiLos\Desktop\2010_03_26\2010_04_08\IMG_0014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00034" y="285728"/>
            <a:ext cx="3071834" cy="423275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857620" y="500042"/>
            <a:ext cx="409919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Топникова </a:t>
            </a:r>
          </a:p>
          <a:p>
            <a:r>
              <a:rPr lang="ru-RU" sz="3200" b="1" dirty="0" smtClean="0">
                <a:solidFill>
                  <a:srgbClr val="FF0000"/>
                </a:solidFill>
              </a:rPr>
              <a:t>Татьяна Иосифовна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29058" y="2071678"/>
            <a:ext cx="488620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33CC"/>
                </a:solidFill>
              </a:rPr>
              <a:t>В 1943 году добровольно </a:t>
            </a:r>
          </a:p>
          <a:p>
            <a:r>
              <a:rPr lang="ru-RU" sz="2000" b="1" dirty="0" smtClean="0">
                <a:solidFill>
                  <a:srgbClr val="0033CC"/>
                </a:solidFill>
              </a:rPr>
              <a:t>ушла на фронт .</a:t>
            </a:r>
          </a:p>
          <a:p>
            <a:r>
              <a:rPr lang="ru-RU" sz="2000" b="1" dirty="0" smtClean="0">
                <a:solidFill>
                  <a:srgbClr val="0033CC"/>
                </a:solidFill>
              </a:rPr>
              <a:t>Служила в зенитно-артиллеристском </a:t>
            </a:r>
          </a:p>
          <a:p>
            <a:r>
              <a:rPr lang="ru-RU" sz="2000" b="1" dirty="0" smtClean="0">
                <a:solidFill>
                  <a:srgbClr val="0033CC"/>
                </a:solidFill>
              </a:rPr>
              <a:t>полку поваром, медсестрой, </a:t>
            </a:r>
          </a:p>
          <a:p>
            <a:r>
              <a:rPr lang="ru-RU" sz="2000" b="1" dirty="0" smtClean="0">
                <a:solidFill>
                  <a:srgbClr val="0033CC"/>
                </a:solidFill>
              </a:rPr>
              <a:t>пулемётчицей.</a:t>
            </a:r>
            <a:endParaRPr lang="ru-RU" sz="2000" b="1" dirty="0">
              <a:solidFill>
                <a:srgbClr val="0033C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4282" y="5214950"/>
            <a:ext cx="8488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rgbClr val="C00000"/>
                </a:solidFill>
              </a:rPr>
              <a:t>Награждена Орденом Отечественной войны </a:t>
            </a:r>
            <a:r>
              <a:rPr lang="en-US" sz="2400" b="1" i="1" dirty="0" smtClean="0">
                <a:solidFill>
                  <a:srgbClr val="C00000"/>
                </a:solidFill>
              </a:rPr>
              <a:t>I </a:t>
            </a:r>
            <a:r>
              <a:rPr lang="ru-RU" sz="2400" b="1" i="1" dirty="0" smtClean="0">
                <a:solidFill>
                  <a:srgbClr val="C00000"/>
                </a:solidFill>
              </a:rPr>
              <a:t>степени.</a:t>
            </a:r>
            <a:endParaRPr lang="ru-RU" sz="2400" b="1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BF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786314" y="3500438"/>
            <a:ext cx="3990551" cy="3071834"/>
          </a:xfrm>
          <a:prstGeom prst="round2DiagRect">
            <a:avLst>
              <a:gd name="adj1" fmla="val 0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57158" y="357166"/>
            <a:ext cx="4097393" cy="2928958"/>
          </a:xfrm>
          <a:prstGeom prst="round2DiagRect">
            <a:avLst>
              <a:gd name="adj1" fmla="val 0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690582" y="285728"/>
            <a:ext cx="4096228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 descr="18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85720" y="3500438"/>
            <a:ext cx="4260786" cy="3143272"/>
          </a:xfrm>
          <a:prstGeom prst="rect">
            <a:avLst/>
          </a:prstGeom>
          <a:noFill/>
          <a:ln w="38100">
            <a:solidFill>
              <a:srgbClr val="A50021"/>
            </a:solidFill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C:\Users\SaiLos\Desktop\2010_03_26\2010_04_08\IMG_0009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28596" y="214290"/>
            <a:ext cx="8345360" cy="464347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57158" y="5214950"/>
            <a:ext cx="86145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Хотим сказать «спасибо» ветеранам, кто пережил великую войну,</a:t>
            </a:r>
          </a:p>
          <a:p>
            <a:r>
              <a:rPr lang="ru-RU" sz="2000" b="1" dirty="0" smtClean="0">
                <a:solidFill>
                  <a:srgbClr val="FF0000"/>
                </a:solidFill>
              </a:rPr>
              <a:t>За Вашу седину, за Ваши раны,</a:t>
            </a:r>
          </a:p>
          <a:p>
            <a:r>
              <a:rPr lang="ru-RU" sz="2000" b="1" dirty="0" smtClean="0">
                <a:solidFill>
                  <a:srgbClr val="FF0000"/>
                </a:solidFill>
              </a:rPr>
              <a:t>За то, что от врага спасли страну!</a:t>
            </a:r>
            <a:endParaRPr lang="ru-RU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63958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8" y="980728"/>
            <a:ext cx="727280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CB8"/>
                </a:solidFill>
              </a:rPr>
              <a:t>Презентацию выполнила </a:t>
            </a:r>
          </a:p>
          <a:p>
            <a:pPr algn="ctr"/>
            <a:r>
              <a:rPr lang="ru-RU" sz="3600" b="1" dirty="0" smtClean="0">
                <a:solidFill>
                  <a:srgbClr val="002CB8"/>
                </a:solidFill>
              </a:rPr>
              <a:t>учитель начальных классов  МОУ Троицкая СОШ</a:t>
            </a:r>
          </a:p>
          <a:p>
            <a:pPr algn="ctr"/>
            <a:r>
              <a:rPr lang="ru-RU" sz="3600" b="1" dirty="0" err="1" smtClean="0">
                <a:solidFill>
                  <a:srgbClr val="002CB8"/>
                </a:solidFill>
              </a:rPr>
              <a:t>Неклиновского</a:t>
            </a:r>
            <a:r>
              <a:rPr lang="ru-RU" sz="3600" b="1" dirty="0" smtClean="0">
                <a:solidFill>
                  <a:srgbClr val="002CB8"/>
                </a:solidFill>
              </a:rPr>
              <a:t> района Ростовской области</a:t>
            </a:r>
          </a:p>
          <a:p>
            <a:pPr algn="ctr"/>
            <a:r>
              <a:rPr lang="ru-RU" sz="4000" b="1" dirty="0" smtClean="0">
                <a:solidFill>
                  <a:srgbClr val="002CB8"/>
                </a:solidFill>
              </a:rPr>
              <a:t>Колесниченко Светлана Васильевна</a:t>
            </a:r>
            <a:endParaRPr lang="ru-RU" sz="4000" b="1" dirty="0">
              <a:solidFill>
                <a:srgbClr val="002CB8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BE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:\БИТВА ПОД МОСКВОЙ\36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14281" y="214290"/>
            <a:ext cx="8715437" cy="5214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85720" y="5429264"/>
            <a:ext cx="85725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913533"/>
                </a:solidFill>
              </a:rPr>
              <a:t>7 ноября 1941 г. на Красной площади </a:t>
            </a:r>
          </a:p>
          <a:p>
            <a:r>
              <a:rPr lang="ru-RU" sz="2400" b="1" dirty="0" smtClean="0">
                <a:solidFill>
                  <a:srgbClr val="913533"/>
                </a:solidFill>
              </a:rPr>
              <a:t>состоялся военный парад. </a:t>
            </a:r>
          </a:p>
          <a:p>
            <a:r>
              <a:rPr lang="ru-RU" sz="2400" b="1" dirty="0" smtClean="0">
                <a:solidFill>
                  <a:srgbClr val="913533"/>
                </a:solidFill>
              </a:rPr>
              <a:t>Его участники прямо с парада уходили фронт. </a:t>
            </a:r>
            <a:endParaRPr lang="ru-RU" sz="2400" b="1" dirty="0">
              <a:solidFill>
                <a:srgbClr val="91353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6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14281" y="214290"/>
            <a:ext cx="8763357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14282" y="5929330"/>
            <a:ext cx="89297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6600"/>
                </a:solidFill>
              </a:rPr>
              <a:t>Более 600 жителей села Троицкое  были призваны  защищать Родину.</a:t>
            </a:r>
          </a:p>
          <a:p>
            <a:r>
              <a:rPr lang="ru-RU" sz="2000" b="1" dirty="0" smtClean="0">
                <a:solidFill>
                  <a:srgbClr val="006600"/>
                </a:solidFill>
              </a:rPr>
              <a:t>Многие уходили  на фронт добровольцами.</a:t>
            </a:r>
            <a:endParaRPr lang="ru-RU" sz="2000" b="1" dirty="0">
              <a:solidFill>
                <a:srgbClr val="00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138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95DB">
            <a:alpha val="64706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645440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33526" y="142851"/>
            <a:ext cx="8796192" cy="65008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596" y="5786454"/>
            <a:ext cx="8143932" cy="1071546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28 бойцов дивизии генерала И. В. Панфилова во главе с политруком    </a:t>
            </a:r>
          </a:p>
          <a:p>
            <a:pPr algn="just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                          В. Г. Клочковым совершили бессмертный подвиг.       </a:t>
            </a: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                                                          </a:t>
            </a:r>
          </a:p>
          <a:p>
            <a:pPr algn="just"/>
            <a:endPara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8196" name="Picture 4" descr="Картинка 18 из 5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1"/>
            <a:ext cx="9144000" cy="57150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6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42910" y="4357694"/>
            <a:ext cx="1976438" cy="197643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929454" y="3214686"/>
            <a:ext cx="1934189" cy="200026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572000" y="2071678"/>
            <a:ext cx="1785950" cy="197900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286116" y="4286256"/>
            <a:ext cx="2636538" cy="202765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785918" y="2071678"/>
            <a:ext cx="2667018" cy="200026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6929454" y="214290"/>
            <a:ext cx="2008923" cy="207170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6858016" y="2428868"/>
            <a:ext cx="2285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Звезда Героя Советского Союза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00364" y="6286520"/>
            <a:ext cx="3857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Медали «За доблестный труд»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57356" y="1571612"/>
            <a:ext cx="4929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Ордена Великой Отечественной войны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86578" y="5429264"/>
            <a:ext cx="20717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Орден Великой Отечественной                           войны 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5786" y="6357958"/>
            <a:ext cx="1857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Орден  Победы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8" cstate="email"/>
          <a:srcRect t="15294"/>
          <a:stretch>
            <a:fillRect/>
          </a:stretch>
        </p:blipFill>
        <p:spPr bwMode="auto">
          <a:xfrm>
            <a:off x="214283" y="214291"/>
            <a:ext cx="1428759" cy="1821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TextBox 19"/>
          <p:cNvSpPr txBox="1"/>
          <p:nvPr/>
        </p:nvSpPr>
        <p:spPr>
          <a:xfrm>
            <a:off x="1857356" y="285728"/>
            <a:ext cx="46458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Боевые награды</a:t>
            </a:r>
            <a:endParaRPr lang="ru-RU" sz="4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6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60" name="Picture 8" descr="C:\Users\SaiLos\Desktop\2010_03_26\2010_04_09\IMG_0004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5400000">
            <a:off x="2786050" y="5000636"/>
            <a:ext cx="1571636" cy="1857388"/>
          </a:xfrm>
          <a:prstGeom prst="rect">
            <a:avLst/>
          </a:prstGeom>
          <a:noFill/>
        </p:spPr>
      </p:pic>
      <p:pic>
        <p:nvPicPr>
          <p:cNvPr id="8" name="Picture 6" descr="Картинка 42 из 27207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85720" y="1571612"/>
            <a:ext cx="2071702" cy="1571636"/>
          </a:xfrm>
          <a:prstGeom prst="rect">
            <a:avLst/>
          </a:prstGeom>
          <a:noFill/>
        </p:spPr>
      </p:pic>
      <p:pic>
        <p:nvPicPr>
          <p:cNvPr id="9" name="Picture 6" descr="Картинка 3 из 9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500298" y="1571612"/>
            <a:ext cx="2070273" cy="1553676"/>
          </a:xfrm>
          <a:prstGeom prst="rect">
            <a:avLst/>
          </a:prstGeom>
          <a:noFill/>
        </p:spPr>
      </p:pic>
      <p:pic>
        <p:nvPicPr>
          <p:cNvPr id="11" name="Picture 2" descr="Это фрагмент памятника десанту на МАЛОЙ ЗЕМЛЕ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714876" y="1571612"/>
            <a:ext cx="1842496" cy="1571636"/>
          </a:xfrm>
          <a:prstGeom prst="rect">
            <a:avLst/>
          </a:prstGeom>
          <a:noFill/>
        </p:spPr>
      </p:pic>
      <p:pic>
        <p:nvPicPr>
          <p:cNvPr id="13" name="Picture 7" descr="STOS5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6786578" y="1571612"/>
            <a:ext cx="2095514" cy="1571636"/>
          </a:xfrm>
          <a:prstGeom prst="rect">
            <a:avLst/>
          </a:prstGeom>
          <a:noFill/>
        </p:spPr>
      </p:pic>
      <p:pic>
        <p:nvPicPr>
          <p:cNvPr id="14" name="Picture 2" descr="Файл:ВП Аджимушкай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357158" y="5143512"/>
            <a:ext cx="2071702" cy="1428736"/>
          </a:xfrm>
          <a:prstGeom prst="rect">
            <a:avLst/>
          </a:prstGeom>
          <a:noFill/>
        </p:spPr>
      </p:pic>
      <p:pic>
        <p:nvPicPr>
          <p:cNvPr id="15" name="Picture 7" descr="ПАМЯТНИК В тУЛЕ воВ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>
          <a:xfrm>
            <a:off x="5786446" y="3214686"/>
            <a:ext cx="1357322" cy="1857388"/>
          </a:xfrm>
          <a:prstGeom prst="rect">
            <a:avLst/>
          </a:prstGeom>
        </p:spPr>
      </p:pic>
      <p:pic>
        <p:nvPicPr>
          <p:cNvPr id="16" name="Picture 2" descr="Картинка 1 из 10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3929058" y="3214686"/>
            <a:ext cx="1650198" cy="1857388"/>
          </a:xfrm>
          <a:prstGeom prst="rect">
            <a:avLst/>
          </a:prstGeom>
          <a:noFill/>
        </p:spPr>
      </p:pic>
      <p:pic>
        <p:nvPicPr>
          <p:cNvPr id="17" name="Picture 7" descr="Родина - Мать в Киеве"/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>
          <a:xfrm>
            <a:off x="500034" y="3214686"/>
            <a:ext cx="1691380" cy="1857388"/>
          </a:xfrm>
          <a:prstGeom prst="rect">
            <a:avLst/>
          </a:prstGeom>
        </p:spPr>
      </p:pic>
      <p:pic>
        <p:nvPicPr>
          <p:cNvPr id="18" name="Picture 4" descr="Памятники города-героя Мурманска">
            <a:hlinkClick r:id="rId14"/>
          </p:cNvPr>
          <p:cNvPicPr>
            <a:picLocks noChangeAspect="1" noChangeArrowheads="1"/>
          </p:cNvPicPr>
          <p:nvPr/>
        </p:nvPicPr>
        <p:blipFill>
          <a:blip r:embed="rId15" cstate="email"/>
          <a:srcRect/>
          <a:stretch>
            <a:fillRect/>
          </a:stretch>
        </p:blipFill>
        <p:spPr bwMode="auto">
          <a:xfrm>
            <a:off x="2357422" y="3214686"/>
            <a:ext cx="1375167" cy="1833556"/>
          </a:xfrm>
          <a:prstGeom prst="rect">
            <a:avLst/>
          </a:prstGeom>
          <a:noFill/>
        </p:spPr>
      </p:pic>
      <p:pic>
        <p:nvPicPr>
          <p:cNvPr id="19" name="Picture 7" descr="Брест"/>
          <p:cNvPicPr>
            <a:picLocks noChangeAspect="1" noChangeArrowheads="1"/>
          </p:cNvPicPr>
          <p:nvPr/>
        </p:nvPicPr>
        <p:blipFill>
          <a:blip r:embed="rId16" cstate="email"/>
          <a:srcRect/>
          <a:stretch>
            <a:fillRect/>
          </a:stretch>
        </p:blipFill>
        <p:spPr>
          <a:xfrm>
            <a:off x="7429520" y="3214686"/>
            <a:ext cx="1489178" cy="1857388"/>
          </a:xfrm>
          <a:prstGeom prst="rect">
            <a:avLst/>
          </a:prstGeom>
          <a:noFill/>
          <a:ln/>
        </p:spPr>
      </p:pic>
      <p:pic>
        <p:nvPicPr>
          <p:cNvPr id="21" name="Picture 4" descr="Файл:Hero of the Soviet Union medal 3.png">
            <a:hlinkClick r:id="rId17"/>
          </p:cNvPr>
          <p:cNvPicPr>
            <a:picLocks noChangeAspect="1" noChangeArrowheads="1"/>
          </p:cNvPicPr>
          <p:nvPr/>
        </p:nvPicPr>
        <p:blipFill>
          <a:blip r:embed="rId18" cstate="email"/>
          <a:srcRect/>
          <a:stretch>
            <a:fillRect/>
          </a:stretch>
        </p:blipFill>
        <p:spPr bwMode="auto">
          <a:xfrm>
            <a:off x="7463006" y="0"/>
            <a:ext cx="890729" cy="1500174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1214414" y="1643050"/>
            <a:ext cx="947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Москва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428728" y="3214686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Киев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358082" y="1643050"/>
            <a:ext cx="1212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Волгоград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857884" y="3214686"/>
            <a:ext cx="625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Тула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500958" y="4929198"/>
            <a:ext cx="13696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Брестская 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крепость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714876" y="3214686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Минск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428860" y="4714884"/>
            <a:ext cx="1234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Мурманск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0"/>
            <a:ext cx="740908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800" b="1" dirty="0" smtClean="0">
                <a:solidFill>
                  <a:srgbClr val="CC0000"/>
                </a:solidFill>
                <a:latin typeface="Cambria" pitchFamily="18" charset="0"/>
                <a:cs typeface="Arabic Typesetting" pitchFamily="66" charset="-78"/>
              </a:rPr>
              <a:t>Города-герои</a:t>
            </a:r>
            <a:endParaRPr lang="ru-RU" sz="8800" b="1" dirty="0">
              <a:solidFill>
                <a:srgbClr val="CC0000"/>
              </a:solidFill>
              <a:latin typeface="Cambria" pitchFamily="18" charset="0"/>
              <a:cs typeface="Arabic Typesetting" pitchFamily="66" charset="-78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857752" y="2786058"/>
            <a:ext cx="1595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Новороссийск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571868" y="1571612"/>
            <a:ext cx="887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Одесса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428728" y="5143512"/>
            <a:ext cx="776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Керчь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928926" y="5143512"/>
            <a:ext cx="1435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Севастополь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33" name="Picture 29" descr="медаль города-героя"/>
          <p:cNvPicPr>
            <a:picLocks noChangeAspect="1" noChangeArrowheads="1"/>
          </p:cNvPicPr>
          <p:nvPr/>
        </p:nvPicPr>
        <p:blipFill>
          <a:blip r:embed="rId19" cstate="email"/>
          <a:srcRect/>
          <a:stretch>
            <a:fillRect/>
          </a:stretch>
        </p:blipFill>
        <p:spPr bwMode="auto">
          <a:xfrm>
            <a:off x="8327787" y="1"/>
            <a:ext cx="816214" cy="1500174"/>
          </a:xfrm>
          <a:prstGeom prst="rect">
            <a:avLst/>
          </a:prstGeom>
          <a:noFill/>
        </p:spPr>
      </p:pic>
      <p:pic>
        <p:nvPicPr>
          <p:cNvPr id="34" name="Picture 7" descr="Жителям блокадн"/>
          <p:cNvPicPr>
            <a:picLocks noChangeAspect="1" noChangeArrowheads="1"/>
          </p:cNvPicPr>
          <p:nvPr/>
        </p:nvPicPr>
        <p:blipFill>
          <a:blip r:embed="rId20" cstate="email"/>
          <a:srcRect/>
          <a:stretch>
            <a:fillRect/>
          </a:stretch>
        </p:blipFill>
        <p:spPr>
          <a:xfrm>
            <a:off x="4714876" y="5143512"/>
            <a:ext cx="2357454" cy="1571636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5643570" y="5072074"/>
            <a:ext cx="1281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Ленинград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36" name="Picture 5" descr="Брестская крепость"/>
          <p:cNvPicPr>
            <a:picLocks noChangeAspect="1" noChangeArrowheads="1"/>
          </p:cNvPicPr>
          <p:nvPr/>
        </p:nvPicPr>
        <p:blipFill>
          <a:blip r:embed="rId21" cstate="email"/>
          <a:srcRect/>
          <a:stretch>
            <a:fillRect/>
          </a:stretch>
        </p:blipFill>
        <p:spPr bwMode="auto">
          <a:xfrm>
            <a:off x="7429520" y="5500702"/>
            <a:ext cx="1428844" cy="10969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1774</TotalTime>
  <Words>571</Words>
  <Application>Microsoft Office PowerPoint</Application>
  <PresentationFormat>Экран (4:3)</PresentationFormat>
  <Paragraphs>144</Paragraphs>
  <Slides>32</Slides>
  <Notes>1</Notes>
  <HiddenSlides>0</HiddenSlides>
  <MMClips>1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4" baseType="lpstr">
      <vt:lpstr>Тема Office</vt:lpstr>
      <vt:lpstr>Acrobat Document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SaiLos</dc:creator>
  <cp:lastModifiedBy>SaiLos</cp:lastModifiedBy>
  <cp:revision>196</cp:revision>
  <dcterms:created xsi:type="dcterms:W3CDTF">2010-04-05T16:49:23Z</dcterms:created>
  <dcterms:modified xsi:type="dcterms:W3CDTF">2011-01-27T08:33:34Z</dcterms:modified>
</cp:coreProperties>
</file>