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7" r:id="rId5"/>
    <p:sldId id="259" r:id="rId6"/>
    <p:sldId id="264" r:id="rId7"/>
    <p:sldId id="260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333936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 математики</a:t>
            </a:r>
            <a:br>
              <a:rPr lang="ru-RU" dirty="0" smtClean="0"/>
            </a:br>
            <a:r>
              <a:rPr lang="ru-RU" dirty="0" smtClean="0"/>
              <a:t>по теме: «Прямоугольник»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572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общеобразовательное учреждение «Средняя общеобразовательная школа» с. Екатериновка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8768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Работу подготовила: </a:t>
            </a:r>
          </a:p>
          <a:p>
            <a:pPr indent="1169988"/>
            <a:r>
              <a:rPr lang="ru-RU" dirty="0" err="1" smtClean="0"/>
              <a:t>Голомедова</a:t>
            </a:r>
            <a:r>
              <a:rPr lang="ru-RU" dirty="0" smtClean="0"/>
              <a:t> Ирина Валерьевна, </a:t>
            </a:r>
          </a:p>
          <a:p>
            <a:pPr indent="1169988"/>
            <a:r>
              <a:rPr lang="ru-RU" dirty="0" smtClean="0"/>
              <a:t>учитель начальных классов, </a:t>
            </a:r>
          </a:p>
          <a:p>
            <a:pPr indent="1169988"/>
            <a:r>
              <a:rPr lang="en-US" dirty="0" smtClean="0"/>
              <a:t>I</a:t>
            </a:r>
            <a:r>
              <a:rPr lang="ru-RU" dirty="0" smtClean="0"/>
              <a:t> квалификационной категории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624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2011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257736" cy="123444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ПРЯМОУГОЛЬНИК</a:t>
            </a:r>
            <a:endParaRPr lang="ru-RU" sz="6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81000" y="3352800"/>
            <a:ext cx="8229600" cy="1234440"/>
          </a:xfrm>
          <a:prstGeom prst="rect">
            <a:avLst/>
          </a:prstGeom>
        </p:spPr>
        <p:txBody>
          <a:bodyPr vert="horz" lIns="45720" rIns="45720" anchor="t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3,</a:t>
            </a:r>
            <a:r>
              <a:rPr kumimoji="0" lang="ru-RU" sz="6000" b="1" i="0" u="none" strike="noStrike" kern="1200" cap="all" spc="0" normalizeH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5, 15, 21, 28, 30, 45, 55,  60, 65, 70, 90, 100</a:t>
            </a:r>
            <a:endParaRPr kumimoji="0" lang="ru-RU" sz="6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«Родственники»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Жила на свете важная </a:t>
            </a:r>
          </a:p>
          <a:p>
            <a:pPr algn="ctr">
              <a:buNone/>
            </a:pPr>
            <a:r>
              <a:rPr lang="ru-RU" sz="9600" dirty="0" smtClean="0"/>
              <a:t>фигура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2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990600"/>
            <a:ext cx="7467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Стороны мои все 		РАВНЫ, </a:t>
            </a:r>
          </a:p>
          <a:p>
            <a:pPr algn="ctr">
              <a:buNone/>
            </a:pPr>
            <a:r>
              <a:rPr lang="ru-RU" dirty="0" smtClean="0"/>
              <a:t>углы все 		ПРЯМЫЕ.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3048000"/>
            <a:ext cx="2895600" cy="2743200"/>
          </a:xfrm>
          <a:prstGeom prst="rect">
            <a:avLst/>
          </a:prstGeom>
          <a:ln w="762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onvex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28600"/>
            <a:ext cx="7467600" cy="2667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	 «Если встречу родственника, то сразу узнаю, - думал квадрат, - ведь он на меня должен быть чем-то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dirty="0" smtClean="0"/>
              <a:t>ПОХОЖ</a:t>
            </a:r>
            <a:r>
              <a:rPr lang="ru-RU" dirty="0" smtClean="0"/>
              <a:t>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600" y="3124200"/>
            <a:ext cx="3962400" cy="1981200"/>
          </a:xfrm>
          <a:prstGeom prst="rect">
            <a:avLst/>
          </a:prstGeom>
          <a:ln w="5715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6000000" lon="6000000" rev="14100000"/>
            </a:lightRig>
          </a:scene3d>
          <a:sp3d prstMaterial="softEdge">
            <a:bevelT w="1270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266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 </a:t>
            </a:r>
            <a:r>
              <a:rPr lang="ru-RU" sz="6600" dirty="0" smtClean="0"/>
              <a:t>ПРЯМО	-	</a:t>
            </a:r>
          </a:p>
          <a:p>
            <a:pPr algn="ctr">
              <a:buNone/>
            </a:pPr>
            <a:r>
              <a:rPr lang="ru-RU" sz="6600" dirty="0" smtClean="0"/>
              <a:t>УГОЛЬНИК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304800"/>
            <a:ext cx="7467600" cy="16002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 «А мы не РОДСТВЕННИКИ с тобой?» - спрашивает </a:t>
            </a:r>
          </a:p>
          <a:p>
            <a:pPr algn="ctr">
              <a:buNone/>
            </a:pPr>
            <a:r>
              <a:rPr lang="ru-RU" dirty="0" smtClean="0"/>
              <a:t>Квадрат у Прямоугольника.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3200400"/>
            <a:ext cx="2895600" cy="2743200"/>
          </a:xfrm>
          <a:prstGeom prst="rect">
            <a:avLst/>
          </a:prstGeom>
          <a:ln w="762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onvex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24400" y="1981200"/>
            <a:ext cx="3962400" cy="1981200"/>
          </a:xfrm>
          <a:prstGeom prst="rect">
            <a:avLst/>
          </a:prstGeom>
          <a:ln w="5715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6000000" lon="6000000" rev="14100000"/>
            </a:lightRig>
          </a:scene3d>
          <a:sp3d prstMaterial="softEdge">
            <a:bevelT w="1270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304800" y="5410200"/>
            <a:ext cx="914400" cy="1066800"/>
          </a:xfrm>
          <a:prstGeom prst="arc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15673862">
            <a:off x="3187666" y="5257573"/>
            <a:ext cx="914400" cy="1066800"/>
          </a:xfrm>
          <a:prstGeom prst="arc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10800000">
            <a:off x="3200400" y="2667000"/>
            <a:ext cx="914400" cy="1066800"/>
          </a:xfrm>
          <a:prstGeom prst="arc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5187534">
            <a:off x="255821" y="2699072"/>
            <a:ext cx="914400" cy="1066800"/>
          </a:xfrm>
          <a:prstGeom prst="arc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4626526">
            <a:off x="4203357" y="1555278"/>
            <a:ext cx="914400" cy="1066800"/>
          </a:xfrm>
          <a:prstGeom prst="arc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1368517">
            <a:off x="8311172" y="1515788"/>
            <a:ext cx="914400" cy="1066800"/>
          </a:xfrm>
          <a:prstGeom prst="arc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5851863">
            <a:off x="8273088" y="3328182"/>
            <a:ext cx="914400" cy="1066800"/>
          </a:xfrm>
          <a:prstGeom prst="arc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>
            <a:off x="4267200" y="3429000"/>
            <a:ext cx="914400" cy="1066800"/>
          </a:xfrm>
          <a:prstGeom prst="arc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762000" y="5257800"/>
            <a:ext cx="685800" cy="685800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ый треугольник 21"/>
          <p:cNvSpPr/>
          <p:nvPr/>
        </p:nvSpPr>
        <p:spPr>
          <a:xfrm rot="16200000">
            <a:off x="2971800" y="5257800"/>
            <a:ext cx="685800" cy="685800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10800000">
            <a:off x="2971800" y="3200400"/>
            <a:ext cx="685800" cy="685800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5400000">
            <a:off x="762000" y="3200400"/>
            <a:ext cx="685800" cy="685800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>
            <a:off x="4724400" y="3276600"/>
            <a:ext cx="685800" cy="685800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 rot="16200000">
            <a:off x="8001000" y="3276600"/>
            <a:ext cx="685800" cy="685800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/>
          <p:cNvSpPr/>
          <p:nvPr/>
        </p:nvSpPr>
        <p:spPr>
          <a:xfrm rot="10800000">
            <a:off x="8001000" y="1981200"/>
            <a:ext cx="685800" cy="685800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/>
          <p:cNvSpPr/>
          <p:nvPr/>
        </p:nvSpPr>
        <p:spPr>
          <a:xfrm rot="5400000">
            <a:off x="4724400" y="1981200"/>
            <a:ext cx="685800" cy="685800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762000" y="3200400"/>
            <a:ext cx="28956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62000" y="5943600"/>
            <a:ext cx="28956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8" idx="2"/>
            <a:endCxn id="27" idx="2"/>
          </p:cNvCxnSpPr>
          <p:nvPr/>
        </p:nvCxnSpPr>
        <p:spPr>
          <a:xfrm rot="10800000" flipH="1">
            <a:off x="4724400" y="1981200"/>
            <a:ext cx="39624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5" idx="2"/>
            <a:endCxn id="26" idx="2"/>
          </p:cNvCxnSpPr>
          <p:nvPr/>
        </p:nvCxnSpPr>
        <p:spPr>
          <a:xfrm rot="16200000" flipH="1">
            <a:off x="6705600" y="1981200"/>
            <a:ext cx="1588" cy="39624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4" idx="2"/>
            <a:endCxn id="20" idx="2"/>
          </p:cNvCxnSpPr>
          <p:nvPr/>
        </p:nvCxnSpPr>
        <p:spPr>
          <a:xfrm rot="10800000" flipV="1">
            <a:off x="762000" y="3200400"/>
            <a:ext cx="1588" cy="27432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 flipV="1">
            <a:off x="3657600" y="3200400"/>
            <a:ext cx="1588" cy="27432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25" idx="2"/>
          </p:cNvCxnSpPr>
          <p:nvPr/>
        </p:nvCxnSpPr>
        <p:spPr>
          <a:xfrm rot="5400000">
            <a:off x="3734594" y="2971006"/>
            <a:ext cx="1981200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27" idx="2"/>
            <a:endCxn id="26" idx="2"/>
          </p:cNvCxnSpPr>
          <p:nvPr/>
        </p:nvCxnSpPr>
        <p:spPr>
          <a:xfrm rot="16200000" flipH="1">
            <a:off x="7696200" y="2971800"/>
            <a:ext cx="1981200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86200" y="42672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Четырёхугольники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96962"/>
          </a:xfrm>
        </p:spPr>
        <p:txBody>
          <a:bodyPr>
            <a:normAutofit/>
          </a:bodyPr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7467600" cy="3687763"/>
          </a:xfrm>
        </p:spPr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Четыре угла.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Все углы прямые.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Противоположные стороны равны.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Четыре стороны.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У прямоугольника – 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Наблюдение: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Найдите среди окружающих вас предметов те, что имеют прямоугольную форму.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Назовите их. Докажите с помощью угольника, что они - прямоугольные.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rgbClr val="FFFF00"/>
      </a:dk1>
      <a:lt1>
        <a:srgbClr val="FFC000"/>
      </a:lt1>
      <a:dk2>
        <a:srgbClr val="FF0000"/>
      </a:dk2>
      <a:lt2>
        <a:srgbClr val="FDF59C"/>
      </a:lt2>
      <a:accent1>
        <a:srgbClr val="00B0F0"/>
      </a:accent1>
      <a:accent2>
        <a:srgbClr val="0070C0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264</TotalTime>
  <Words>115</Words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Урок математики по теме: «Прямоугольник»  2 класс</vt:lpstr>
      <vt:lpstr>ПРЯМОУГОЛЬНИК</vt:lpstr>
      <vt:lpstr>«Родственники»</vt:lpstr>
      <vt:lpstr>Слайд 4</vt:lpstr>
      <vt:lpstr>Слайд 5</vt:lpstr>
      <vt:lpstr>Слайд 6</vt:lpstr>
      <vt:lpstr>Слайд 7</vt:lpstr>
      <vt:lpstr>Вывод:</vt:lpstr>
      <vt:lpstr>Наблюдение: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29</cp:revision>
  <dcterms:modified xsi:type="dcterms:W3CDTF">2011-03-12T15:42:45Z</dcterms:modified>
</cp:coreProperties>
</file>