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59" r:id="rId5"/>
    <p:sldId id="257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7" autoAdjust="0"/>
    <p:restoredTop sz="94709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44_%D0%B3%D0%BE%D0%B4" TargetMode="External"/><Relationship Id="rId3" Type="http://schemas.openxmlformats.org/officeDocument/2006/relationships/hyperlink" Target="http://ru.wikipedia.org/wiki/1939_%D0%B3%D0%BE%D0%B4" TargetMode="External"/><Relationship Id="rId7" Type="http://schemas.openxmlformats.org/officeDocument/2006/relationships/hyperlink" Target="http://ru.wikipedia.org/wiki/%D0%A1%D0%B5%D0%B2%D0%B5%D1%80%D0%BD%D1%8B%D0%B9_%D1%84%D0%BB%D0%BE%D1%82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5%D0%B4%D0%B2%D0%B5%D0%B4%D0%B5%D0%B2,_%D0%94%D0%BC%D0%B8%D1%82%D1%80%D0%B8%D0%B9_%D0%9D%D0%B8%D0%BA%D0%BE%D0%BB%D0%B0%D0%B5%D0%B2%D0%B8%D1%87" TargetMode="External"/><Relationship Id="rId5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4" Type="http://schemas.openxmlformats.org/officeDocument/2006/relationships/hyperlink" Target="http://ru.wikipedia.org/wiki/%D0%92%D0%B5%D0%BB%D0%B8%D0%BA%D0%B0%D1%8F_%D0%9E%D1%82%D0%B5%D1%87%D0%B5%D1%81%D1%82%D0%B2%D0%B5%D0%BD%D0%BD%D0%B0%D1%8F_%D0%B2%D0%BE%D0%B9%D0%BD%D0%B0" TargetMode="Externa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6.xml"/><Relationship Id="rId7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F%D0%B8%D1%81%D0%BE%D0%BA_%D0%B6%D0%B5%D0%BD%D1%89%D0%B8%D0%BD_%D0%93%D0%B5%D1%80%D0%BE%D0%B5%D0%B2_%D0%A1%D0%BE%D0%B2%D0%B5%D1%82%D1%81%D0%BA%D0%BE%D0%B3%D0%BE_%D0%A1%D0%BE%D1%8E%D0%B7%D0%B0" TargetMode="External"/><Relationship Id="rId2" Type="http://schemas.openxmlformats.org/officeDocument/2006/relationships/hyperlink" Target="http://ru.wikipedia.org/wiki/%D0%92%D0%B5%D0%BB%D0%B8%D0%BA%D0%B0%D1%8F_%D0%9E%D1%82%D0%B5%D1%87%D0%B5%D1%81%D1%82%D0%B2%D0%B5%D0%BD%D0%BD%D0%B0%D1%8F_%D0%B2%D0%BE%D0%B9%D0%BD%D0%B0" TargetMode="External"/><Relationship Id="rId1" Type="http://schemas.openxmlformats.org/officeDocument/2006/relationships/slideLayout" Target="../slideLayouts/slideLayout4.xml"/><Relationship Id="rId5" Type="http://schemas.openxmlformats.org/officeDocument/2006/relationships/slide" Target="slide2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slide" Target="slide14.xml"/><Relationship Id="rId4" Type="http://schemas.openxmlformats.org/officeDocument/2006/relationships/slide" Target="slide6.xml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8_%D0%B0%D0%B2%D0%B3%D1%83%D1%81%D1%82%D0%B0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ru.wikipedia.org/wiki/%D0%9E%D1%80%D0%B4%D0%B5%D0%BD_%D0%A1%D0%BB%D0%B0%D0%B2%D1%8B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43_%D0%B3%D0%BE%D0%B4" TargetMode="External"/><Relationship Id="rId5" Type="http://schemas.openxmlformats.org/officeDocument/2006/relationships/hyperlink" Target="http://ru.wikipedia.org/wiki/8_%D0%BD%D0%BE%D1%8F%D0%B1%D1%80%D1%8F" TargetMode="External"/><Relationship Id="rId4" Type="http://schemas.openxmlformats.org/officeDocument/2006/relationships/hyperlink" Target="http://ru.wikipedia.org/wiki/%D0%A1%D0%A1%D0%A1%D0%A0" TargetMode="External"/><Relationship Id="rId9" Type="http://schemas.openxmlformats.org/officeDocument/2006/relationships/hyperlink" Target="http://ru.wikipedia.org/wiki/1944_%D0%B3%D0%BE%D0%B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85794"/>
            <a:ext cx="9144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Спортивно-познавательная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«Восхождение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Эльбрус»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dirty="0" smtClean="0"/>
              <a:t>5. викторина «Мы памяти этой верны»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62150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    </a:t>
            </a:r>
            <a:r>
              <a:rPr lang="ru-RU" sz="2000" dirty="0" smtClean="0"/>
              <a:t>О каких событиях" ВОВ повествуют эти стихотворные строки: </a:t>
            </a:r>
          </a:p>
          <a:p>
            <a:pPr algn="just">
              <a:buNone/>
            </a:pPr>
            <a:r>
              <a:rPr lang="ru-RU" sz="2000" dirty="0" smtClean="0"/>
              <a:t>1. «Какою все дышало тишиной.</a:t>
            </a:r>
          </a:p>
          <a:p>
            <a:pPr algn="just">
              <a:buNone/>
            </a:pPr>
            <a:r>
              <a:rPr lang="ru-RU" sz="2000" dirty="0" smtClean="0"/>
              <a:t>Что вея земля еще спала, казалось.</a:t>
            </a:r>
          </a:p>
          <a:p>
            <a:pPr algn="just">
              <a:buNone/>
            </a:pPr>
            <a:r>
              <a:rPr lang="ru-RU" sz="2000" dirty="0" smtClean="0"/>
              <a:t>Кто знал, что между миром и войной</a:t>
            </a:r>
          </a:p>
          <a:p>
            <a:pPr algn="just">
              <a:buNone/>
            </a:pPr>
            <a:r>
              <a:rPr lang="ru-RU" sz="2000" dirty="0" smtClean="0"/>
              <a:t>Всего каких-то пять минут осталось».</a:t>
            </a:r>
          </a:p>
          <a:p>
            <a:pPr algn="just">
              <a:buNone/>
            </a:pPr>
            <a:r>
              <a:rPr lang="ru-RU" sz="2000" dirty="0" smtClean="0"/>
              <a:t>                                              С.Щипачев</a:t>
            </a:r>
          </a:p>
          <a:p>
            <a:pPr>
              <a:buNone/>
            </a:pPr>
            <a:r>
              <a:rPr lang="ru-RU" sz="2000" dirty="0" smtClean="0"/>
              <a:t>2. «Мы запомним суровую осень.</a:t>
            </a:r>
          </a:p>
          <a:p>
            <a:pPr>
              <a:buNone/>
            </a:pPr>
            <a:r>
              <a:rPr lang="ru-RU" sz="2000" dirty="0" smtClean="0"/>
              <a:t>Скрежет танков и отблеск штыков.</a:t>
            </a:r>
          </a:p>
          <a:p>
            <a:pPr>
              <a:buNone/>
            </a:pPr>
            <a:r>
              <a:rPr lang="ru-RU" sz="2000" dirty="0" smtClean="0"/>
              <a:t>И в сердцах будут жить 28</a:t>
            </a:r>
          </a:p>
          <a:p>
            <a:pPr>
              <a:buNone/>
            </a:pPr>
            <a:r>
              <a:rPr lang="ru-RU" sz="2000" dirty="0" smtClean="0"/>
              <a:t>Самых смелых твоих сынов».</a:t>
            </a:r>
          </a:p>
          <a:p>
            <a:pPr>
              <a:buNone/>
            </a:pPr>
            <a:r>
              <a:rPr lang="ru-RU" sz="2000" dirty="0" smtClean="0"/>
              <a:t>                           (М.Лисянский). </a:t>
            </a:r>
          </a:p>
          <a:p>
            <a:pPr>
              <a:buNone/>
            </a:pPr>
            <a:r>
              <a:rPr lang="ru-RU" sz="2000" dirty="0" smtClean="0"/>
              <a:t>3. «Скрипят, скрипят но Невскому полозья.</a:t>
            </a:r>
          </a:p>
          <a:p>
            <a:pPr>
              <a:buNone/>
            </a:pPr>
            <a:r>
              <a:rPr lang="ru-RU" sz="2000" dirty="0" smtClean="0"/>
              <a:t>На детских санках, узеньких, смешных.</a:t>
            </a:r>
          </a:p>
          <a:p>
            <a:pPr>
              <a:buNone/>
            </a:pPr>
            <a:r>
              <a:rPr lang="ru-RU" sz="2000" dirty="0" smtClean="0"/>
              <a:t>В кастрюльках воду </a:t>
            </a:r>
            <a:r>
              <a:rPr lang="ru-RU" sz="2000" dirty="0" err="1" smtClean="0"/>
              <a:t>голубую</a:t>
            </a:r>
            <a:r>
              <a:rPr lang="ru-RU" sz="2000" dirty="0" smtClean="0"/>
              <a:t> возят.</a:t>
            </a:r>
          </a:p>
          <a:p>
            <a:pPr>
              <a:buNone/>
            </a:pPr>
            <a:r>
              <a:rPr lang="ru-RU" sz="2000" dirty="0" smtClean="0"/>
              <a:t>Дрова и скарб, умерших и больных» </a:t>
            </a:r>
          </a:p>
          <a:p>
            <a:pPr>
              <a:buNone/>
            </a:pPr>
            <a:r>
              <a:rPr lang="ru-RU" sz="2000" dirty="0" smtClean="0"/>
              <a:t>                                  (О. </a:t>
            </a:r>
            <a:r>
              <a:rPr lang="ru-RU" sz="2000" dirty="0" err="1" smtClean="0"/>
              <a:t>Берггольц</a:t>
            </a:r>
            <a:r>
              <a:rPr lang="ru-RU" sz="2000" dirty="0" smtClean="0"/>
              <a:t>).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768" y="5929330"/>
            <a:ext cx="15716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назад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5857892"/>
            <a:ext cx="12811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sldjump"/>
              </a:rPr>
              <a:t>ответ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22 июня 1941 года в 4 часа немцы напали на. СССР. Началась война против фашистских захватчиков.</a:t>
            </a:r>
          </a:p>
          <a:p>
            <a:pPr marL="514350" indent="-51435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 16 ноября 1:941 года 28 бойцов панфиловцев (по фамилии ком. дивизии генерала И.В.Панфилова) 4 часа вели бой с немецкими автоматчиками у станции </a:t>
            </a:r>
            <a:r>
              <a:rPr lang="ru-RU" dirty="0" err="1" smtClean="0"/>
              <a:t>Дубосекого</a:t>
            </a:r>
            <a:r>
              <a:rPr lang="ru-RU" dirty="0" smtClean="0"/>
              <a:t>, около г. Волоколамска. «Велика Россия, а отступать некуда; позади Москва».- сказал бойцам перед боем политрук Василий Клочков.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3. В августе 1941 г. Ленинград оказался в блокаде, то есть в кольце фашистских полчищ. В январе 1944г. была снята блокада. 900 дней и ночей был оторван город на Неве от Большой земли.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72198" y="6000768"/>
            <a:ext cx="2128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назад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«Тачка»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Задание для мальчиков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00892" y="5857892"/>
            <a:ext cx="16818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2" action="ppaction://hlinksldjump"/>
              </a:rPr>
              <a:t>назад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Поединок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/>
              <a:t>«Крепкие ноги!»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72396" y="6000768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2" action="ppaction://hlinksldjump"/>
              </a:rPr>
              <a:t>назад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 Переход хода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7149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Они сражались за Родину!</a:t>
            </a:r>
            <a:endParaRPr lang="ru-RU" sz="4000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215206" y="5857892"/>
            <a:ext cx="1392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2" action="ppaction://hlinksldjump"/>
              </a:rPr>
              <a:t>назад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07167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Николай закончил школу тренеров, получив один из первых дипломов в Советском Союзе.</a:t>
            </a:r>
          </a:p>
          <a:p>
            <a:pPr algn="just"/>
            <a:r>
              <a:rPr lang="ru-RU" dirty="0" smtClean="0"/>
              <a:t>В </a:t>
            </a:r>
            <a:r>
              <a:rPr lang="ru-RU" dirty="0" smtClean="0">
                <a:hlinkClick r:id="rId3" tooltip="1939 год"/>
              </a:rPr>
              <a:t>1939 году</a:t>
            </a:r>
            <a:r>
              <a:rPr lang="ru-RU" dirty="0" smtClean="0"/>
              <a:t> Николая призвали на военную службу. Он стал курсантом школы лётчиков-истребителей.</a:t>
            </a:r>
          </a:p>
          <a:p>
            <a:pPr algn="just"/>
            <a:r>
              <a:rPr lang="ru-RU" dirty="0" smtClean="0"/>
              <a:t>Во время </a:t>
            </a:r>
            <a:r>
              <a:rPr lang="ru-RU" dirty="0" smtClean="0">
                <a:hlinkClick r:id="rId4" tooltip="Великая Отечественная война"/>
              </a:rPr>
              <a:t>Великой Отечественной войны</a:t>
            </a:r>
            <a:r>
              <a:rPr lang="ru-RU" dirty="0" smtClean="0"/>
              <a:t> Н. Ф. Королёв служил в отряде </a:t>
            </a:r>
            <a:r>
              <a:rPr lang="ru-RU" dirty="0" smtClean="0">
                <a:hlinkClick r:id="rId5" tooltip="Герой Советского Союза"/>
              </a:rPr>
              <a:t>Героя Советского Союза</a:t>
            </a:r>
            <a:r>
              <a:rPr lang="ru-RU" dirty="0" smtClean="0"/>
              <a:t> полковника </a:t>
            </a:r>
            <a:r>
              <a:rPr lang="ru-RU" dirty="0" smtClean="0">
                <a:hlinkClick r:id="rId6" tooltip="Медведев, Дмитрий Николаевич"/>
              </a:rPr>
              <a:t>Д. Н. Медведева</a:t>
            </a:r>
            <a:r>
              <a:rPr lang="ru-RU" dirty="0" smtClean="0"/>
              <a:t>. Он дважды выносил раненного Д. Н. Медведева с поля боя. В послевоенные годы Николай Фёдорович более 10 лет служил на </a:t>
            </a:r>
            <a:r>
              <a:rPr lang="ru-RU" dirty="0" smtClean="0">
                <a:hlinkClick r:id="rId7" tooltip="Северный флот"/>
              </a:rPr>
              <a:t>Северном флоте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 </a:t>
            </a:r>
            <a:r>
              <a:rPr lang="ru-RU" dirty="0" smtClean="0">
                <a:hlinkClick r:id="rId8" tooltip="1944 год"/>
              </a:rPr>
              <a:t>1944 году</a:t>
            </a:r>
            <a:r>
              <a:rPr lang="ru-RU" dirty="0" smtClean="0"/>
              <a:t> Н. Королёв снова вышел на ринг. </a:t>
            </a:r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2643182"/>
            <a:ext cx="328614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II </a:t>
            </a:r>
            <a:r>
              <a:rPr lang="ru-RU" sz="3600" dirty="0" smtClean="0"/>
              <a:t>уровень: </a:t>
            </a:r>
            <a:r>
              <a:rPr lang="ru-RU" sz="3600" b="1" dirty="0" smtClean="0"/>
              <a:t>«Эльбрус – потухший вулкан»</a:t>
            </a:r>
            <a:endParaRPr lang="ru-RU" sz="36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500042"/>
            <a:ext cx="9144000" cy="622065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Стрелка вправо с вырезом 4"/>
          <p:cNvSpPr/>
          <p:nvPr/>
        </p:nvSpPr>
        <p:spPr>
          <a:xfrm rot="16200000">
            <a:off x="3819022" y="2467466"/>
            <a:ext cx="1872832" cy="208138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28596" y="5072074"/>
            <a:ext cx="714380" cy="15001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3" action="ppaction://hlinksldjump"/>
              </a:rPr>
              <a:t>1</a:t>
            </a:r>
            <a:endParaRPr lang="ru-RU" sz="2400" b="1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715272" y="5143512"/>
            <a:ext cx="714380" cy="15001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4" action="ppaction://hlinksldjump"/>
              </a:rPr>
              <a:t>6</a:t>
            </a:r>
            <a:endParaRPr lang="ru-RU" sz="2400" b="1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929190" y="5143512"/>
            <a:ext cx="714380" cy="15001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5" action="ppaction://hlinksldjump"/>
              </a:rPr>
              <a:t>4</a:t>
            </a:r>
            <a:endParaRPr lang="ru-RU" b="1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428992" y="5072074"/>
            <a:ext cx="714380" cy="15001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6" action="ppaction://hlinksldjump"/>
              </a:rPr>
              <a:t>3</a:t>
            </a:r>
            <a:endParaRPr lang="ru-RU" sz="2400" b="1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857356" y="5072074"/>
            <a:ext cx="714380" cy="15001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7" action="ppaction://hlinksldjump"/>
              </a:rPr>
              <a:t>2</a:t>
            </a:r>
            <a:endParaRPr lang="ru-RU" sz="2400" b="1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357950" y="5143512"/>
            <a:ext cx="714380" cy="15001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8" action="ppaction://hlinksldjump"/>
              </a:rPr>
              <a:t>5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Это интересно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Эльбрус сравнительно молодой вулкан, извержения которого происходили в течение последних полутора миллиона лет, тогда как основные кавказские хребты формировались в период от 20 до 70 миллионов лет назад. Эльбрус имеет две вершины – Западную (5642 метра) и Восточную (5621 метр). Высота седловины между ними – 5322 метра. Сейчас Эльбрус находится в стадии покоя.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86578" y="5715016"/>
            <a:ext cx="2007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2" action="ppaction://hlinksldjump"/>
              </a:rPr>
              <a:t>назад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Поединок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Точный бросок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16" y="5857892"/>
            <a:ext cx="1553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2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3.Орден Красного Знамени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5114932" cy="5429288"/>
          </a:xfrm>
        </p:spPr>
        <p:txBody>
          <a:bodyPr>
            <a:normAutofit lnSpcReduction="10000"/>
          </a:bodyPr>
          <a:lstStyle/>
          <a:p>
            <a:pPr marL="0" indent="180975" algn="just">
              <a:buNone/>
            </a:pPr>
            <a:r>
              <a:rPr lang="ru-RU" dirty="0" smtClean="0"/>
              <a:t>С ноября 1942 года военачальникам предоставлялось право награждать от имени президиума ВС СССР бойцов и командиров Орденом Красного Знамени 1-й и 2-й степени. Этим орденом было произведено награждение 1-й степени -350 тыс. чел., 2-й степени – свыше 1 млн. чел.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7871" y="2143116"/>
            <a:ext cx="3333765" cy="344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715140" y="5857892"/>
            <a:ext cx="16834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4. Викторина «Знатоки истории»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marL="0" indent="266700">
              <a:buNone/>
            </a:pPr>
            <a:r>
              <a:rPr lang="ru-RU" dirty="0" smtClean="0"/>
              <a:t>А) что было раньше: </a:t>
            </a:r>
          </a:p>
          <a:p>
            <a:pPr marL="0" indent="266700">
              <a:buNone/>
            </a:pPr>
            <a:r>
              <a:rPr lang="ru-RU" dirty="0" smtClean="0"/>
              <a:t>Московская или Сталинградская битва?</a:t>
            </a:r>
          </a:p>
          <a:p>
            <a:pPr marL="0" indent="266700">
              <a:buNone/>
            </a:pPr>
            <a:r>
              <a:rPr lang="ru-RU" sz="2000" i="1" dirty="0" smtClean="0"/>
              <a:t>Сентябрь-декабрь 1941      август 1942 – 2 февраля 1943</a:t>
            </a:r>
          </a:p>
          <a:p>
            <a:pPr marL="0" indent="266700">
              <a:buNone/>
            </a:pPr>
            <a:r>
              <a:rPr lang="ru-RU" dirty="0" smtClean="0"/>
              <a:t>Б) Кто первым был удостоен двумя высшими военными орденами «Победа»</a:t>
            </a:r>
          </a:p>
          <a:p>
            <a:pPr marL="0" indent="266700">
              <a:buNone/>
            </a:pPr>
            <a:r>
              <a:rPr lang="ru-RU" dirty="0" smtClean="0"/>
              <a:t>Г.К Жуков или А.В. Василевский?</a:t>
            </a:r>
          </a:p>
          <a:p>
            <a:pPr marL="0" indent="266700">
              <a:buNone/>
            </a:pPr>
            <a:r>
              <a:rPr lang="ru-RU" sz="2800" dirty="0" smtClean="0"/>
              <a:t>В) В</a:t>
            </a:r>
            <a:r>
              <a:rPr lang="ru-RU" dirty="0" smtClean="0"/>
              <a:t> каком году была снята блокада </a:t>
            </a:r>
          </a:p>
          <a:p>
            <a:pPr marL="0" indent="266700">
              <a:buNone/>
            </a:pPr>
            <a:r>
              <a:rPr lang="ru-RU" dirty="0" smtClean="0"/>
              <a:t>Ленинграда?</a:t>
            </a:r>
          </a:p>
          <a:p>
            <a:pPr marL="0" indent="266700">
              <a:buNone/>
            </a:pPr>
            <a:r>
              <a:rPr lang="ru-RU" sz="2800" i="1" dirty="0" smtClean="0"/>
              <a:t>Август 1941-январь 1944 гг.</a:t>
            </a:r>
            <a:endParaRPr lang="ru-RU" sz="2800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3786190"/>
            <a:ext cx="14287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215074" y="6072206"/>
            <a:ext cx="129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6926502" cy="4853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0"/>
            <a:ext cx="85725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AnastasiaScript" pitchFamily="2" charset="0"/>
              </a:rPr>
              <a:t>Эльбрус  - наивысшая точка Кавказа</a:t>
            </a:r>
            <a:endParaRPr lang="ru-RU" sz="5400" b="1" dirty="0">
              <a:latin typeface="AnastasiaScrip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8715436" cy="478632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b="1" dirty="0" smtClean="0">
                <a:latin typeface="Century Schoolbook" pitchFamily="18" charset="0"/>
              </a:rPr>
              <a:t>И в вдалеке перед тобой, </a:t>
            </a:r>
          </a:p>
          <a:p>
            <a:pPr algn="r">
              <a:buNone/>
            </a:pPr>
            <a:r>
              <a:rPr lang="ru-RU" sz="2800" b="1" dirty="0" smtClean="0">
                <a:latin typeface="Century Schoolbook" pitchFamily="18" charset="0"/>
              </a:rPr>
              <a:t>Одеты </a:t>
            </a:r>
            <a:r>
              <a:rPr lang="ru-RU" sz="2800" b="1" dirty="0" err="1" smtClean="0">
                <a:latin typeface="Century Schoolbook" pitchFamily="18" charset="0"/>
              </a:rPr>
              <a:t>голубым</a:t>
            </a:r>
            <a:r>
              <a:rPr lang="ru-RU" sz="2800" b="1" dirty="0" smtClean="0">
                <a:latin typeface="Century Schoolbook" pitchFamily="18" charset="0"/>
              </a:rPr>
              <a:t> туманом,</a:t>
            </a:r>
          </a:p>
          <a:p>
            <a:pPr algn="r">
              <a:buNone/>
            </a:pPr>
            <a:r>
              <a:rPr lang="ru-RU" sz="2800" b="1" dirty="0" smtClean="0">
                <a:latin typeface="Century Schoolbook" pitchFamily="18" charset="0"/>
              </a:rPr>
              <a:t> Гора вздымалась над горой,</a:t>
            </a:r>
          </a:p>
          <a:p>
            <a:pPr algn="r">
              <a:buNone/>
            </a:pPr>
            <a:r>
              <a:rPr lang="ru-RU" sz="2800" b="1" dirty="0" smtClean="0">
                <a:latin typeface="Century Schoolbook" pitchFamily="18" charset="0"/>
              </a:rPr>
              <a:t>И в сонме их  гигант седой,</a:t>
            </a:r>
          </a:p>
          <a:p>
            <a:pPr algn="r">
              <a:buNone/>
            </a:pPr>
            <a:r>
              <a:rPr lang="ru-RU" sz="2800" b="1" dirty="0" smtClean="0">
                <a:latin typeface="Century Schoolbook" pitchFamily="18" charset="0"/>
              </a:rPr>
              <a:t>Как туча, </a:t>
            </a:r>
            <a:r>
              <a:rPr lang="ru-RU" sz="2800" b="1" dirty="0" err="1" smtClean="0">
                <a:latin typeface="Century Schoolbook" pitchFamily="18" charset="0"/>
              </a:rPr>
              <a:t>Эльборус</a:t>
            </a:r>
            <a:r>
              <a:rPr lang="ru-RU" sz="2800" b="1" dirty="0" smtClean="0">
                <a:latin typeface="Century Schoolbook" pitchFamily="18" charset="0"/>
              </a:rPr>
              <a:t> двуглавый…</a:t>
            </a:r>
          </a:p>
          <a:p>
            <a:pPr algn="r">
              <a:buNone/>
            </a:pPr>
            <a:r>
              <a:rPr lang="ru-RU" sz="2800" b="1" dirty="0" smtClean="0">
                <a:latin typeface="Century Schoolbook" pitchFamily="18" charset="0"/>
              </a:rPr>
              <a:t>В.А. Жуковский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5. Это интересно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20000"/>
          </a:bodyPr>
          <a:lstStyle/>
          <a:p>
            <a:pPr marL="0" indent="268288" algn="just">
              <a:buNone/>
            </a:pPr>
            <a:r>
              <a:rPr lang="ru-RU" dirty="0" smtClean="0"/>
              <a:t>Эльбрус очень опасная гора, каждый год на ней погибают люди. Причин для этого много: лавины, трещины, неожиданные ухудшения погоды, или можно просто оступиться на ледяном склоне, после чего, если не удастся зацепиться, тело разобьется о скалы.</a:t>
            </a:r>
          </a:p>
          <a:p>
            <a:pPr marL="0" indent="268288" algn="just">
              <a:buNone/>
            </a:pPr>
            <a:r>
              <a:rPr lang="ru-RU" dirty="0" smtClean="0"/>
              <a:t>Юго-восточный склон Эльбруса – наиболее обустроенная зона. Здесь проложены канатные дорого и находятся высокогорные гостиницы для туристов и альпинистов: на высоте 3800 м. стоит </a:t>
            </a:r>
            <a:r>
              <a:rPr lang="ru-RU" dirty="0" err="1" smtClean="0"/>
              <a:t>альпбаза</a:t>
            </a:r>
            <a:r>
              <a:rPr lang="ru-RU" dirty="0" smtClean="0"/>
              <a:t> «Бочки», а на 4200м. – «Приют одиннадцати».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          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58082" y="6215082"/>
            <a:ext cx="129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2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B050"/>
                </a:solidFill>
              </a:rPr>
              <a:t>6. Переход хода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6143636" cy="5643578"/>
          </a:xfrm>
        </p:spPr>
        <p:txBody>
          <a:bodyPr>
            <a:normAutofit fontScale="62500" lnSpcReduction="20000"/>
          </a:bodyPr>
          <a:lstStyle/>
          <a:p>
            <a:pPr marL="0" indent="357188" algn="just"/>
            <a:r>
              <a:rPr lang="ru-RU" dirty="0" smtClean="0"/>
              <a:t>Когда началась Великая отечественная война, Сологубов был еще очень юным и его, естественно, не брали в армию. Но он всеми правдами и неправдами добился того, чтобы его направили на фронт. Он попал в военную разведку.</a:t>
            </a:r>
            <a:br>
              <a:rPr lang="ru-RU" dirty="0" smtClean="0"/>
            </a:br>
            <a:r>
              <a:rPr lang="ru-RU" dirty="0" smtClean="0"/>
              <a:t>Рейды в тыл врага, томительные и полные неизвестности засады, охота за "языком", которые требовали постоянного напряжения духовных и физических сил, большой выдержки и выносливости, особой осторожности и внимательности, хитрости, а подчас даже безрассудной храбрости и дерзости, закалили характер молодого воина и так обогатили его житейским опытом, что он и на хоккейной площадке, когда было трудно, умело пользовался своим фронтовым багажом.</a:t>
            </a:r>
          </a:p>
          <a:p>
            <a:pPr marL="0" indent="357188" algn="just"/>
            <a:r>
              <a:rPr lang="ru-RU" dirty="0" smtClean="0"/>
              <a:t>Дважды становился чемпионом мира, 6 раз чемпионом Европы, 10 раз – чемпионом СССР. В 1956г. стал победителем </a:t>
            </a:r>
            <a:r>
              <a:rPr lang="en-US" dirty="0" smtClean="0"/>
              <a:t>VII </a:t>
            </a:r>
            <a:r>
              <a:rPr lang="ru-RU" dirty="0" smtClean="0"/>
              <a:t>зимних Олимпийских игр. Трижды был признан лучшим защитником чемпионатов мира.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7005" y="142852"/>
            <a:ext cx="2666995" cy="400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429520" y="6143644"/>
            <a:ext cx="129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3" action="ppaction://hlinksldjump"/>
              </a:rPr>
              <a:t>назад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III </a:t>
            </a:r>
            <a:r>
              <a:rPr lang="ru-RU" sz="3600" dirty="0" smtClean="0"/>
              <a:t>уровень «Музей </a:t>
            </a:r>
            <a:r>
              <a:rPr lang="ru-RU" sz="3600" dirty="0" err="1" smtClean="0"/>
              <a:t>Приэльбрусья</a:t>
            </a:r>
            <a:r>
              <a:rPr lang="ru-RU" sz="3600" dirty="0" smtClean="0"/>
              <a:t>»</a:t>
            </a:r>
            <a:endParaRPr lang="ru-RU" sz="36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285728"/>
            <a:ext cx="9144000" cy="643497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Стрелка вправо с вырезом 4"/>
          <p:cNvSpPr/>
          <p:nvPr/>
        </p:nvSpPr>
        <p:spPr>
          <a:xfrm rot="16200000">
            <a:off x="3819022" y="2467466"/>
            <a:ext cx="1872832" cy="208138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14348" y="5072074"/>
            <a:ext cx="714380" cy="15001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3" action="ppaction://hlinksldjump"/>
              </a:rPr>
              <a:t>1</a:t>
            </a:r>
            <a:endParaRPr lang="ru-RU" sz="2400" b="1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358082" y="5143512"/>
            <a:ext cx="714380" cy="15001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4" action="ppaction://hlinksldjump"/>
              </a:rPr>
              <a:t>4</a:t>
            </a:r>
            <a:endParaRPr lang="ru-RU" b="1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143504" y="5072074"/>
            <a:ext cx="714380" cy="15001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5" action="ppaction://hlinksldjump"/>
              </a:rPr>
              <a:t>3</a:t>
            </a:r>
            <a:endParaRPr lang="ru-RU" sz="2400" b="1" dirty="0" smtClean="0"/>
          </a:p>
          <a:p>
            <a:pPr algn="ctr"/>
            <a:endParaRPr lang="ru-RU" sz="2400" b="1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000364" y="5072074"/>
            <a:ext cx="714380" cy="15001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6" action="ppaction://hlinksldjump"/>
              </a:rPr>
              <a:t>2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1. Блицтурнир «Запомни эти имена»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034" y="1357298"/>
            <a:ext cx="4786314" cy="5500702"/>
          </a:xfrm>
        </p:spPr>
        <p:txBody>
          <a:bodyPr>
            <a:normAutofit lnSpcReduction="10000"/>
          </a:bodyPr>
          <a:lstStyle/>
          <a:p>
            <a:pPr marL="0" indent="268288"/>
            <a:r>
              <a:rPr lang="ru-RU" sz="4400" dirty="0" smtClean="0"/>
              <a:t>Маршал СССР</a:t>
            </a:r>
          </a:p>
          <a:p>
            <a:pPr marL="0" indent="268288">
              <a:buNone/>
            </a:pPr>
            <a:r>
              <a:rPr lang="ru-RU" sz="3200" i="1" dirty="0" smtClean="0"/>
              <a:t>Г.К. Жуков</a:t>
            </a:r>
          </a:p>
          <a:p>
            <a:pPr marL="0" indent="268288">
              <a:buNone/>
            </a:pPr>
            <a:endParaRPr lang="ru-RU" sz="1200" dirty="0" smtClean="0"/>
          </a:p>
          <a:p>
            <a:pPr marL="0" indent="268288"/>
            <a:r>
              <a:rPr lang="ru-RU" sz="4400" dirty="0" smtClean="0"/>
              <a:t>Конструктор</a:t>
            </a:r>
          </a:p>
          <a:p>
            <a:pPr marL="0" indent="268288">
              <a:buNone/>
            </a:pPr>
            <a:r>
              <a:rPr lang="ru-RU" i="1" dirty="0" smtClean="0"/>
              <a:t>М.И Кошкин</a:t>
            </a:r>
          </a:p>
          <a:p>
            <a:pPr marL="0" indent="268288"/>
            <a:r>
              <a:rPr lang="ru-RU" sz="4400" dirty="0" smtClean="0"/>
              <a:t>Рядовые</a:t>
            </a:r>
          </a:p>
          <a:p>
            <a:pPr>
              <a:buNone/>
            </a:pPr>
            <a:r>
              <a:rPr lang="ru-RU" dirty="0" smtClean="0"/>
              <a:t>М.А. Егоров, М.В. </a:t>
            </a:r>
            <a:r>
              <a:rPr lang="ru-RU" dirty="0" err="1" smtClean="0"/>
              <a:t>Кантария</a:t>
            </a:r>
            <a:endParaRPr lang="ru-RU" sz="4400" dirty="0" smtClean="0"/>
          </a:p>
          <a:p>
            <a:pPr marL="0" indent="268288"/>
            <a:r>
              <a:rPr lang="ru-RU" sz="4400" dirty="0" smtClean="0"/>
              <a:t>Композитор </a:t>
            </a:r>
          </a:p>
          <a:p>
            <a:pPr marL="0" indent="268288">
              <a:buNone/>
            </a:pPr>
            <a:r>
              <a:rPr lang="ru-RU" sz="3500" i="1" dirty="0" smtClean="0"/>
              <a:t>А.В. Александров</a:t>
            </a:r>
          </a:p>
          <a:p>
            <a:pPr marL="0" indent="268288"/>
            <a:endParaRPr lang="ru-RU" sz="4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/>
              <a:t>М.И Кошкин</a:t>
            </a:r>
          </a:p>
          <a:p>
            <a:r>
              <a:rPr lang="ru-RU" sz="3600" dirty="0" smtClean="0"/>
              <a:t>А.В. Александров</a:t>
            </a:r>
          </a:p>
          <a:p>
            <a:r>
              <a:rPr lang="ru-RU" sz="3600" dirty="0" smtClean="0"/>
              <a:t>Г.К. Жуков</a:t>
            </a:r>
          </a:p>
          <a:p>
            <a:r>
              <a:rPr lang="ru-RU" sz="3600" dirty="0" smtClean="0"/>
              <a:t>М.А. Егоров, </a:t>
            </a:r>
          </a:p>
          <a:p>
            <a:pPr>
              <a:buNone/>
            </a:pPr>
            <a:r>
              <a:rPr lang="ru-RU" sz="3600" dirty="0" smtClean="0"/>
              <a:t>М.В. </a:t>
            </a:r>
            <a:r>
              <a:rPr lang="ru-RU" sz="3600" dirty="0" err="1" smtClean="0"/>
              <a:t>Кантария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00958" y="6072206"/>
            <a:ext cx="1422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2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2. Тест на силу мышц брюшного пресса и спины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571612"/>
            <a:ext cx="4610249" cy="351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8" y="3555448"/>
            <a:ext cx="4929182" cy="330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85786" y="6072206"/>
            <a:ext cx="1422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4" action="ppaction://hlinksldjump"/>
              </a:rPr>
              <a:t>назад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Общая эстафета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4786346" cy="5357850"/>
          </a:xfrm>
        </p:spPr>
        <p:txBody>
          <a:bodyPr>
            <a:normAutofit fontScale="85000" lnSpcReduction="20000"/>
          </a:bodyPr>
          <a:lstStyle/>
          <a:p>
            <a:pPr marL="0" indent="177800" algn="ctr">
              <a:buNone/>
            </a:pPr>
            <a:r>
              <a:rPr lang="ru-RU" dirty="0" smtClean="0"/>
              <a:t>Медаль «Герой Советского Союза»</a:t>
            </a:r>
          </a:p>
          <a:p>
            <a:pPr marL="0" indent="177800">
              <a:buNone/>
            </a:pPr>
            <a:r>
              <a:rPr lang="ru-RU" dirty="0" smtClean="0"/>
              <a:t>Подавляющее число Героев Советского Союза появилось в период </a:t>
            </a:r>
            <a:r>
              <a:rPr lang="ru-RU" dirty="0" smtClean="0">
                <a:hlinkClick r:id="rId2" tooltip="Великая Отечественная война"/>
              </a:rPr>
              <a:t>Великой Отечественной войны</a:t>
            </a:r>
            <a:r>
              <a:rPr lang="ru-RU" dirty="0" smtClean="0"/>
              <a:t>: 91,2 % от общего числа награждённых лиц. За подвиги в </a:t>
            </a:r>
            <a:r>
              <a:rPr lang="ru-RU" dirty="0" smtClean="0">
                <a:hlinkClick r:id="rId2" tooltip="Великая Отечественная война"/>
              </a:rPr>
              <a:t>Великой Отечественной войне</a:t>
            </a:r>
            <a:r>
              <a:rPr lang="ru-RU" dirty="0" smtClean="0"/>
              <a:t> — высокого звания удостоено всего 11 тысяч 657 человек (из них 3051 посмертно), в том числе дважды 107 (из них 7 посмертно). В числе Героев Советского Союза, участников Великой Отечественной войны — </a:t>
            </a:r>
            <a:r>
              <a:rPr lang="ru-RU" dirty="0" smtClean="0">
                <a:hlinkClick r:id="rId3" tooltip="Список женщин Героев Советского Союза"/>
              </a:rPr>
              <a:t>90 женщин</a:t>
            </a:r>
            <a:r>
              <a:rPr lang="ru-RU" dirty="0" smtClean="0"/>
              <a:t> (из них 49 посмертно).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571612"/>
            <a:ext cx="2428892" cy="461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643438" y="6143644"/>
            <a:ext cx="129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5" action="ppaction://hlinksldjump"/>
              </a:rPr>
              <a:t>назад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Это интересно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972072"/>
          </a:xfrm>
        </p:spPr>
        <p:txBody>
          <a:bodyPr>
            <a:normAutofit fontScale="92500" lnSpcReduction="10000"/>
          </a:bodyPr>
          <a:lstStyle/>
          <a:p>
            <a:pPr marL="0" indent="357188" algn="just">
              <a:buNone/>
            </a:pPr>
            <a:r>
              <a:rPr lang="ru-RU" dirty="0" smtClean="0"/>
              <a:t>Музей боевой славы защитников Эльбруса и Кавказских перевалов в период ВОВ 1941-1945 гг. – самый высокогорный в мире музей – находится на высоте 3500 м. над уровнем моря. В музее 270 экспонатов, коллекция военного советского и немецкого оружия , найденного в горах на местах боев в </a:t>
            </a:r>
            <a:r>
              <a:rPr lang="ru-RU" dirty="0" err="1" smtClean="0"/>
              <a:t>Приэльбрусье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1942-1943 гг.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4357718" cy="405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57818" y="6072206"/>
            <a:ext cx="129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3" action="ppaction://hlinksldjump"/>
              </a:rPr>
              <a:t>назад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IV </a:t>
            </a:r>
            <a:r>
              <a:rPr lang="ru-RU" sz="3600" dirty="0" smtClean="0"/>
              <a:t>уровень «Покорение вершины»</a:t>
            </a:r>
            <a:endParaRPr lang="ru-RU" sz="36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642918"/>
            <a:ext cx="9144000" cy="607778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Стрелка вправо с вырезом 4"/>
          <p:cNvSpPr/>
          <p:nvPr/>
        </p:nvSpPr>
        <p:spPr>
          <a:xfrm rot="16200000">
            <a:off x="3819022" y="2467466"/>
            <a:ext cx="1872832" cy="208138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643306" y="5072074"/>
            <a:ext cx="714380" cy="15001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3" action="ppaction://hlinksldjump"/>
              </a:rPr>
              <a:t>1</a:t>
            </a:r>
            <a:endParaRPr lang="ru-RU" sz="2400" b="1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214942" y="5072074"/>
            <a:ext cx="714380" cy="15001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4" action="ppaction://hlinksldjump"/>
              </a:rPr>
              <a:t>2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1. Упражнение-тест на выносливость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4000" i="1" dirty="0" smtClean="0"/>
              <a:t>Прыжки через скакалку (30 сек.)</a:t>
            </a:r>
            <a:endParaRPr lang="ru-RU" sz="4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43702" y="5572140"/>
            <a:ext cx="2007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2" action="ppaction://hlinksldjump"/>
              </a:rPr>
              <a:t>назад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2. Акробатический этюд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268288" algn="just">
              <a:buNone/>
            </a:pPr>
            <a:r>
              <a:rPr lang="ru-RU" dirty="0" smtClean="0"/>
              <a:t>В октябре 1943 года после освобождения советскими войсками Кавказа альпинисты сбросили с самой высокой вершины кавказских гор Эльбруса укрепленное на ней гитлеровцами фашистское знамя и вновь установили государственный флаг Советского Союза</a:t>
            </a:r>
            <a:endParaRPr lang="ru-RU" dirty="0"/>
          </a:p>
        </p:txBody>
      </p:sp>
      <p:pic>
        <p:nvPicPr>
          <p:cNvPr id="7170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567" y="2000240"/>
            <a:ext cx="408686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00240"/>
            <a:ext cx="418623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572132" y="5715016"/>
            <a:ext cx="2007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4" action="ppaction://hlinksldjump"/>
              </a:rPr>
              <a:t>назад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976" y="0"/>
            <a:ext cx="9106024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FFFF00"/>
                </a:solidFill>
              </a:rPr>
              <a:t>«Каждый спортсмен стоит в бою несколько рядовых бойцов, а взвод спортсменов – надежнее батальона, если предстоит сложная боевая операция»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Герой Советского союза, генерал </a:t>
            </a:r>
            <a:r>
              <a:rPr lang="ru-RU" b="1" dirty="0" err="1" smtClean="0">
                <a:solidFill>
                  <a:srgbClr val="FFFF00"/>
                </a:solidFill>
              </a:rPr>
              <a:t>армииЕ.А</a:t>
            </a:r>
            <a:r>
              <a:rPr lang="ru-RU" b="1" dirty="0" smtClean="0">
                <a:solidFill>
                  <a:srgbClr val="FFFF00"/>
                </a:solidFill>
              </a:rPr>
              <a:t>. Петров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286388"/>
            <a:ext cx="66437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1.  </a:t>
            </a:r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Разминка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500042"/>
            <a:ext cx="8256812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Здесь вам не равнина, здесь климат иной –</a:t>
            </a:r>
          </a:p>
          <a:p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Идут лавины одна за одной,</a:t>
            </a:r>
          </a:p>
          <a:p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здесь за камнепадом ревет камнепад.</a:t>
            </a:r>
          </a:p>
          <a:p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можно свернуть, обрыв обогнуть,</a:t>
            </a:r>
          </a:p>
          <a:p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 мы выбираем трудный путь,</a:t>
            </a:r>
          </a:p>
          <a:p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Опасный, как военная тропа.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В.Высоцкий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начинаем восхождение!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</a:t>
            </a:r>
            <a:r>
              <a:rPr lang="ru-RU" dirty="0" smtClean="0"/>
              <a:t>уровень: «Эльбрус – наивысшая точка Кавказа»</a:t>
            </a:r>
            <a:endParaRPr lang="ru-RU" dirty="0"/>
          </a:p>
        </p:txBody>
      </p:sp>
      <p:sp>
        <p:nvSpPr>
          <p:cNvPr id="9" name="Стрелка вправо с вырезом 8"/>
          <p:cNvSpPr/>
          <p:nvPr/>
        </p:nvSpPr>
        <p:spPr>
          <a:xfrm rot="16200000">
            <a:off x="3716706" y="2365152"/>
            <a:ext cx="2087145" cy="207170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428728" y="5072074"/>
            <a:ext cx="714380" cy="15001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3" action="ppaction://hlinksldjump"/>
              </a:rPr>
              <a:t>2</a:t>
            </a:r>
            <a:endParaRPr lang="ru-RU" b="1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28596" y="5072074"/>
            <a:ext cx="714380" cy="15001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4" action="ppaction://hlinksldjump"/>
              </a:rPr>
              <a:t>1</a:t>
            </a:r>
            <a:endParaRPr lang="ru-RU" b="1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500298" y="5072074"/>
            <a:ext cx="714380" cy="1428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5" action="ppaction://hlinksldjump"/>
              </a:rPr>
              <a:t>3</a:t>
            </a:r>
            <a:endParaRPr lang="ru-RU" sz="2400" b="1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643306" y="5072074"/>
            <a:ext cx="714380" cy="1428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4</a:t>
            </a:r>
            <a:endParaRPr lang="ru-RU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643438" y="5072074"/>
            <a:ext cx="714380" cy="1428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5</a:t>
            </a:r>
            <a:endParaRPr lang="ru-RU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572132" y="5072074"/>
            <a:ext cx="714380" cy="1428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8" action="ppaction://hlinksldjump"/>
              </a:rPr>
              <a:t>6</a:t>
            </a:r>
            <a:endParaRPr lang="ru-RU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6572264" y="5072074"/>
            <a:ext cx="714380" cy="1428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9" action="ppaction://hlinksldjump"/>
              </a:rPr>
              <a:t>7</a:t>
            </a:r>
            <a:endParaRPr lang="ru-RU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715272" y="5072074"/>
            <a:ext cx="714380" cy="1428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«Ловкие пальцы»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22437" y="5715016"/>
            <a:ext cx="2007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2" action="ppaction://hlinksldjump"/>
              </a:rPr>
              <a:t>назад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Задание капитанам команд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2. «Пронеси кеглю»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58082" y="5857892"/>
            <a:ext cx="1406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2" action="ppaction://hlinksldjump"/>
              </a:rPr>
              <a:t>назад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1714488"/>
            <a:ext cx="5286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Задание для девочек</a:t>
            </a: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«Челночный бег»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/>
              <a:t>Задание для игроков, стоящих в команде</a:t>
            </a:r>
          </a:p>
          <a:p>
            <a:pPr algn="ctr">
              <a:buNone/>
            </a:pPr>
            <a:r>
              <a:rPr lang="ru-RU" i="1" dirty="0" smtClean="0"/>
              <a:t>последними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15272" y="6215082"/>
            <a:ext cx="8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2" action="ppaction://hlinksldjump"/>
              </a:rPr>
              <a:t>назад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Эстафета для всей команды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768" y="5857892"/>
            <a:ext cx="15504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2" action="ppaction://hlinksldjump"/>
              </a:rPr>
              <a:t>назад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2071678"/>
            <a:ext cx="3658594" cy="348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142873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/>
              <a:t>Орден «Победа»</a:t>
            </a:r>
            <a:r>
              <a:rPr lang="ru-RU" sz="2400" dirty="0" smtClean="0"/>
              <a:t> — высший военный орден </a:t>
            </a:r>
            <a:r>
              <a:rPr lang="ru-RU" sz="2400" dirty="0" smtClean="0">
                <a:hlinkClick r:id="rId4" tooltip="СССР"/>
              </a:rPr>
              <a:t>СССР</a:t>
            </a:r>
            <a:r>
              <a:rPr lang="ru-RU" sz="2400" dirty="0" smtClean="0"/>
              <a:t>, был учреждён Указом Президиума ВС СССР от </a:t>
            </a:r>
            <a:r>
              <a:rPr lang="ru-RU" sz="2400" dirty="0" smtClean="0">
                <a:hlinkClick r:id="rId5" tooltip="8 ноября"/>
              </a:rPr>
              <a:t>8 ноября</a:t>
            </a:r>
            <a:r>
              <a:rPr lang="ru-RU" sz="2400" dirty="0" smtClean="0"/>
              <a:t> </a:t>
            </a:r>
            <a:r>
              <a:rPr lang="ru-RU" sz="2400" dirty="0" smtClean="0">
                <a:hlinkClick r:id="rId6" tooltip="1943 год"/>
              </a:rPr>
              <a:t>1943 года</a:t>
            </a:r>
            <a:r>
              <a:rPr lang="ru-RU" sz="2400" dirty="0" smtClean="0"/>
              <a:t> одновременно с солдатским </a:t>
            </a:r>
            <a:r>
              <a:rPr lang="ru-RU" sz="2400" dirty="0" smtClean="0">
                <a:hlinkClick r:id="rId7" tooltip="Орден Славы"/>
              </a:rPr>
              <a:t>орденом Славы</a:t>
            </a:r>
            <a:r>
              <a:rPr lang="ru-RU" sz="2400" dirty="0" smtClean="0"/>
              <a:t>. Указом Президиума Верховного Совета СССР от </a:t>
            </a:r>
            <a:r>
              <a:rPr lang="ru-RU" sz="2400" dirty="0" smtClean="0">
                <a:hlinkClick r:id="rId8" tooltip="18 августа"/>
              </a:rPr>
              <a:t>18 августа</a:t>
            </a:r>
            <a:r>
              <a:rPr lang="ru-RU" sz="2400" dirty="0" smtClean="0"/>
              <a:t> </a:t>
            </a:r>
            <a:r>
              <a:rPr lang="ru-RU" sz="2400" dirty="0" smtClean="0">
                <a:hlinkClick r:id="rId9" tooltip="1944 год"/>
              </a:rPr>
              <a:t>1944 года</a:t>
            </a:r>
            <a:r>
              <a:rPr lang="ru-RU" sz="2400" dirty="0" smtClean="0"/>
              <a:t> утверждены образец и описание ленты ордена «Победа», а также порядок ношения планки с лентой ордена. Всего было 20 награждений и семнадцать кавалеров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1024</Words>
  <PresentationFormat>Экран (4:3)</PresentationFormat>
  <Paragraphs>158</Paragraphs>
  <Slides>30</Slides>
  <Notes>0</Notes>
  <HiddenSlides>20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Эльбрус  - наивысшая точка Кавказа</vt:lpstr>
      <vt:lpstr>«Каждый спортсмен стоит в бою несколько рядовых бойцов, а взвод спортсменов – надежнее батальона, если предстоит сложная боевая операция» Герой Советского союза, генерал армииЕ.А. Петров</vt:lpstr>
      <vt:lpstr>Мы начинаем восхождение!</vt:lpstr>
      <vt:lpstr>I уровень: «Эльбрус – наивысшая точка Кавказа»</vt:lpstr>
      <vt:lpstr>1. «Ловкие пальцы»</vt:lpstr>
      <vt:lpstr>2. «Пронеси кеглю»</vt:lpstr>
      <vt:lpstr>3. «Челночный бег»</vt:lpstr>
      <vt:lpstr>4. Эстафета для всей команды </vt:lpstr>
      <vt:lpstr>5. викторина «Мы памяти этой верны» </vt:lpstr>
      <vt:lpstr>Ответы:</vt:lpstr>
      <vt:lpstr>6. «Тачка»</vt:lpstr>
      <vt:lpstr>7. Поединок</vt:lpstr>
      <vt:lpstr>8. Переход хода</vt:lpstr>
      <vt:lpstr>II уровень: «Эльбрус – потухший вулкан»</vt:lpstr>
      <vt:lpstr>1. Это интересно</vt:lpstr>
      <vt:lpstr>2. Поединок</vt:lpstr>
      <vt:lpstr>3.Орден Красного Знамени </vt:lpstr>
      <vt:lpstr>4. Викторина «Знатоки истории»</vt:lpstr>
      <vt:lpstr>5. Это интересно</vt:lpstr>
      <vt:lpstr>6. Переход хода</vt:lpstr>
      <vt:lpstr>III уровень «Музей Приэльбрусья»</vt:lpstr>
      <vt:lpstr>1. Блицтурнир «Запомни эти имена»</vt:lpstr>
      <vt:lpstr>2. Тест на силу мышц брюшного пресса и спины</vt:lpstr>
      <vt:lpstr>3. Общая эстафета</vt:lpstr>
      <vt:lpstr>4. Это интересно</vt:lpstr>
      <vt:lpstr>IV уровень «Покорение вершины»</vt:lpstr>
      <vt:lpstr>1. Упражнение-тест на выносливость</vt:lpstr>
      <vt:lpstr>2. Акробатический этюд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Tata</cp:lastModifiedBy>
  <cp:revision>41</cp:revision>
  <dcterms:modified xsi:type="dcterms:W3CDTF">2011-03-13T13:17:41Z</dcterms:modified>
</cp:coreProperties>
</file>