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65" r:id="rId7"/>
    <p:sldId id="266" r:id="rId8"/>
    <p:sldId id="267" r:id="rId9"/>
    <p:sldId id="274" r:id="rId10"/>
    <p:sldId id="268" r:id="rId11"/>
    <p:sldId id="269" r:id="rId12"/>
    <p:sldId id="273" r:id="rId13"/>
    <p:sldId id="272" r:id="rId14"/>
    <p:sldId id="271" r:id="rId15"/>
    <p:sldId id="275" r:id="rId16"/>
    <p:sldId id="276" r:id="rId17"/>
    <p:sldId id="277" r:id="rId18"/>
    <p:sldId id="278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CC"/>
    <a:srgbClr val="CCFF99"/>
    <a:srgbClr val="00CC00"/>
    <a:srgbClr val="FFFFCC"/>
    <a:srgbClr val="99CC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113D-9FA2-48E6-9C89-4D2C37C47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54915-9BC1-423C-83BB-7ADF191B6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76048-9E7C-4ADD-97C7-167560924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38A85-CCE7-4B17-B364-08310CA73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0AF46-08E3-4EB2-AB7A-DE1D1B179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3A246-A06E-449B-A3F9-1DDBB362D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AF3C-08F4-49C0-8A22-9856B2043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49F21-E624-4E7F-ADED-4980B2EFA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947F-DEBB-4DCF-ADB7-BFAF62D4F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73600-9A6C-4E19-8FBF-56A04DEEB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949D6-C92B-4CDE-BBF9-C117C2EDD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BAFACDD-E8CE-4B77-9C72-5F12C4160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baikal-viktoria.ucoz.ru/forum/51-470-2" TargetMode="External"/><Relationship Id="rId13" Type="http://schemas.openxmlformats.org/officeDocument/2006/relationships/hyperlink" Target="http://www.ogorodclub.ru/?p=878" TargetMode="External"/><Relationship Id="rId3" Type="http://schemas.openxmlformats.org/officeDocument/2006/relationships/hyperlink" Target="http://ussr-forever.ru/nasekomie/215-vrediteli.html" TargetMode="External"/><Relationship Id="rId7" Type="http://schemas.openxmlformats.org/officeDocument/2006/relationships/hyperlink" Target="http://www.fialki-web.narod.ru/" TargetMode="External"/><Relationship Id="rId12" Type="http://schemas.openxmlformats.org/officeDocument/2006/relationships/hyperlink" Target="http://www.kinoline.com.ua/forum/lofiversion/index.php?t22898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cedu.unibel.by/gimnb/parthners/serg/change1.htm" TargetMode="External"/><Relationship Id="rId11" Type="http://schemas.openxmlformats.org/officeDocument/2006/relationships/hyperlink" Target="http://hobby.nikolaev.com.ua/05/modules.php?name=Recipe_hook&amp;file=view&amp;recipe_hook_id=243" TargetMode="External"/><Relationship Id="rId5" Type="http://schemas.openxmlformats.org/officeDocument/2006/relationships/hyperlink" Target="http://indasad.ru/vrediteli-plodovich/bachchevaya-tlya" TargetMode="External"/><Relationship Id="rId10" Type="http://schemas.openxmlformats.org/officeDocument/2006/relationships/hyperlink" Target="http://www.vazony.com/pages/view/533" TargetMode="External"/><Relationship Id="rId4" Type="http://schemas.openxmlformats.org/officeDocument/2006/relationships/hyperlink" Target="http://gazeta.aif.ru/online/dacha/152/07_01" TargetMode="External"/><Relationship Id="rId9" Type="http://schemas.openxmlformats.org/officeDocument/2006/relationships/hyperlink" Target="http://www.fialki.com.ua/review/vrediteli-senpoliy-orange-tly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928662" y="285728"/>
            <a:ext cx="6913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006600"/>
                </a:solidFill>
              </a:rPr>
              <a:t>«Тли,  муравьи  и  божьи  коровки</a:t>
            </a:r>
            <a:r>
              <a:rPr lang="ru-RU" sz="2400" b="1" i="1" dirty="0" smtClean="0">
                <a:solidFill>
                  <a:srgbClr val="006600"/>
                </a:solidFill>
              </a:rPr>
              <a:t>».</a:t>
            </a:r>
          </a:p>
          <a:p>
            <a:pPr algn="ctr">
              <a:spcBef>
                <a:spcPct val="50000"/>
              </a:spcBef>
            </a:pPr>
            <a:r>
              <a:rPr lang="ru-RU" sz="1600" b="1" i="1" dirty="0" smtClean="0">
                <a:solidFill>
                  <a:srgbClr val="006600"/>
                </a:solidFill>
              </a:rPr>
              <a:t>Виртуальная экскурсия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pic>
        <p:nvPicPr>
          <p:cNvPr id="2054" name="Picture 6" descr="фото титул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7488237" cy="4373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2928927" y="5929313"/>
            <a:ext cx="60007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6600"/>
                </a:solidFill>
              </a:rPr>
              <a:t>Презентацию подготовила </a:t>
            </a:r>
            <a:r>
              <a:rPr lang="ru-RU" sz="1600" b="1" i="1" dirty="0" err="1" smtClean="0">
                <a:solidFill>
                  <a:srgbClr val="006600"/>
                </a:solidFill>
              </a:rPr>
              <a:t>Н.Н.Долгушина</a:t>
            </a:r>
            <a:r>
              <a:rPr lang="ru-RU" sz="1600" b="1" i="1" dirty="0" smtClean="0">
                <a:solidFill>
                  <a:srgbClr val="006600"/>
                </a:solidFill>
              </a:rPr>
              <a:t>,</a:t>
            </a:r>
          </a:p>
          <a:p>
            <a:pPr algn="r"/>
            <a:r>
              <a:rPr lang="ru-RU" sz="1600" b="1" i="1" dirty="0" smtClean="0">
                <a:solidFill>
                  <a:srgbClr val="006600"/>
                </a:solidFill>
              </a:rPr>
              <a:t>м</a:t>
            </a:r>
            <a:r>
              <a:rPr lang="ru-RU" sz="1600" b="1" i="1" dirty="0" smtClean="0">
                <a:solidFill>
                  <a:srgbClr val="006600"/>
                </a:solidFill>
              </a:rPr>
              <a:t>етодист, педагог дополнительного образования </a:t>
            </a:r>
          </a:p>
          <a:p>
            <a:pPr algn="r"/>
            <a:r>
              <a:rPr lang="ru-RU" sz="1600" b="1" i="1" dirty="0" smtClean="0">
                <a:solidFill>
                  <a:srgbClr val="006600"/>
                </a:solidFill>
              </a:rPr>
              <a:t>МОУ ДОД «Детский экологический центр», г.Магадан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pic>
        <p:nvPicPr>
          <p:cNvPr id="5" name="Picture 4" descr="MCj034689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72887">
            <a:off x="6280144" y="4599318"/>
            <a:ext cx="1470022" cy="93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r="4520" b="179"/>
          <a:stretch>
            <a:fillRect/>
          </a:stretch>
        </p:blipFill>
        <p:spPr bwMode="auto">
          <a:xfrm>
            <a:off x="1187450" y="620713"/>
            <a:ext cx="6842125" cy="48196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95288" y="5734050"/>
            <a:ext cx="83534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Муравьи пасут тлей на близрастущих растениях, оберегают их.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Чтобы «выдоить» тлю, муравей щекочет усиками ее брюшко.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для вредит растений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228022" cy="6143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5715008" y="4000504"/>
            <a:ext cx="23574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Необыкновенные </a:t>
            </a:r>
          </a:p>
          <a:p>
            <a:endParaRPr lang="ru-RU" b="1" i="1" dirty="0"/>
          </a:p>
          <a:p>
            <a:r>
              <a:rPr lang="ru-RU" b="1" i="1" dirty="0"/>
              <a:t>приключения </a:t>
            </a:r>
          </a:p>
          <a:p>
            <a:endParaRPr lang="ru-RU" b="1" i="1" dirty="0"/>
          </a:p>
          <a:p>
            <a:r>
              <a:rPr lang="ru-RU" b="1" i="1" dirty="0" err="1"/>
              <a:t>Карика</a:t>
            </a:r>
            <a:r>
              <a:rPr lang="ru-RU" b="1" i="1" dirty="0"/>
              <a:t> и Вали</a:t>
            </a:r>
          </a:p>
        </p:txBody>
      </p:sp>
      <p:pic>
        <p:nvPicPr>
          <p:cNvPr id="4" name="Picture 4" descr="для вредит растений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66"/>
            <a:ext cx="417059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G_1526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7991475" cy="5995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71500" y="6000750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C00000"/>
                </a:solidFill>
              </a:rPr>
              <a:t>Божья   коровка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11188" y="1844675"/>
            <a:ext cx="4681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03575" y="1196975"/>
            <a:ext cx="349408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Небесная Коровка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Уселась на ладошку.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Ее подброшу ловко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И крикну на дорожку: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- Божья Коровка,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Улети на небо,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Принеси мне хлеба,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Пирожков, ватрушек,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Сухарей и сушек,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И печенья пачку,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И, конечно… жвачку!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835150" y="6092825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140200" y="5013325"/>
            <a:ext cx="285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Юрий  Энтин</a:t>
            </a:r>
          </a:p>
        </p:txBody>
      </p:sp>
      <p:pic>
        <p:nvPicPr>
          <p:cNvPr id="18440" name="Picture 5" descr="uch_007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0" cy="2779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3" descr="MCj034692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149725"/>
            <a:ext cx="19812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 descr="AN0098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557338"/>
            <a:ext cx="14239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4" descr="uch_010_sm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35450"/>
            <a:ext cx="3276600" cy="2622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0.20729 0.00301 C 0.4092 0.00301 0.57361 0.13565 0.57361 0.29884 C 0.57361 0.46204 0.4092 0.59468 0.20729 0.59468 C 0.00521 0.59468 -0.15903 0.46204 -0.15903 0.29884 C -0.15903 0.13565 0.00521 0.00301 0.20729 0.00301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оровка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51500" cy="423862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тля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924175"/>
            <a:ext cx="4859337" cy="36449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156325" y="981075"/>
            <a:ext cx="35290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Божья коровка, </a:t>
            </a:r>
          </a:p>
          <a:p>
            <a:pPr>
              <a:spcBef>
                <a:spcPct val="50000"/>
              </a:spcBef>
            </a:pPr>
            <a:r>
              <a:rPr lang="ru-RU" b="1"/>
              <a:t>поедающая тлей. 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50825" y="4724400"/>
            <a:ext cx="3816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Божья коровка, отыскав на растении  колонию   тлей,    может спокойно «пастись» на ней, поедая одну тлю за другой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785813" y="5715000"/>
            <a:ext cx="734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Часто садоводы уничтожают яйца божьих коровок,   принимая их за яйца вредителей,   тем самым истребляя своих надежных помощников</a:t>
            </a:r>
            <a:r>
              <a:rPr lang="ru-RU"/>
              <a:t>. 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071563" y="571500"/>
            <a:ext cx="7358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Одна самка  божьей коровки  способна отложить до 600 яиц</a:t>
            </a:r>
            <a:r>
              <a:rPr lang="ru-RU"/>
              <a:t>.</a:t>
            </a:r>
          </a:p>
        </p:txBody>
      </p:sp>
      <p:pic>
        <p:nvPicPr>
          <p:cNvPr id="2151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22180">
            <a:off x="0" y="1214422"/>
            <a:ext cx="3571868" cy="2678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5" descr="leidi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736"/>
            <a:ext cx="5761037" cy="407987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leidi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4105275" cy="290830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leidi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3816350" cy="2873375"/>
          </a:xfrm>
          <a:prstGeom prst="round1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116013" y="476250"/>
            <a:ext cx="6335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Личинки божьих коровок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642938" y="4071938"/>
            <a:ext cx="800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/>
              <a:t>Личинки </a:t>
            </a:r>
            <a:r>
              <a:rPr lang="ru-RU" b="1"/>
              <a:t> </a:t>
            </a:r>
            <a:r>
              <a:rPr lang="el-GR" b="1"/>
              <a:t>живут открыто на растениях, окрашены в темный цвет с ярким </a:t>
            </a:r>
            <a:endParaRPr lang="ru-RU" b="1"/>
          </a:p>
          <a:p>
            <a:pPr algn="ctr"/>
            <a:r>
              <a:rPr lang="el-GR" b="1"/>
              <a:t>(желтым или красным) рисунком; как и взрослые, являются хищниками</a:t>
            </a:r>
            <a:r>
              <a:rPr lang="el-GR"/>
              <a:t>. </a:t>
            </a:r>
            <a:endParaRPr lang="ru-RU"/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571500" y="5143500"/>
            <a:ext cx="79295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Один  жук с емиточечной  коровки  ежедневно съедает 40-50 тлей,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а его личинка за период своего развития до 600-800 тлей.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5" descr="leidim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5029200" cy="3400425"/>
          </a:xfrm>
          <a:prstGeom prst="round2Diag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187450" y="260350"/>
            <a:ext cx="6408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FFCC"/>
                </a:solidFill>
              </a:rPr>
              <a:t>Куколки божьей коровки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857250" y="5286375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FFFFCC"/>
                </a:solidFill>
              </a:rPr>
              <a:t>Растут и линяют быстро, через 2 - 4 недели окукливаются, часто прикрепляясь липкими выделениями к нижней стороне листьев растений. </a:t>
            </a:r>
            <a:r>
              <a:rPr lang="ru-RU" b="1">
                <a:solidFill>
                  <a:srgbClr val="FFFFCC"/>
                </a:solidFill>
              </a:rPr>
              <a:t> </a:t>
            </a:r>
          </a:p>
          <a:p>
            <a:pPr algn="ctr"/>
            <a:r>
              <a:rPr lang="el-GR" b="1">
                <a:solidFill>
                  <a:srgbClr val="FFFFCC"/>
                </a:solidFill>
              </a:rPr>
              <a:t>Куколки красного цвета.</a:t>
            </a:r>
            <a:endParaRPr lang="ru-RU" b="1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034" y="285728"/>
            <a:ext cx="8215370" cy="150019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7848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К сожалению, тля может поселиться практически на любых видах растений. Поэтому </a:t>
            </a:r>
            <a:r>
              <a:rPr lang="ru-RU" b="1" i="1" dirty="0"/>
              <a:t>при появлении тли</a:t>
            </a:r>
            <a:r>
              <a:rPr lang="ru-RU" b="1" dirty="0"/>
              <a:t>, которая обитает в основном на нижней стороне листьев и верхушках молодых побегов, </a:t>
            </a:r>
          </a:p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C00000"/>
                </a:solidFill>
              </a:rPr>
              <a:t>обязательно примите меры.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97425"/>
            <a:ext cx="2232025" cy="1674813"/>
          </a:xfrm>
          <a:prstGeom prst="round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716463"/>
            <a:ext cx="2449513" cy="1874837"/>
          </a:xfrm>
          <a:prstGeom prst="round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000240"/>
            <a:ext cx="3636962" cy="3009900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2143116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6600"/>
                </a:solidFill>
                <a:latin typeface="Bookman Old Style" pitchFamily="18" charset="0"/>
              </a:rPr>
              <a:t>з</a:t>
            </a:r>
            <a:r>
              <a:rPr lang="ru-RU" sz="5400" b="1" i="1" dirty="0" smtClean="0">
                <a:solidFill>
                  <a:srgbClr val="006600"/>
                </a:solidFill>
                <a:latin typeface="Bookman Old Style" pitchFamily="18" charset="0"/>
              </a:rPr>
              <a:t>а внимание!</a:t>
            </a:r>
            <a:endParaRPr lang="ru-RU" sz="5400" b="1" i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1538" y="0"/>
            <a:ext cx="778674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http://ussr-forever.ru/nasekomie/215-vrediteli.html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hlinkClick r:id="rId4"/>
              </a:rPr>
              <a:t>http://gazeta.aif.ru/online/dacha/152/07_01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hlinkClick r:id="rId5"/>
              </a:rPr>
              <a:t>http://indasad.ru/vrediteli-plodovich/bachchevaya-tlya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hlinkClick r:id="rId6"/>
              </a:rPr>
              <a:t>http://cacedu.unibel.by/gimnb/parthners/serg/change1.htm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hlinkClick r:id="rId7"/>
              </a:rPr>
              <a:t>http://www.fialki-web.narod.ru/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hlinkClick r:id="rId6"/>
              </a:rPr>
              <a:t>http://cacedu.unibel.by/gimnb/parthners/serg/change1.htm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hlinkClick r:id="rId7"/>
              </a:rPr>
              <a:t>http://www.fialki-web.narod.ru/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hlinkClick r:id="rId8"/>
              </a:rPr>
              <a:t>http://baikal-viktoria.ucoz.ru/forum/51-470-2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hlinkClick r:id="rId9"/>
              </a:rPr>
              <a:t>http://www.fialki.com.ua/review/vrediteli-senpoliy-orange-tlya.html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hlinkClick r:id="rId10"/>
              </a:rPr>
              <a:t>http://www.vazony.com/pages/view/533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hlinkClick r:id="rId11"/>
              </a:rPr>
              <a:t>http://hobby.nikolaev.com.ua/05/modules.php?name=Recipe_hook&amp;file=view&amp;recipe_hook_id=243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hlinkClick r:id="rId12"/>
              </a:rPr>
              <a:t>http://www.kinoline.com.ua/forum/lofiversion/index.php?t22898.html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hlinkClick r:id="rId13"/>
              </a:rPr>
              <a:t>http://www.ogorodclub.ru/?p=878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307181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При подготовке презентации  использованы  фотоработы автора </a:t>
            </a:r>
          </a:p>
          <a:p>
            <a:r>
              <a:rPr lang="ru-RU" b="1" i="1" dirty="0" smtClean="0">
                <a:solidFill>
                  <a:srgbClr val="006600"/>
                </a:solidFill>
              </a:rPr>
              <a:t>и  ресурсы Интернета:</a:t>
            </a:r>
            <a:endParaRPr lang="ru-RU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9750" y="6092825"/>
            <a:ext cx="813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Взрослая тля имеет длину тела 2,5 мм.</a:t>
            </a:r>
            <a:r>
              <a:rPr lang="ru-RU" sz="1600"/>
              <a:t> 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/>
          <a:srcRect l="2066" b="15387"/>
          <a:stretch>
            <a:fillRect/>
          </a:stretch>
        </p:blipFill>
        <p:spPr bwMode="auto">
          <a:xfrm>
            <a:off x="1908175" y="620713"/>
            <a:ext cx="491966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187450" y="188913"/>
            <a:ext cx="67691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6600"/>
                </a:solidFill>
              </a:rPr>
              <a:t>Тля зеленая персиковая; синоним — оранжерейная тля </a:t>
            </a:r>
          </a:p>
          <a:p>
            <a:pPr>
              <a:spcBef>
                <a:spcPct val="50000"/>
              </a:spcBef>
            </a:pPr>
            <a:endParaRPr lang="ru-RU" sz="140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790575" y="500063"/>
            <a:ext cx="83534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Тли живут колониями и потому, несмотря на малые размеры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легко могут быть обнаружены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 b="5313"/>
          <a:stretch>
            <a:fillRect/>
          </a:stretch>
        </p:blipFill>
        <p:spPr bwMode="auto">
          <a:xfrm>
            <a:off x="785786" y="1285860"/>
            <a:ext cx="5286412" cy="516704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6357938" y="3643313"/>
            <a:ext cx="2786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6600"/>
                </a:solidFill>
              </a:rPr>
              <a:t>Тли  на молодых </a:t>
            </a:r>
          </a:p>
          <a:p>
            <a:r>
              <a:rPr lang="ru-RU" b="1" i="1">
                <a:solidFill>
                  <a:srgbClr val="006600"/>
                </a:solidFill>
              </a:rPr>
              <a:t>побегах  розы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5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G_151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04"/>
            <a:ext cx="4893737" cy="36703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IMG_1519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1471" y="2589583"/>
            <a:ext cx="4891723" cy="3668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IMG_0563_resi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3576659" cy="268341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5572125" y="4714875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6600"/>
                </a:solidFill>
              </a:rPr>
              <a:t>Тля  на  листьях  кислицы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G_1516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676778" cy="350845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1517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642918"/>
            <a:ext cx="4605869" cy="345440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IMG_1522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928934"/>
            <a:ext cx="4889192" cy="366712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5286375" y="450056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6600"/>
                </a:solidFill>
              </a:rPr>
              <a:t>Тля  на  воздушных  корнях   каланхое  Дегремона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23336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0"/>
            <a:ext cx="22193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971550" y="2852738"/>
            <a:ext cx="705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</a:t>
            </a:r>
            <a:r>
              <a:rPr lang="ru-RU" b="1"/>
              <a:t>Тля свекловичная</a:t>
            </a:r>
            <a:r>
              <a:rPr lang="ru-RU"/>
              <a:t> </a:t>
            </a: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3284538"/>
            <a:ext cx="1905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2924175"/>
            <a:ext cx="2362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2500313" y="5929313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Тля яблонная зеленая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3208337" cy="36004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3375"/>
            <a:ext cx="3228975" cy="3671888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372128"/>
            <a:ext cx="2928958" cy="3485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23850" y="5734050"/>
            <a:ext cx="287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Бахчевая тля.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55650" y="5373688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У тлей колюще-сосущий ротовой аппарат, с помощью которого они прокалывают мягкие ткани растений и высасывают сок.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0"/>
            <a:ext cx="4932362" cy="309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859338" y="3644900"/>
            <a:ext cx="4033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Поместив тлей в пробирки, предложите учащимся рассмотреть подогнутый вниз хоботок 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4176713" cy="311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Cj034689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5084763"/>
            <a:ext cx="182721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Fire_ants"/>
          <p:cNvPicPr>
            <a:picLocks noChangeAspect="1" noChangeArrowheads="1"/>
          </p:cNvPicPr>
          <p:nvPr/>
        </p:nvPicPr>
        <p:blipFill>
          <a:blip r:embed="rId4"/>
          <a:srcRect t="53" r="55"/>
          <a:stretch>
            <a:fillRect/>
          </a:stretch>
        </p:blipFill>
        <p:spPr bwMode="auto">
          <a:xfrm>
            <a:off x="1547813" y="333375"/>
            <a:ext cx="6172200" cy="456247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684213" y="5300663"/>
            <a:ext cx="55435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Сахаристые выделения тлей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привлекают муравьев.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ли, муравьи и божьи коровк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тли, муравьи и божьи коровки</Template>
  <TotalTime>37</TotalTime>
  <Words>376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тли, муравьи и божьи коровки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Николаевна</dc:creator>
  <cp:lastModifiedBy>Наталья Николаевна</cp:lastModifiedBy>
  <cp:revision>6</cp:revision>
  <dcterms:created xsi:type="dcterms:W3CDTF">2010-12-20T04:51:23Z</dcterms:created>
  <dcterms:modified xsi:type="dcterms:W3CDTF">2011-01-27T01:26:54Z</dcterms:modified>
</cp:coreProperties>
</file>