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9" r:id="rId2"/>
    <p:sldId id="257" r:id="rId3"/>
    <p:sldId id="258" r:id="rId4"/>
    <p:sldId id="283" r:id="rId5"/>
    <p:sldId id="287" r:id="rId6"/>
    <p:sldId id="290" r:id="rId7"/>
    <p:sldId id="289" r:id="rId8"/>
    <p:sldId id="284" r:id="rId9"/>
    <p:sldId id="291" r:id="rId10"/>
    <p:sldId id="304" r:id="rId11"/>
    <p:sldId id="292" r:id="rId12"/>
    <p:sldId id="264" r:id="rId13"/>
    <p:sldId id="285" r:id="rId14"/>
    <p:sldId id="265" r:id="rId15"/>
    <p:sldId id="266" r:id="rId16"/>
    <p:sldId id="267" r:id="rId17"/>
    <p:sldId id="270" r:id="rId18"/>
    <p:sldId id="271" r:id="rId19"/>
    <p:sldId id="272" r:id="rId20"/>
    <p:sldId id="294" r:id="rId21"/>
    <p:sldId id="273" r:id="rId22"/>
    <p:sldId id="295" r:id="rId23"/>
    <p:sldId id="275" r:id="rId24"/>
    <p:sldId id="276" r:id="rId25"/>
    <p:sldId id="302" r:id="rId26"/>
    <p:sldId id="277" r:id="rId27"/>
    <p:sldId id="278" r:id="rId28"/>
    <p:sldId id="296" r:id="rId29"/>
    <p:sldId id="297" r:id="rId30"/>
    <p:sldId id="280" r:id="rId31"/>
    <p:sldId id="301" r:id="rId32"/>
    <p:sldId id="303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FF"/>
    <a:srgbClr val="3333CC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5326" autoAdjust="0"/>
  </p:normalViewPr>
  <p:slideViewPr>
    <p:cSldViewPr>
      <p:cViewPr varScale="1">
        <p:scale>
          <a:sx n="105" d="100"/>
          <a:sy n="105" d="100"/>
        </p:scale>
        <p:origin x="-15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95EA9-9431-486F-B53E-A9C5F1B2F5D8}" type="datetimeFigureOut">
              <a:rPr lang="ru-RU" smtClean="0"/>
              <a:pPr/>
              <a:t>12.03.2011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16CCE1-1B03-4CBF-B24D-AC1B98EF9F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95EA9-9431-486F-B53E-A9C5F1B2F5D8}" type="datetimeFigureOut">
              <a:rPr lang="ru-RU" smtClean="0"/>
              <a:pPr/>
              <a:t>12.03.2011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6CCE1-1B03-4CBF-B24D-AC1B98EF9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95EA9-9431-486F-B53E-A9C5F1B2F5D8}" type="datetimeFigureOut">
              <a:rPr lang="ru-RU" smtClean="0"/>
              <a:pPr/>
              <a:t>12.03.2011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6CCE1-1B03-4CBF-B24D-AC1B98EF9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0E95EA9-9431-486F-B53E-A9C5F1B2F5D8}" type="datetimeFigureOut">
              <a:rPr lang="ru-RU" smtClean="0"/>
              <a:pPr/>
              <a:t>12.03.2011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216CCE1-1B03-4CBF-B24D-AC1B98EF9F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95EA9-9431-486F-B53E-A9C5F1B2F5D8}" type="datetimeFigureOut">
              <a:rPr lang="ru-RU" smtClean="0"/>
              <a:pPr/>
              <a:t>12.03.2011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6CCE1-1B03-4CBF-B24D-AC1B98EF9F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95EA9-9431-486F-B53E-A9C5F1B2F5D8}" type="datetimeFigureOut">
              <a:rPr lang="ru-RU" smtClean="0"/>
              <a:pPr/>
              <a:t>12.03.2011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6CCE1-1B03-4CBF-B24D-AC1B98EF9F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6CCE1-1B03-4CBF-B24D-AC1B98EF9F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95EA9-9431-486F-B53E-A9C5F1B2F5D8}" type="datetimeFigureOut">
              <a:rPr lang="ru-RU" smtClean="0"/>
              <a:pPr/>
              <a:t>12.03.2011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95EA9-9431-486F-B53E-A9C5F1B2F5D8}" type="datetimeFigureOut">
              <a:rPr lang="ru-RU" smtClean="0"/>
              <a:pPr/>
              <a:t>12.03.2011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6CCE1-1B03-4CBF-B24D-AC1B98EF9F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95EA9-9431-486F-B53E-A9C5F1B2F5D8}" type="datetimeFigureOut">
              <a:rPr lang="ru-RU" smtClean="0"/>
              <a:pPr/>
              <a:t>12.03.2011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6CCE1-1B03-4CBF-B24D-AC1B98EF9F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0E95EA9-9431-486F-B53E-A9C5F1B2F5D8}" type="datetimeFigureOut">
              <a:rPr lang="ru-RU" smtClean="0"/>
              <a:pPr/>
              <a:t>12.03.2011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216CCE1-1B03-4CBF-B24D-AC1B98EF9F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95EA9-9431-486F-B53E-A9C5F1B2F5D8}" type="datetimeFigureOut">
              <a:rPr lang="ru-RU" smtClean="0"/>
              <a:pPr/>
              <a:t>12.03.2011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16CCE1-1B03-4CBF-B24D-AC1B98EF9F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0E95EA9-9431-486F-B53E-A9C5F1B2F5D8}" type="datetimeFigureOut">
              <a:rPr lang="ru-RU" smtClean="0"/>
              <a:pPr/>
              <a:t>12.03.2011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216CCE1-1B03-4CBF-B24D-AC1B98EF9F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&#1093;&#1086;&#1079;&#1103;&#1080;&#1085;\&#1056;&#1072;&#1073;&#1086;&#1095;&#1080;&#1081;%20&#1089;&#1090;&#1086;&#1083;\&#1055;&#1105;&#1090;&#1088;I&#1095;&#1072;&#1089;&#1090;&#1100;2.avi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&#1093;&#1086;&#1079;&#1103;&#1080;&#1085;\&#1056;&#1072;&#1073;&#1086;&#1095;&#1080;&#1081;%20&#1089;&#1090;&#1086;&#1083;\&#1082;&#1080;&#1085;&#1086;.%20&#1089;&#1072;&#1084;&#1080;&#1079;&#1076;&#1072;&#1090;.%20&#1071;.&#1070;..wmv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214809" y="928670"/>
            <a:ext cx="4760915" cy="5500726"/>
          </a:xfrm>
        </p:spPr>
        <p:txBody>
          <a:bodyPr>
            <a:normAutofit fontScale="32500" lnSpcReduction="20000"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1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Реформы </a:t>
            </a:r>
          </a:p>
          <a:p>
            <a:pPr algn="ctr">
              <a:lnSpc>
                <a:spcPct val="90000"/>
              </a:lnSpc>
              <a:buNone/>
            </a:pPr>
            <a:r>
              <a:rPr lang="ru-RU" sz="1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Петра  Великого</a:t>
            </a:r>
          </a:p>
          <a:p>
            <a:pPr algn="ctr">
              <a:lnSpc>
                <a:spcPct val="90000"/>
              </a:lnSpc>
              <a:buNone/>
            </a:pPr>
            <a:r>
              <a:rPr lang="ru-RU" sz="1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сфере общественной жизни </a:t>
            </a:r>
          </a:p>
          <a:p>
            <a:pPr algn="ctr">
              <a:lnSpc>
                <a:spcPct val="90000"/>
              </a:lnSpc>
              <a:buNone/>
            </a:pPr>
            <a:r>
              <a:rPr lang="ru-RU" sz="1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конца </a:t>
            </a:r>
            <a:r>
              <a:rPr lang="en-US" sz="1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XVII </a:t>
            </a:r>
            <a:r>
              <a:rPr lang="ru-RU" sz="1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первой</a:t>
            </a:r>
          </a:p>
          <a:p>
            <a:pPr algn="ctr">
              <a:lnSpc>
                <a:spcPct val="90000"/>
              </a:lnSpc>
              <a:buNone/>
            </a:pPr>
            <a:r>
              <a:rPr lang="ru-RU" sz="1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четверти </a:t>
            </a:r>
          </a:p>
          <a:p>
            <a:pPr algn="ctr">
              <a:lnSpc>
                <a:spcPct val="90000"/>
              </a:lnSpc>
              <a:buNone/>
            </a:pPr>
            <a:r>
              <a:rPr lang="ru-RU" sz="1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XVIII</a:t>
            </a:r>
            <a:r>
              <a:rPr lang="ru-RU" sz="1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вв.</a:t>
            </a:r>
          </a:p>
          <a:p>
            <a:pPr algn="ctr">
              <a:lnSpc>
                <a:spcPct val="90000"/>
              </a:lnSpc>
              <a:buNone/>
            </a:pPr>
            <a:endParaRPr lang="ru-RU" sz="4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портрет петр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1000108"/>
            <a:ext cx="3714776" cy="442915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2.bmp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500298" y="1785926"/>
            <a:ext cx="3923239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Арифметика, сиречь наука численная»</a:t>
            </a:r>
            <a:b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Л. Ф. Магницкого . 1703г</a:t>
            </a:r>
            <a:endParaRPr lang="ru-RU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33-03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714488"/>
            <a:ext cx="3180522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Титул первой книги, набранной гражданским шрифтом. 1708г.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43372" y="2000240"/>
            <a:ext cx="478634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Титульный лист </a:t>
            </a:r>
            <a:r>
              <a:rPr lang="ru-RU" sz="2800" b="1" i="1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 начальный книжный лист изданий, на котором размещают основные выходные сведения, титулующие издание.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54292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 января 1703 год – </a:t>
            </a:r>
            <a:b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выход первой русской газеты </a:t>
            </a:r>
            <a:r>
              <a:rPr lang="ru-RU" sz="53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«Ведомости о военных и иных делах, достойных знания и памяти, случившихся в Московском государстве и во иных окрестных странах»</a:t>
            </a:r>
            <a:endParaRPr lang="ru-RU" sz="53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хозяин\Рабочий стол\петр\газета ведомости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357430"/>
            <a:ext cx="3976687" cy="4143375"/>
          </a:xfrm>
          <a:prstGeom prst="rect">
            <a:avLst/>
          </a:prstGeom>
          <a:noFill/>
        </p:spPr>
      </p:pic>
      <p:pic>
        <p:nvPicPr>
          <p:cNvPr id="5123" name="Picture 3" descr="C:\Documents and Settings\хозяин\Рабочий стол\петр\ведомости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642918"/>
            <a:ext cx="4071966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571472" y="1524000"/>
            <a:ext cx="8143932" cy="4572000"/>
          </a:xfrm>
        </p:spPr>
        <p:txBody>
          <a:bodyPr>
            <a:normAutofit/>
          </a:bodyPr>
          <a:lstStyle/>
          <a:p>
            <a:pPr algn="just"/>
            <a:r>
              <a:rPr lang="ru-RU" sz="3200" b="1" dirty="0" smtClean="0">
                <a:solidFill>
                  <a:srgbClr val="C00000"/>
                </a:solidFill>
              </a:rPr>
              <a:t>1704 год  </a:t>
            </a:r>
            <a:r>
              <a:rPr lang="ru-RU" sz="3200" dirty="0" smtClean="0">
                <a:solidFill>
                  <a:schemeClr val="accent4">
                    <a:lumMod val="10000"/>
                  </a:schemeClr>
                </a:solidFill>
              </a:rPr>
              <a:t>«Лексикон </a:t>
            </a:r>
            <a:r>
              <a:rPr lang="ru-RU" sz="3200" dirty="0" err="1" smtClean="0">
                <a:solidFill>
                  <a:schemeClr val="accent4">
                    <a:lumMod val="10000"/>
                  </a:schemeClr>
                </a:solidFill>
              </a:rPr>
              <a:t>трехязычный</a:t>
            </a:r>
            <a:r>
              <a:rPr lang="ru-RU" sz="3200" dirty="0" smtClean="0">
                <a:solidFill>
                  <a:schemeClr val="accent4">
                    <a:lumMod val="10000"/>
                  </a:schemeClr>
                </a:solidFill>
              </a:rPr>
              <a:t>» .</a:t>
            </a:r>
          </a:p>
          <a:p>
            <a:pPr algn="just">
              <a:buNone/>
            </a:pPr>
            <a:r>
              <a:rPr lang="ru-RU" sz="3200" dirty="0" smtClean="0">
                <a:solidFill>
                  <a:schemeClr val="accent4">
                    <a:lumMod val="10000"/>
                  </a:schemeClr>
                </a:solidFill>
              </a:rPr>
              <a:t>Издатель – Федор Поликарпов </a:t>
            </a:r>
          </a:p>
          <a:p>
            <a:pPr algn="just"/>
            <a:r>
              <a:rPr lang="ru-RU" sz="3200" b="1" dirty="0" smtClean="0">
                <a:solidFill>
                  <a:srgbClr val="C00000"/>
                </a:solidFill>
              </a:rPr>
              <a:t>1704 год  </a:t>
            </a:r>
            <a:r>
              <a:rPr lang="ru-RU" sz="3200" dirty="0" smtClean="0">
                <a:solidFill>
                  <a:schemeClr val="accent4">
                    <a:lumMod val="10000"/>
                  </a:schemeClr>
                </a:solidFill>
              </a:rPr>
              <a:t>«Лексикон вокабулам новым»</a:t>
            </a:r>
          </a:p>
          <a:p>
            <a:pPr algn="just"/>
            <a:r>
              <a:rPr lang="ru-RU" sz="3200" b="1" dirty="0" smtClean="0">
                <a:solidFill>
                  <a:srgbClr val="C00000"/>
                </a:solidFill>
              </a:rPr>
              <a:t>1708 год </a:t>
            </a:r>
            <a:r>
              <a:rPr lang="ru-RU" sz="3200" dirty="0" smtClean="0">
                <a:solidFill>
                  <a:schemeClr val="accent4">
                    <a:lumMod val="10000"/>
                  </a:schemeClr>
                </a:solidFill>
              </a:rPr>
              <a:t>«Приклады, </a:t>
            </a:r>
            <a:r>
              <a:rPr lang="ru-RU" sz="3200" dirty="0" err="1" smtClean="0">
                <a:solidFill>
                  <a:schemeClr val="accent4">
                    <a:lumMod val="10000"/>
                  </a:schemeClr>
                </a:solidFill>
              </a:rPr>
              <a:t>како</a:t>
            </a:r>
            <a:r>
              <a:rPr lang="ru-RU" sz="3200" dirty="0" smtClean="0">
                <a:solidFill>
                  <a:schemeClr val="accent4">
                    <a:lumMod val="10000"/>
                  </a:schemeClr>
                </a:solidFill>
              </a:rPr>
              <a:t> пишутся комплименты разные»</a:t>
            </a:r>
          </a:p>
          <a:p>
            <a:pPr algn="just"/>
            <a:r>
              <a:rPr lang="ru-RU" sz="3200" b="1" dirty="0" smtClean="0">
                <a:solidFill>
                  <a:srgbClr val="C00000"/>
                </a:solidFill>
              </a:rPr>
              <a:t>1708  год </a:t>
            </a:r>
            <a:r>
              <a:rPr lang="ru-RU" sz="3200" dirty="0" smtClean="0">
                <a:solidFill>
                  <a:schemeClr val="accent4">
                    <a:lumMod val="10000"/>
                  </a:schemeClr>
                </a:solidFill>
              </a:rPr>
              <a:t>«Комплименты или образцы, как писать </a:t>
            </a:r>
            <a:r>
              <a:rPr lang="ru-RU" sz="3200" dirty="0" err="1" smtClean="0">
                <a:solidFill>
                  <a:schemeClr val="accent4">
                    <a:lumMod val="10000"/>
                  </a:schemeClr>
                </a:solidFill>
              </a:rPr>
              <a:t>писма</a:t>
            </a:r>
            <a:r>
              <a:rPr lang="ru-RU" sz="3200" dirty="0" smtClean="0">
                <a:solidFill>
                  <a:schemeClr val="accent4">
                    <a:lumMod val="10000"/>
                  </a:schemeClr>
                </a:solidFill>
              </a:rPr>
              <a:t> к разным особам»</a:t>
            </a:r>
            <a:endParaRPr lang="ru-RU" sz="3200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28596" y="1357298"/>
            <a:ext cx="4040188" cy="2815226"/>
          </a:xfrm>
        </p:spPr>
        <p:txBody>
          <a:bodyPr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57158" y="2143116"/>
            <a:ext cx="4038600" cy="3913632"/>
          </a:xfrm>
        </p:spPr>
        <p:txBody>
          <a:bodyPr/>
          <a:lstStyle/>
          <a:p>
            <a:pPr lvl="4">
              <a:buNone/>
            </a:pP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Идеи</a:t>
            </a:r>
          </a:p>
          <a:p>
            <a:endParaRPr lang="ru-RU" dirty="0"/>
          </a:p>
        </p:txBody>
      </p:sp>
      <p:sp>
        <p:nvSpPr>
          <p:cNvPr id="19" name="Содержимое 18"/>
          <p:cNvSpPr>
            <a:spLocks noGrp="1"/>
          </p:cNvSpPr>
          <p:nvPr>
            <p:ph sz="quarter" idx="4"/>
          </p:nvPr>
        </p:nvSpPr>
        <p:spPr>
          <a:xfrm>
            <a:off x="1428728" y="4143380"/>
            <a:ext cx="4500594" cy="292895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Новые идеи в публицистике</a:t>
            </a: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первой четверти </a:t>
            </a:r>
            <a:r>
              <a:rPr sz="3200" b="1" i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XVIII</a:t>
            </a: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века</a:t>
            </a:r>
            <a:endParaRPr 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idx="3"/>
          </p:nvPr>
        </p:nvSpPr>
        <p:spPr>
          <a:xfrm>
            <a:off x="4643438" y="1428736"/>
            <a:ext cx="4040188" cy="2529473"/>
          </a:xfrm>
        </p:spPr>
        <p:txBody>
          <a:bodyPr/>
          <a:lstStyle/>
          <a:p>
            <a:pPr algn="ctr"/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 flipV="1">
            <a:off x="2428860" y="1285860"/>
            <a:ext cx="928694" cy="57150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3" idx="2"/>
          </p:cNvCxnSpPr>
          <p:nvPr/>
        </p:nvCxnSpPr>
        <p:spPr>
          <a:xfrm rot="5400000">
            <a:off x="3049492" y="2494004"/>
            <a:ext cx="2630618" cy="35719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286512" y="1285860"/>
            <a:ext cx="857256" cy="57150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642910" y="2000240"/>
            <a:ext cx="3429024" cy="1928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Иван Посошков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«Книга о скудости 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богатстве »</a:t>
            </a:r>
            <a:endParaRPr lang="ru-RU" sz="2400" b="1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72066" y="2000240"/>
            <a:ext cx="3571900" cy="2000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400" b="1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Феофан Прокопович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«Правда воли монаршей»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857488" y="4143380"/>
            <a:ext cx="4357718" cy="1857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072067" y="378619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2643174" y="4429132"/>
            <a:ext cx="47149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Федор Салтыков</a:t>
            </a:r>
          </a:p>
          <a:p>
            <a:pPr algn="ctr"/>
            <a:r>
              <a:rPr lang="ru-RU" sz="2800" b="1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Переписка с Петром 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ru-RU" sz="2800" b="1" dirty="0" smtClean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half" idx="4294967295"/>
          </p:nvPr>
        </p:nvSpPr>
        <p:spPr>
          <a:xfrm>
            <a:off x="571472" y="2201863"/>
            <a:ext cx="3643338" cy="3913187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«Правда воли монаршей» - поэма царской власти</a:t>
            </a:r>
          </a:p>
          <a:p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Обосновал необходимость царской власти</a:t>
            </a:r>
          </a:p>
          <a:p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Доказал, что власть монарха должна быть безграничной и абсолютной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4294967295"/>
          </p:nvPr>
        </p:nvSpPr>
        <p:spPr>
          <a:xfrm>
            <a:off x="500034" y="357188"/>
            <a:ext cx="3786214" cy="180498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Феофан </a:t>
            </a:r>
          </a:p>
          <a:p>
            <a:pPr>
              <a:buNone/>
            </a:pPr>
            <a:r>
              <a:rPr lang="ru-RU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Прокопович</a:t>
            </a:r>
            <a:r>
              <a:rPr lang="ru-RU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псковский архиепископ, </a:t>
            </a:r>
            <a:br>
              <a:rPr lang="ru-RU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вице – президент Синода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idx="4294967295"/>
          </p:nvPr>
        </p:nvSpPr>
        <p:spPr>
          <a:xfrm>
            <a:off x="4643439" y="285750"/>
            <a:ext cx="4214842" cy="2000241"/>
          </a:xfrm>
        </p:spPr>
        <p:txBody>
          <a:bodyPr>
            <a:normAutofit fontScale="47500" lnSpcReduction="20000"/>
          </a:bodyPr>
          <a:lstStyle/>
          <a:p>
            <a:endParaRPr lang="ru-RU" sz="320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5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Федор </a:t>
            </a:r>
          </a:p>
          <a:p>
            <a:pPr>
              <a:buNone/>
            </a:pPr>
            <a:r>
              <a:rPr lang="ru-RU" sz="5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Салтыков</a:t>
            </a:r>
            <a:r>
              <a:rPr lang="ru-RU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потомок древнего боярского рода, </a:t>
            </a:r>
            <a:br>
              <a:rPr lang="ru-RU" sz="4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1713 – 1714 гг. жил в Англии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294967295"/>
          </p:nvPr>
        </p:nvSpPr>
        <p:spPr>
          <a:xfrm>
            <a:off x="4786314" y="2201863"/>
            <a:ext cx="4357686" cy="3913187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Высказывал мнение: </a:t>
            </a:r>
          </a:p>
          <a:p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Превратить Россию в передовую державу.</a:t>
            </a:r>
          </a:p>
          <a:p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Дает Петру ряд советов, как этого достичь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4294967295"/>
          </p:nvPr>
        </p:nvSpPr>
        <p:spPr>
          <a:xfrm>
            <a:off x="214282" y="2201863"/>
            <a:ext cx="3824318" cy="3913187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Автор «Книги о скудости и богатстве»</a:t>
            </a:r>
          </a:p>
          <a:p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Идеальным государственным устройством для России считал абсолютную монархию</a:t>
            </a:r>
            <a:endParaRPr lang="ru-RU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914400" y="214313"/>
            <a:ext cx="8229600" cy="14874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Иван Тихонович Посошков</a:t>
            </a:r>
            <a:br>
              <a:rPr lang="ru-RU" sz="4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талантливый писатель, </a:t>
            </a:r>
            <a:br>
              <a:rPr lang="ru-R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сын ремесленника, купец</a:t>
            </a:r>
            <a:endParaRPr lang="ru-RU" sz="2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1" name="Picture 3" descr="C:\Documents and Settings\хозяин\Рабочий стол\петр\jпосошков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928802"/>
            <a:ext cx="3895725" cy="4686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214283" y="500063"/>
            <a:ext cx="8572559" cy="5715000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i="1" dirty="0" smtClean="0">
                <a:solidFill>
                  <a:schemeClr val="accent4">
                    <a:lumMod val="10000"/>
                  </a:schemeClr>
                </a:solidFill>
              </a:rPr>
              <a:t>«…И царство воинством расширяется, а купечеством украшается, и того ради от </a:t>
            </a:r>
            <a:r>
              <a:rPr lang="ru-RU" sz="3600" i="1" dirty="0" err="1" smtClean="0">
                <a:solidFill>
                  <a:schemeClr val="accent4">
                    <a:lumMod val="10000"/>
                  </a:schemeClr>
                </a:solidFill>
              </a:rPr>
              <a:t>обидников</a:t>
            </a:r>
            <a:r>
              <a:rPr lang="ru-RU" sz="3600" i="1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3600" i="1" dirty="0" err="1" smtClean="0">
                <a:solidFill>
                  <a:schemeClr val="accent4">
                    <a:lumMod val="10000"/>
                  </a:schemeClr>
                </a:solidFill>
              </a:rPr>
              <a:t>велми</a:t>
            </a:r>
            <a:r>
              <a:rPr lang="ru-RU" sz="3600" i="1" dirty="0" smtClean="0">
                <a:solidFill>
                  <a:schemeClr val="accent4">
                    <a:lumMod val="10000"/>
                  </a:schemeClr>
                </a:solidFill>
              </a:rPr>
              <a:t> надлежит их </a:t>
            </a:r>
            <a:r>
              <a:rPr lang="ru-RU" sz="3600" i="1" dirty="0" err="1" smtClean="0">
                <a:solidFill>
                  <a:schemeClr val="accent4">
                    <a:lumMod val="10000"/>
                  </a:schemeClr>
                </a:solidFill>
              </a:rPr>
              <a:t>охраняти</a:t>
            </a:r>
            <a:r>
              <a:rPr lang="ru-RU" sz="3600" i="1" dirty="0" smtClean="0">
                <a:solidFill>
                  <a:schemeClr val="accent4">
                    <a:lumMod val="10000"/>
                  </a:schemeClr>
                </a:solidFill>
              </a:rPr>
              <a:t>, дабы ни </a:t>
            </a:r>
            <a:r>
              <a:rPr lang="ru-RU" sz="3600" i="1" dirty="0" err="1" smtClean="0">
                <a:solidFill>
                  <a:schemeClr val="accent4">
                    <a:lumMod val="10000"/>
                  </a:schemeClr>
                </a:solidFill>
              </a:rPr>
              <a:t>малыя</a:t>
            </a:r>
            <a:r>
              <a:rPr lang="ru-RU" sz="3600" i="1" dirty="0" smtClean="0">
                <a:solidFill>
                  <a:schemeClr val="accent4">
                    <a:lumMod val="10000"/>
                  </a:schemeClr>
                </a:solidFill>
              </a:rPr>
              <a:t> обиды им от служивых людей не чинились.</a:t>
            </a:r>
            <a:br>
              <a:rPr lang="ru-RU" sz="3600" i="1" dirty="0" smtClean="0">
                <a:solidFill>
                  <a:schemeClr val="accent4">
                    <a:lumMod val="10000"/>
                  </a:schemeClr>
                </a:solidFill>
              </a:rPr>
            </a:br>
            <a:r>
              <a:rPr lang="ru-RU" sz="3600" i="1" dirty="0" smtClean="0">
                <a:solidFill>
                  <a:schemeClr val="accent4">
                    <a:lumMod val="10000"/>
                  </a:schemeClr>
                </a:solidFill>
              </a:rPr>
              <a:t>        Есть многие </a:t>
            </a:r>
            <a:r>
              <a:rPr lang="ru-RU" sz="3600" i="1" dirty="0" err="1" smtClean="0">
                <a:solidFill>
                  <a:schemeClr val="accent4">
                    <a:lumMod val="10000"/>
                  </a:schemeClr>
                </a:solidFill>
              </a:rPr>
              <a:t>несмысленые</a:t>
            </a:r>
            <a:r>
              <a:rPr lang="ru-RU" sz="3600" i="1" dirty="0" smtClean="0">
                <a:solidFill>
                  <a:schemeClr val="accent4">
                    <a:lumMod val="10000"/>
                  </a:schemeClr>
                </a:solidFill>
              </a:rPr>
              <a:t> люди, купечество ни во что ставят и гнушаются ими  и обидят их напрасно. Нет на свете такого чина, кому бы купецкой человек не потребен был».</a:t>
            </a:r>
          </a:p>
          <a:p>
            <a:pPr algn="r">
              <a:buNone/>
            </a:pPr>
            <a:r>
              <a:rPr lang="ru-RU" dirty="0" smtClean="0">
                <a:solidFill>
                  <a:srgbClr val="C00000"/>
                </a:solidFill>
              </a:rPr>
              <a:t>«Книга о скудости и богатстве» И.Т. Посошков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04898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Новые формы общения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785786" y="1643050"/>
            <a:ext cx="2500331" cy="1785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4">
                    <a:lumMod val="10000"/>
                  </a:schemeClr>
                </a:solidFill>
              </a:rPr>
              <a:t>Публичные театры</a:t>
            </a:r>
            <a:endParaRPr lang="ru-RU" sz="28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4876" y="1785926"/>
            <a:ext cx="2643206" cy="1785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4">
                    <a:lumMod val="10000"/>
                  </a:schemeClr>
                </a:solidFill>
              </a:rPr>
              <a:t>Ассамблеи</a:t>
            </a:r>
            <a:endParaRPr lang="ru-RU" sz="32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4071942"/>
            <a:ext cx="2771788" cy="1857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4">
                    <a:lumMod val="10000"/>
                  </a:schemeClr>
                </a:solidFill>
              </a:rPr>
              <a:t>Маскарады</a:t>
            </a:r>
            <a:endParaRPr lang="ru-RU" sz="32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43504" y="4000504"/>
            <a:ext cx="2928958" cy="1785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4">
                    <a:lumMod val="10000"/>
                  </a:schemeClr>
                </a:solidFill>
              </a:rPr>
              <a:t>Праздники с фейерверками </a:t>
            </a:r>
          </a:p>
          <a:p>
            <a:pPr algn="ctr"/>
            <a:r>
              <a:rPr lang="ru-RU" sz="2000" b="1" dirty="0">
                <a:solidFill>
                  <a:schemeClr val="accent4">
                    <a:lumMod val="10000"/>
                  </a:schemeClr>
                </a:solidFill>
              </a:rPr>
              <a:t>и</a:t>
            </a:r>
            <a:r>
              <a:rPr lang="ru-RU" sz="2000" b="1" dirty="0" smtClean="0">
                <a:solidFill>
                  <a:schemeClr val="accent4">
                    <a:lumMod val="10000"/>
                  </a:schemeClr>
                </a:solidFill>
              </a:rPr>
              <a:t> иллюминациями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 flipV="1">
            <a:off x="1928794" y="1214422"/>
            <a:ext cx="1000132" cy="42862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000628" y="1214422"/>
            <a:ext cx="928694" cy="42862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2214546" y="2500306"/>
            <a:ext cx="2714644" cy="42862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3" idx="2"/>
          </p:cNvCxnSpPr>
          <p:nvPr/>
        </p:nvCxnSpPr>
        <p:spPr>
          <a:xfrm rot="16200000" flipH="1">
            <a:off x="4643438" y="1285860"/>
            <a:ext cx="214314" cy="35719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357950" y="3500438"/>
            <a:ext cx="857256" cy="500066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85720" y="1285860"/>
            <a:ext cx="4786314" cy="1357322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Русский философ В.С.Соловьев</a:t>
            </a:r>
          </a:p>
          <a:p>
            <a:endParaRPr lang="ru-RU" sz="2400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Петр – «царь - преобразователь»</a:t>
            </a:r>
          </a:p>
          <a:p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Выход России из самоизоляции от европейского мира</a:t>
            </a:r>
            <a:endParaRPr lang="ru-RU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572000" y="2571744"/>
            <a:ext cx="4038600" cy="3913632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Реформы подвергли Россию значительному западному влиянию</a:t>
            </a:r>
          </a:p>
          <a:p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Подорвали национальные традиции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Споры современников и историков</a:t>
            </a:r>
            <a:endParaRPr lang="ru-RU" sz="4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dirty="0" smtClean="0">
              <a:solidFill>
                <a:schemeClr val="accent4">
                  <a:lumMod val="10000"/>
                </a:schemeClr>
              </a:solidFill>
            </a:endParaRPr>
          </a:p>
          <a:p>
            <a:endParaRPr lang="ru-RU" dirty="0" smtClean="0">
              <a:solidFill>
                <a:schemeClr val="accent4">
                  <a:lumMod val="10000"/>
                </a:schemeClr>
              </a:solidFill>
            </a:endParaRPr>
          </a:p>
          <a:p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Русский историк Н.М.Карамзин</a:t>
            </a:r>
            <a:endParaRPr lang="ru-RU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4">
                    <a:lumMod val="10000"/>
                  </a:schemeClr>
                </a:solidFill>
              </a:rPr>
              <a:t>комедийная храмина, </a:t>
            </a:r>
            <a:r>
              <a:rPr lang="ru-RU" sz="3200" b="1" i="1" dirty="0" err="1" smtClean="0">
                <a:solidFill>
                  <a:schemeClr val="accent4">
                    <a:lumMod val="10000"/>
                  </a:schemeClr>
                </a:solidFill>
              </a:rPr>
              <a:t>комедиальный</a:t>
            </a:r>
            <a:r>
              <a:rPr lang="ru-RU" sz="3200" b="1" i="1" dirty="0" smtClean="0">
                <a:solidFill>
                  <a:schemeClr val="accent4">
                    <a:lumMod val="10000"/>
                  </a:schemeClr>
                </a:solidFill>
              </a:rPr>
              <a:t> амбар, комедийный дом </a:t>
            </a:r>
            <a:r>
              <a:rPr lang="ru-RU" sz="3200" dirty="0" smtClean="0">
                <a:solidFill>
                  <a:schemeClr val="accent4">
                    <a:lumMod val="10000"/>
                  </a:schemeClr>
                </a:solidFill>
              </a:rPr>
              <a:t>= театр (</a:t>
            </a:r>
            <a:r>
              <a:rPr lang="ru-RU" sz="3200" dirty="0" err="1" smtClean="0">
                <a:solidFill>
                  <a:schemeClr val="accent4">
                    <a:lumMod val="10000"/>
                  </a:schemeClr>
                </a:solidFill>
              </a:rPr>
              <a:t>совр</a:t>
            </a:r>
            <a:r>
              <a:rPr lang="ru-RU" sz="3200" dirty="0" smtClean="0">
                <a:solidFill>
                  <a:schemeClr val="accent4">
                    <a:lumMod val="10000"/>
                  </a:schemeClr>
                </a:solidFill>
              </a:rPr>
              <a:t>.)</a:t>
            </a:r>
          </a:p>
          <a:p>
            <a:r>
              <a:rPr lang="ru-RU" sz="3200" b="1" i="1" dirty="0" smtClean="0">
                <a:solidFill>
                  <a:schemeClr val="accent4">
                    <a:lumMod val="10000"/>
                  </a:schemeClr>
                </a:solidFill>
              </a:rPr>
              <a:t>театр</a:t>
            </a:r>
            <a:r>
              <a:rPr lang="ru-RU" sz="3200" b="1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4">
                    <a:lumMod val="10000"/>
                  </a:schemeClr>
                </a:solidFill>
              </a:rPr>
              <a:t>= сцена, сценическая площадка (</a:t>
            </a:r>
            <a:r>
              <a:rPr lang="ru-RU" sz="3200" dirty="0" err="1" smtClean="0">
                <a:solidFill>
                  <a:schemeClr val="accent4">
                    <a:lumMod val="10000"/>
                  </a:schemeClr>
                </a:solidFill>
              </a:rPr>
              <a:t>совр</a:t>
            </a:r>
            <a:r>
              <a:rPr lang="ru-RU" sz="3200" dirty="0" smtClean="0">
                <a:solidFill>
                  <a:schemeClr val="accent4">
                    <a:lumMod val="10000"/>
                  </a:schemeClr>
                </a:solidFill>
              </a:rPr>
              <a:t>.)</a:t>
            </a:r>
          </a:p>
          <a:p>
            <a:r>
              <a:rPr lang="ru-RU" sz="3200" b="1" i="1" dirty="0" smtClean="0">
                <a:solidFill>
                  <a:schemeClr val="accent4">
                    <a:lumMod val="10000"/>
                  </a:schemeClr>
                </a:solidFill>
              </a:rPr>
              <a:t>игралище, позорище = </a:t>
            </a:r>
            <a:r>
              <a:rPr lang="ru-RU" sz="3200" dirty="0" smtClean="0">
                <a:solidFill>
                  <a:schemeClr val="accent4">
                    <a:lumMod val="10000"/>
                  </a:schemeClr>
                </a:solidFill>
              </a:rPr>
              <a:t>сценическая площадка (</a:t>
            </a:r>
            <a:r>
              <a:rPr lang="ru-RU" sz="3200" dirty="0" err="1" smtClean="0">
                <a:solidFill>
                  <a:schemeClr val="accent4">
                    <a:lumMod val="10000"/>
                  </a:schemeClr>
                </a:solidFill>
              </a:rPr>
              <a:t>совр</a:t>
            </a:r>
            <a:r>
              <a:rPr lang="ru-RU" sz="3200" dirty="0" smtClean="0">
                <a:solidFill>
                  <a:schemeClr val="accent4">
                    <a:lumMod val="10000"/>
                  </a:schemeClr>
                </a:solidFill>
              </a:rPr>
              <a:t>.)</a:t>
            </a:r>
          </a:p>
          <a:p>
            <a:r>
              <a:rPr lang="ru-RU" sz="3200" b="1" i="1" dirty="0" smtClean="0">
                <a:solidFill>
                  <a:schemeClr val="accent4">
                    <a:lumMod val="10000"/>
                  </a:schemeClr>
                </a:solidFill>
              </a:rPr>
              <a:t>охотные </a:t>
            </a:r>
            <a:r>
              <a:rPr lang="ru-RU" sz="3200" b="1" i="1" dirty="0" err="1" smtClean="0">
                <a:solidFill>
                  <a:schemeClr val="accent4">
                    <a:lumMod val="10000"/>
                  </a:schemeClr>
                </a:solidFill>
              </a:rPr>
              <a:t>смотрельщики</a:t>
            </a:r>
            <a:r>
              <a:rPr lang="ru-RU" sz="3200" b="1" i="1" dirty="0" smtClean="0">
                <a:solidFill>
                  <a:schemeClr val="accent4">
                    <a:lumMod val="10000"/>
                  </a:schemeClr>
                </a:solidFill>
              </a:rPr>
              <a:t> = </a:t>
            </a:r>
            <a:r>
              <a:rPr lang="ru-RU" sz="3200" dirty="0" smtClean="0">
                <a:solidFill>
                  <a:schemeClr val="accent4">
                    <a:lumMod val="10000"/>
                  </a:schemeClr>
                </a:solidFill>
              </a:rPr>
              <a:t>зрители</a:t>
            </a:r>
          </a:p>
          <a:p>
            <a:r>
              <a:rPr lang="ru-RU" sz="3200" b="1" i="1" dirty="0" smtClean="0">
                <a:solidFill>
                  <a:schemeClr val="accent4">
                    <a:lumMod val="10000"/>
                  </a:schemeClr>
                </a:solidFill>
              </a:rPr>
              <a:t> ярлыки </a:t>
            </a:r>
            <a:r>
              <a:rPr lang="ru-RU" sz="3200" dirty="0" smtClean="0">
                <a:solidFill>
                  <a:schemeClr val="accent4">
                    <a:lumMod val="10000"/>
                  </a:schemeClr>
                </a:solidFill>
              </a:rPr>
              <a:t>= билеты в театр</a:t>
            </a:r>
            <a:endParaRPr lang="ru-RU" sz="3200" b="1" i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rgbClr val="C00000"/>
                </a:solidFill>
              </a:rPr>
              <a:t>1702 год – Указ о создании «комедийной храмины» в Москве на Красной площади</a:t>
            </a:r>
            <a:endParaRPr lang="ru-RU" sz="32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643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1718 год – </a:t>
            </a:r>
            <a:br>
              <a:rPr lang="ru-RU" sz="4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Указ об учреждении Ассамблей</a:t>
            </a:r>
            <a:br>
              <a:rPr lang="ru-RU" sz="4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8194" name="Picture 2" descr="C:\Documents and Settings\хозяин\Рабочий стол\петр\ассамбле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1052" y="1524000"/>
            <a:ext cx="6101896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ПётрIчасть2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42910" y="285728"/>
            <a:ext cx="8072494" cy="6267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2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7640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1717 год - «Юности честное зерцало, </a:t>
            </a:r>
            <a:r>
              <a:rPr lang="ru-RU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 Показание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житейскому обхождению»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C:\Documents and Settings\хозяин\Рабочий стол\петр\юности..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2428868"/>
            <a:ext cx="6667500" cy="4029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кино. самиздат. Я.Ю.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71472" y="500042"/>
            <a:ext cx="8143932" cy="6000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8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7640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1717 год - «Юности честное зерцало, или Показание к житейскому обхождению»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C:\Documents and Settings\хозяин\Рабочий стол\петр\юности..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2428868"/>
            <a:ext cx="6667500" cy="4029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артинка.Зерцало.jp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857356" y="214290"/>
            <a:ext cx="5143500" cy="6286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accent4">
                    <a:lumMod val="10000"/>
                  </a:schemeClr>
                </a:solidFill>
              </a:rPr>
              <a:t>1700 год </a:t>
            </a:r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– Указ о бритье  бород</a:t>
            </a:r>
          </a:p>
          <a:p>
            <a:r>
              <a:rPr lang="ru-RU" b="1" dirty="0" smtClean="0">
                <a:solidFill>
                  <a:schemeClr val="accent4">
                    <a:lumMod val="10000"/>
                  </a:schemeClr>
                </a:solidFill>
              </a:rPr>
              <a:t>4 января 1700 год </a:t>
            </a:r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– Указ о ношении венгерского кафтана</a:t>
            </a:r>
          </a:p>
          <a:p>
            <a:r>
              <a:rPr lang="ru-RU" b="1" dirty="0" smtClean="0">
                <a:solidFill>
                  <a:schemeClr val="accent4">
                    <a:lumMod val="10000"/>
                  </a:schemeClr>
                </a:solidFill>
              </a:rPr>
              <a:t>20 августа 1700 год </a:t>
            </a:r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– Указ о ношении немецкого платья</a:t>
            </a:r>
          </a:p>
          <a:p>
            <a:r>
              <a:rPr lang="ru-RU" b="1" dirty="0" smtClean="0">
                <a:solidFill>
                  <a:schemeClr val="accent4">
                    <a:lumMod val="10000"/>
                  </a:schemeClr>
                </a:solidFill>
              </a:rPr>
              <a:t>1 декабря 1700 год </a:t>
            </a:r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– Указ обновить гардероб к новому 1701 году женам и дочерям дворян</a:t>
            </a:r>
          </a:p>
          <a:p>
            <a:r>
              <a:rPr lang="ru-RU" b="1" dirty="0" smtClean="0">
                <a:solidFill>
                  <a:schemeClr val="accent4">
                    <a:lumMod val="10000"/>
                  </a:schemeClr>
                </a:solidFill>
              </a:rPr>
              <a:t>декабрь 1701 год </a:t>
            </a:r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– Указ о ношении немецкого, саксонского и французского платья</a:t>
            </a:r>
          </a:p>
          <a:p>
            <a:r>
              <a:rPr lang="ru-RU" b="1" dirty="0" smtClean="0">
                <a:solidFill>
                  <a:schemeClr val="accent4">
                    <a:lumMod val="10000"/>
                  </a:schemeClr>
                </a:solidFill>
              </a:rPr>
              <a:t>28 февраля 1702 год </a:t>
            </a:r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– Указ о внедрении новой моды «…носить камзолы «золотые» </a:t>
            </a:r>
            <a:endParaRPr lang="ru-RU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Внешний  облик  русского  вельможи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кав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714348" y="428604"/>
            <a:ext cx="3857652" cy="5857916"/>
          </a:xfrm>
        </p:spPr>
      </p:pic>
      <p:pic>
        <p:nvPicPr>
          <p:cNvPr id="6" name="Рисунок 5" descr="vb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0628" y="428604"/>
            <a:ext cx="3714776" cy="5857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рест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714356"/>
            <a:ext cx="3808690" cy="5643602"/>
          </a:xfrm>
          <a:prstGeom prst="rect">
            <a:avLst/>
          </a:prstGeom>
        </p:spPr>
      </p:pic>
      <p:pic>
        <p:nvPicPr>
          <p:cNvPr id="3" name="Рисунок 2" descr="пари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785794"/>
            <a:ext cx="3857652" cy="5572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хозяин\Рабочий стол\петр\указ 1699 считать новый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785786" y="500042"/>
            <a:ext cx="4292600" cy="5715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5084763" y="1357313"/>
            <a:ext cx="4059237" cy="4738687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декабря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1699 год –</a:t>
            </a:r>
            <a:b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Календарная реформа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 descr="C:\Documents and Settings\1\Рабочий стол\Картинка. На Ассамблее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42852"/>
            <a:ext cx="8286808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ортрет петра великого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000364" y="2857496"/>
            <a:ext cx="3071834" cy="3429024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2214578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Реформы Петра  Великого</a:t>
            </a:r>
            <a:b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в сфере общественной жизни </a:t>
            </a:r>
            <a:b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конца </a:t>
            </a:r>
            <a:r>
              <a:rPr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XVII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первой  четверти  </a:t>
            </a:r>
            <a:r>
              <a:rPr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XVIII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века.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85720" y="1285860"/>
            <a:ext cx="4786314" cy="1357322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Русский философ В.С.Соловьев</a:t>
            </a:r>
          </a:p>
          <a:p>
            <a:endParaRPr lang="ru-RU" sz="2400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Петр – «царь - преобразователь»</a:t>
            </a:r>
          </a:p>
          <a:p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Выход России из самоизоляции от европейского мира</a:t>
            </a:r>
            <a:endParaRPr lang="ru-RU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572000" y="2571744"/>
            <a:ext cx="4038600" cy="3913632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Реформы подвергли Россию значительному западному влиянию</a:t>
            </a:r>
          </a:p>
          <a:p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Подорвали национальные традиции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Споры современников и историков</a:t>
            </a:r>
            <a:endParaRPr lang="ru-RU" sz="4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dirty="0" smtClean="0">
              <a:solidFill>
                <a:schemeClr val="accent4">
                  <a:lumMod val="10000"/>
                </a:schemeClr>
              </a:solidFill>
            </a:endParaRPr>
          </a:p>
          <a:p>
            <a:endParaRPr lang="ru-RU" dirty="0" smtClean="0">
              <a:solidFill>
                <a:schemeClr val="accent4">
                  <a:lumMod val="10000"/>
                </a:schemeClr>
              </a:solidFill>
            </a:endParaRPr>
          </a:p>
          <a:p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Русский историк Н.М.Карамзин</a:t>
            </a:r>
            <a:endParaRPr lang="ru-RU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38636"/>
          </a:xfrm>
        </p:spPr>
        <p:txBody>
          <a:bodyPr/>
          <a:lstStyle/>
          <a:p>
            <a:pPr algn="ctr">
              <a:buNone/>
            </a:pPr>
            <a:r>
              <a:rPr lang="ru-RU" sz="3600" b="1" u="sng" dirty="0" smtClean="0">
                <a:solidFill>
                  <a:schemeClr val="accent4">
                    <a:lumMod val="10000"/>
                  </a:schemeClr>
                </a:solidFill>
              </a:rPr>
              <a:t>Новшества:</a:t>
            </a:r>
            <a:endParaRPr lang="en-US" sz="3600" b="1" u="sng" dirty="0" smtClean="0">
              <a:solidFill>
                <a:schemeClr val="accent4">
                  <a:lumMod val="10000"/>
                </a:schemeClr>
              </a:solidFill>
            </a:endParaRPr>
          </a:p>
          <a:p>
            <a:pPr>
              <a:buNone/>
            </a:pPr>
            <a:endParaRPr lang="ru-RU" dirty="0" smtClean="0"/>
          </a:p>
          <a:p>
            <a:pPr marL="514350" indent="-514350">
              <a:buAutoNum type="arabicParenR"/>
            </a:pPr>
            <a:r>
              <a:rPr lang="ru-RU" sz="3200" b="1" dirty="0" smtClean="0">
                <a:solidFill>
                  <a:schemeClr val="accent4">
                    <a:lumMod val="10000"/>
                  </a:schemeClr>
                </a:solidFill>
              </a:rPr>
              <a:t>Исчисление лет от Рождества Христова</a:t>
            </a:r>
          </a:p>
          <a:p>
            <a:pPr marL="514350" indent="-514350">
              <a:buAutoNum type="arabicParenR"/>
            </a:pPr>
            <a:r>
              <a:rPr lang="ru-RU" sz="3200" b="1" dirty="0" smtClean="0">
                <a:solidFill>
                  <a:schemeClr val="accent4">
                    <a:lumMod val="10000"/>
                  </a:schemeClr>
                </a:solidFill>
              </a:rPr>
              <a:t>Введение понятия «столетний век»</a:t>
            </a:r>
          </a:p>
          <a:p>
            <a:pPr marL="514350" indent="-514350">
              <a:buAutoNum type="arabicParenR"/>
            </a:pPr>
            <a:r>
              <a:rPr lang="ru-RU" sz="3200" b="1" dirty="0" smtClean="0">
                <a:solidFill>
                  <a:schemeClr val="accent4">
                    <a:lumMod val="10000"/>
                  </a:schemeClr>
                </a:solidFill>
              </a:rPr>
              <a:t>Новое исчисление времени суток</a:t>
            </a:r>
          </a:p>
          <a:p>
            <a:pPr marL="514350" indent="-514350">
              <a:buAutoNum type="arabicParenR"/>
            </a:pP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192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декабря 1699 год –</a:t>
            </a:r>
            <a:b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Календарная реформа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7b8c2d08e505a497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1428736"/>
            <a:ext cx="5072098" cy="478634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Голландские часы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16200000" flipV="1">
            <a:off x="3964777" y="2893215"/>
            <a:ext cx="1500198" cy="285752"/>
          </a:xfrm>
          <a:prstGeom prst="straightConnector1">
            <a:avLst/>
          </a:prstGeom>
          <a:ln w="57150">
            <a:solidFill>
              <a:schemeClr val="accent4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4929190" y="3071810"/>
            <a:ext cx="714380" cy="642942"/>
          </a:xfrm>
          <a:prstGeom prst="straightConnector1">
            <a:avLst/>
          </a:prstGeom>
          <a:ln w="57150">
            <a:solidFill>
              <a:schemeClr val="accent4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4714876" y="3714752"/>
            <a:ext cx="285752" cy="285752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1708 год – Указ о введении </a:t>
            </a:r>
            <a:b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гражданского шрифта</a:t>
            </a:r>
            <a:endParaRPr lang="ru-RU" sz="4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Documents and Settings\хозяин\Рабочий стол\петр\шриф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143116"/>
            <a:ext cx="8001055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ириллиц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1571612"/>
            <a:ext cx="4857784" cy="485778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Кириллица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57158" y="285729"/>
            <a:ext cx="4040188" cy="1000132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Кириллица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4100" name="Picture 4" descr="C:\Documents and Settings\хозяин\Рабочий стол\петр\кириллиц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714348" y="1714488"/>
            <a:ext cx="3714776" cy="4500594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2017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3"/>
          </p:nvPr>
        </p:nvSpPr>
        <p:spPr>
          <a:xfrm>
            <a:off x="4648200" y="357165"/>
            <a:ext cx="4040188" cy="1357323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Новый гражданский шрифт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4099" name="Picture 3" descr="C:\Documents and Settings\хозяин\Рабочий стол\петр\гражданский шрифт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714488"/>
            <a:ext cx="3643338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хозяин\Рабочий стол\петр\названия букв к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85794"/>
            <a:ext cx="7215238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3">
      <a:dk1>
        <a:srgbClr val="006700"/>
      </a:dk1>
      <a:lt1>
        <a:srgbClr val="FFFFFF"/>
      </a:lt1>
      <a:dk2>
        <a:srgbClr val="00CC00"/>
      </a:dk2>
      <a:lt2>
        <a:srgbClr val="FFFFB7"/>
      </a:lt2>
      <a:accent1>
        <a:srgbClr val="99CC00"/>
      </a:accent1>
      <a:accent2>
        <a:srgbClr val="00CC00"/>
      </a:accent2>
      <a:accent3>
        <a:srgbClr val="0033CC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C00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887</TotalTime>
  <Words>506</Words>
  <Application>Microsoft Office PowerPoint</Application>
  <PresentationFormat>Экран (4:3)</PresentationFormat>
  <Paragraphs>99</Paragraphs>
  <Slides>32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Бумажная</vt:lpstr>
      <vt:lpstr>Слайд 1</vt:lpstr>
      <vt:lpstr>Споры современников и историков</vt:lpstr>
      <vt:lpstr>Слайд 3</vt:lpstr>
      <vt:lpstr>20 декабря 1699 год – Календарная реформа</vt:lpstr>
      <vt:lpstr>Голландские часы</vt:lpstr>
      <vt:lpstr>   1708 год – Указ о введении  гражданского шрифта</vt:lpstr>
      <vt:lpstr>Кириллица</vt:lpstr>
      <vt:lpstr>Слайд 8</vt:lpstr>
      <vt:lpstr>Слайд 9</vt:lpstr>
      <vt:lpstr>«Арифметика, сиречь наука численная» Л. Ф. Магницкого . 1703г</vt:lpstr>
      <vt:lpstr>Титул первой книги, набранной гражданским шрифтом. 1708г.</vt:lpstr>
      <vt:lpstr>02 января 1703 год –  выход первой русской газеты «Ведомости о военных и иных делах, достойных знания и памяти, случившихся в Московском государстве и во иных окрестных странах»</vt:lpstr>
      <vt:lpstr>Слайд 13</vt:lpstr>
      <vt:lpstr>Слайд 14</vt:lpstr>
      <vt:lpstr>Новые идеи в публицистике первой четверти XVIII века</vt:lpstr>
      <vt:lpstr>Слайд 16</vt:lpstr>
      <vt:lpstr>Иван Тихонович Посошков талантливый писатель,  сын ремесленника, купец</vt:lpstr>
      <vt:lpstr>Слайд 18</vt:lpstr>
      <vt:lpstr>Новые формы общения</vt:lpstr>
      <vt:lpstr>1702 год – Указ о создании «комедийной храмины» в Москве на Красной площади</vt:lpstr>
      <vt:lpstr>1718 год –  Указ об учреждении Ассамблей </vt:lpstr>
      <vt:lpstr>Слайд 22</vt:lpstr>
      <vt:lpstr>1717 год - «Юности честное зерцало, или Показание к житейскому обхождению»</vt:lpstr>
      <vt:lpstr>Слайд 24</vt:lpstr>
      <vt:lpstr>1717 год - «Юности честное зерцало, или Показание к житейскому обхождению»</vt:lpstr>
      <vt:lpstr>Слайд 26</vt:lpstr>
      <vt:lpstr>Внешний  облик  русского  вельможи</vt:lpstr>
      <vt:lpstr>Слайд 28</vt:lpstr>
      <vt:lpstr>Слайд 29</vt:lpstr>
      <vt:lpstr>Слайд 30</vt:lpstr>
      <vt:lpstr>Реформы Петра  Великого  в сфере общественной жизни  конца XVII - первой  четверти  XVIII века.</vt:lpstr>
      <vt:lpstr>Споры современников и историков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Руформы Петра Великого в общественной </dc:title>
  <dc:creator>хозяин</dc:creator>
  <cp:lastModifiedBy>Tata</cp:lastModifiedBy>
  <cp:revision>76</cp:revision>
  <dcterms:created xsi:type="dcterms:W3CDTF">2009-04-18T21:51:33Z</dcterms:created>
  <dcterms:modified xsi:type="dcterms:W3CDTF">2011-03-12T19:29:32Z</dcterms:modified>
</cp:coreProperties>
</file>