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70" r:id="rId3"/>
    <p:sldId id="271" r:id="rId4"/>
    <p:sldId id="257" r:id="rId5"/>
    <p:sldId id="259" r:id="rId6"/>
    <p:sldId id="258" r:id="rId7"/>
    <p:sldId id="260" r:id="rId8"/>
    <p:sldId id="261" r:id="rId9"/>
    <p:sldId id="262" r:id="rId10"/>
    <p:sldId id="263" r:id="rId11"/>
    <p:sldId id="264" r:id="rId12"/>
    <p:sldId id="266" r:id="rId13"/>
    <p:sldId id="268" r:id="rId14"/>
    <p:sldId id="267" r:id="rId15"/>
    <p:sldId id="265" r:id="rId16"/>
    <p:sldId id="269" r:id="rId17"/>
    <p:sldId id="273" r:id="rId18"/>
    <p:sldId id="272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3C8BFBB-0A60-4B79-9C48-2897B521D634}" type="datetimeFigureOut">
              <a:rPr lang="ru-RU"/>
              <a:pPr>
                <a:defRPr/>
              </a:pPr>
              <a:t>22.02.2011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3A5D62A-AAB8-42E0-AB1B-B0C8F76EFD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981E575-6DC7-4A25-B694-DBDD37704DA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Прямоугольник с двумя скругленными противолежащими углами 6"/>
          <p:cNvGrpSpPr>
            <a:grpSpLocks/>
          </p:cNvGrpSpPr>
          <p:nvPr/>
        </p:nvGrpSpPr>
        <p:grpSpPr bwMode="auto">
          <a:xfrm>
            <a:off x="152400" y="133350"/>
            <a:ext cx="8839200" cy="2530475"/>
            <a:chOff x="96" y="84"/>
            <a:chExt cx="5568" cy="1594"/>
          </a:xfrm>
        </p:grpSpPr>
        <p:pic>
          <p:nvPicPr>
            <p:cNvPr id="5" name="Прямоугольник с двумя скругленными противолежащими углами 6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6" y="84"/>
              <a:ext cx="5568" cy="1594"/>
            </a:xfrm>
            <a:prstGeom prst="rect">
              <a:avLst/>
            </a:prstGeom>
            <a:noFill/>
          </p:spPr>
        </p:pic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158" y="147"/>
              <a:ext cx="5444" cy="14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Rockwell"/>
              </a:endParaRPr>
            </a:p>
          </p:txBody>
        </p:sp>
      </p:grp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/>
          <a:lstStyle>
            <a:lvl1pPr marL="0" algn="r">
              <a:defRPr sz="480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9E6CBBC5-638B-4BB9-83A0-4C6931731A3D}" type="datetimeFigureOut">
              <a:rPr lang="ru-RU"/>
              <a:pPr>
                <a:defRPr/>
              </a:pPr>
              <a:t>22.02.2011</a:t>
            </a:fld>
            <a:endParaRPr lang="ru-RU"/>
          </a:p>
        </p:txBody>
      </p:sp>
      <p:sp>
        <p:nvSpPr>
          <p:cNvPr id="10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7896432F-C0DA-47A0-8A5E-61F5B0B393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2B140-122F-4CE9-B2DB-AE8F6B3CC70B}" type="datetimeFigureOut">
              <a:rPr lang="ru-RU"/>
              <a:pPr>
                <a:defRPr/>
              </a:pPr>
              <a:t>22.02.2011</a:t>
            </a:fld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D65AC5-68B9-4FF7-8234-9ED38938EF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1C460-F53A-428F-94A3-9CCF04F7233A}" type="datetimeFigureOut">
              <a:rPr lang="ru-RU"/>
              <a:pPr>
                <a:defRPr/>
              </a:pPr>
              <a:t>22.02.2011</a:t>
            </a:fld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4A351-CBA5-437C-82EF-51B1995E39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C1AC733-8163-4D1E-BDBD-4E5921C3BB52}" type="datetimeFigureOut">
              <a:rPr lang="ru-RU"/>
              <a:pPr>
                <a:defRPr/>
              </a:pPr>
              <a:t>22.02.2011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AED1FBD-D40A-48FC-9CCC-7EB8209E93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1000125" y="3267075"/>
            <a:ext cx="74072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525449A6-C048-4B65-9E13-C5A8244BA459}" type="datetimeFigureOut">
              <a:rPr lang="ru-RU"/>
              <a:pPr>
                <a:defRPr/>
              </a:pPr>
              <a:t>22.02.2011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0DA7F1D7-D901-4E0B-BB7D-D88761DBE8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9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3F8A118-4F46-441C-BD92-65F93BFB7A90}" type="datetimeFigureOut">
              <a:rPr lang="ru-RU"/>
              <a:pPr>
                <a:defRPr/>
              </a:pPr>
              <a:t>22.02.2011</a:t>
            </a:fld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3F71165-31E9-4306-A952-DF24535A59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9"/>
          <p:cNvSpPr/>
          <p:nvPr/>
        </p:nvSpPr>
        <p:spPr>
          <a:xfrm>
            <a:off x="617538" y="2165350"/>
            <a:ext cx="3748087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10"/>
          <p:cNvSpPr/>
          <p:nvPr/>
        </p:nvSpPr>
        <p:spPr>
          <a:xfrm>
            <a:off x="4800600" y="2165350"/>
            <a:ext cx="37496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A48BF9B-32FF-40A3-BC4E-941E922A98C4}" type="datetimeFigureOut">
              <a:rPr lang="ru-RU"/>
              <a:pPr>
                <a:defRPr/>
              </a:pPr>
              <a:t>22.02.2011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235A25E-15A5-4C30-B403-F24B3E9493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6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A5C6000-29D3-4FBF-9070-77E8B24824B3}" type="datetimeFigureOut">
              <a:rPr lang="ru-RU"/>
              <a:pPr>
                <a:defRPr/>
              </a:pPr>
              <a:t>22.02.2011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84D0D3B-93A2-4912-8D40-5A3360DB76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FED59-2CE1-4247-9C0D-ECF1ABFD334A}" type="datetimeFigureOut">
              <a:rPr lang="ru-RU"/>
              <a:pPr>
                <a:defRPr/>
              </a:pPr>
              <a:t>22.02.2011</a:t>
            </a:fld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5553F-A728-4A61-8E5D-1812C02BE9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>
            <a:off x="5057775" y="1057275"/>
            <a:ext cx="3748088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D91DEF71-8774-40F4-968F-D2093D884F37}" type="datetimeFigureOut">
              <a:rPr lang="ru-RU"/>
              <a:pPr>
                <a:defRPr/>
              </a:pPr>
              <a:t>22.02.2011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32403FC0-8ADE-4B1E-B97E-3F7F787A52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3F7AAF87-2F2D-47A6-A5E8-FA17DC67916D}" type="datetimeFigureOut">
              <a:rPr lang="ru-RU"/>
              <a:pPr>
                <a:defRPr/>
              </a:pPr>
              <a:t>22.02.2011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D540B457-9E48-421E-AE45-23890E2A49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1638" cy="274638"/>
          </a:xfrm>
          <a:prstGeom prst="rect">
            <a:avLst/>
          </a:prstGeom>
        </p:spPr>
        <p:txBody>
          <a:bodyPr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1963" cy="274638"/>
          </a:xfrm>
          <a:prstGeom prst="rect">
            <a:avLst/>
          </a:prstGeom>
        </p:spPr>
        <p:txBody>
          <a:bodyPr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 smtClean="0">
                <a:solidFill>
                  <a:schemeClr val="bg2">
                    <a:tint val="60000"/>
                    <a:satMod val="15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17F837E2-FCBF-443F-97DD-AEC323150586}" type="datetimeFigureOut">
              <a:rPr lang="ru-RU"/>
              <a:pPr>
                <a:defRPr/>
              </a:pPr>
              <a:t>22.02.2011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9175" y="6515100"/>
            <a:ext cx="463550" cy="273050"/>
          </a:xfrm>
          <a:prstGeom prst="rect">
            <a:avLst/>
          </a:prstGeom>
        </p:spPr>
        <p:txBody>
          <a:bodyPr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smtClean="0">
                <a:solidFill>
                  <a:schemeClr val="tx2">
                    <a:shade val="9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fld id="{A7DF52F9-E9C4-4690-B351-87BD5F126F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462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1" r:id="rId7"/>
    <p:sldLayoutId id="2147483678" r:id="rId8"/>
    <p:sldLayoutId id="2147483679" r:id="rId9"/>
    <p:sldLayoutId id="2147483670" r:id="rId10"/>
    <p:sldLayoutId id="2147483669" r:id="rId11"/>
  </p:sldLayoutIdLst>
  <p:txStyles>
    <p:titleStyle>
      <a:lvl1pPr marL="53975" indent="-53975" algn="r" rtl="0" fontAlgn="base">
        <a:spcBef>
          <a:spcPct val="0"/>
        </a:spcBef>
        <a:spcAft>
          <a:spcPct val="0"/>
        </a:spcAft>
        <a:defRPr sz="4600" kern="1200">
          <a:solidFill>
            <a:srgbClr val="EDE8CD"/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lvl2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EDE8CD"/>
          </a:solidFill>
          <a:latin typeface="Cambria" pitchFamily="18" charset="0"/>
        </a:defRPr>
      </a:lvl2pPr>
      <a:lvl3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EDE8CD"/>
          </a:solidFill>
          <a:latin typeface="Cambria" pitchFamily="18" charset="0"/>
        </a:defRPr>
      </a:lvl3pPr>
      <a:lvl4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EDE8CD"/>
          </a:solidFill>
          <a:latin typeface="Cambria" pitchFamily="18" charset="0"/>
        </a:defRPr>
      </a:lvl4pPr>
      <a:lvl5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EDE8CD"/>
          </a:solidFill>
          <a:latin typeface="Cambria" pitchFamily="18" charset="0"/>
        </a:defRPr>
      </a:lvl5pPr>
      <a:lvl6pPr marL="511175" indent="-53975" algn="r" rtl="0" fontAlgn="base">
        <a:spcBef>
          <a:spcPct val="0"/>
        </a:spcBef>
        <a:spcAft>
          <a:spcPct val="0"/>
        </a:spcAft>
        <a:defRPr sz="4600">
          <a:solidFill>
            <a:srgbClr val="EDE8CD"/>
          </a:solidFill>
          <a:latin typeface="Cambria" pitchFamily="18" charset="0"/>
        </a:defRPr>
      </a:lvl6pPr>
      <a:lvl7pPr marL="968375" indent="-53975" algn="r" rtl="0" fontAlgn="base">
        <a:spcBef>
          <a:spcPct val="0"/>
        </a:spcBef>
        <a:spcAft>
          <a:spcPct val="0"/>
        </a:spcAft>
        <a:defRPr sz="4600">
          <a:solidFill>
            <a:srgbClr val="EDE8CD"/>
          </a:solidFill>
          <a:latin typeface="Cambria" pitchFamily="18" charset="0"/>
        </a:defRPr>
      </a:lvl7pPr>
      <a:lvl8pPr marL="1425575" indent="-53975" algn="r" rtl="0" fontAlgn="base">
        <a:spcBef>
          <a:spcPct val="0"/>
        </a:spcBef>
        <a:spcAft>
          <a:spcPct val="0"/>
        </a:spcAft>
        <a:defRPr sz="4600">
          <a:solidFill>
            <a:srgbClr val="EDE8CD"/>
          </a:solidFill>
          <a:latin typeface="Cambria" pitchFamily="18" charset="0"/>
        </a:defRPr>
      </a:lvl8pPr>
      <a:lvl9pPr marL="1882775" indent="-53975" algn="r" rtl="0" fontAlgn="base">
        <a:spcBef>
          <a:spcPct val="0"/>
        </a:spcBef>
        <a:spcAft>
          <a:spcPct val="0"/>
        </a:spcAft>
        <a:defRPr sz="4600">
          <a:solidFill>
            <a:srgbClr val="EDE8CD"/>
          </a:solidFill>
          <a:latin typeface="Cambria" pitchFamily="18" charset="0"/>
        </a:defRPr>
      </a:lvl9pPr>
      <a:extLst/>
    </p:titleStyle>
    <p:bodyStyle>
      <a:lvl1pPr marL="292100" indent="-292100" algn="l" rtl="0" fontAlgn="base">
        <a:spcBef>
          <a:spcPct val="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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fontAlgn="base">
        <a:spcBef>
          <a:spcPts val="400"/>
        </a:spcBef>
        <a:spcAft>
          <a:spcPct val="0"/>
        </a:spcAft>
        <a:buClr>
          <a:schemeClr val="accent2"/>
        </a:buClr>
        <a:buSzPct val="9000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190500" algn="l" rtl="0" fontAlgn="base">
        <a:spcBef>
          <a:spcPts val="400"/>
        </a:spcBef>
        <a:spcAft>
          <a:spcPct val="0"/>
        </a:spcAft>
        <a:buClr>
          <a:srgbClr val="9BBB59"/>
        </a:buClr>
        <a:buSzPct val="100000"/>
        <a:buFont typeface="Wingdings 2" pitchFamily="18" charset="2"/>
        <a:buChar char="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fontAlgn="base">
        <a:spcBef>
          <a:spcPts val="400"/>
        </a:spcBef>
        <a:spcAft>
          <a:spcPct val="0"/>
        </a:spcAft>
        <a:buClr>
          <a:srgbClr val="9BBB59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82563" algn="l" rtl="0" fontAlgn="base">
        <a:spcBef>
          <a:spcPts val="400"/>
        </a:spcBef>
        <a:spcAft>
          <a:spcPct val="0"/>
        </a:spcAft>
        <a:buClr>
          <a:srgbClr val="9BBB59"/>
        </a:buClr>
        <a:buSzPct val="100000"/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Заголовок 6"/>
          <p:cNvPicPr>
            <a:picLocks noGrp="1" noChangeArrowheads="1"/>
          </p:cNvPicPr>
          <p:nvPr>
            <p:ph type="ctr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420688"/>
            <a:ext cx="8242300" cy="1798637"/>
          </a:xfrm>
        </p:spPr>
      </p:pic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928688" y="2819400"/>
            <a:ext cx="7858125" cy="2395538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ru-RU" sz="3600" smtClean="0">
                <a:latin typeface="Bookman Old Style" pitchFamily="18" charset="0"/>
              </a:rPr>
              <a:t>Творческий проект</a:t>
            </a:r>
          </a:p>
          <a:p>
            <a:pPr>
              <a:spcBef>
                <a:spcPct val="0"/>
              </a:spcBef>
            </a:pPr>
            <a:endParaRPr lang="ru-RU" sz="2800" smtClean="0">
              <a:latin typeface="Bookman Old Style" pitchFamily="18" charset="0"/>
            </a:endParaRPr>
          </a:p>
          <a:p>
            <a:pPr>
              <a:spcBef>
                <a:spcPct val="0"/>
              </a:spcBef>
            </a:pPr>
            <a:r>
              <a:rPr lang="ru-RU" sz="2400" smtClean="0">
                <a:latin typeface="Bookman Old Style" pitchFamily="18" charset="0"/>
              </a:rPr>
              <a:t>Автор: </a:t>
            </a:r>
            <a:r>
              <a:rPr lang="ru-RU" sz="2000" smtClean="0">
                <a:latin typeface="Bookman Old Style" pitchFamily="18" charset="0"/>
              </a:rPr>
              <a:t>учитель изобразительного</a:t>
            </a:r>
          </a:p>
          <a:p>
            <a:pPr>
              <a:spcBef>
                <a:spcPct val="0"/>
              </a:spcBef>
            </a:pPr>
            <a:r>
              <a:rPr lang="ru-RU" sz="2000" smtClean="0">
                <a:latin typeface="Bookman Old Style" pitchFamily="18" charset="0"/>
              </a:rPr>
              <a:t>искусства Галактионова Е.Г.</a:t>
            </a:r>
          </a:p>
          <a:p>
            <a:pPr>
              <a:spcBef>
                <a:spcPct val="0"/>
              </a:spcBef>
            </a:pPr>
            <a:endParaRPr lang="ru-RU" sz="2800" smtClean="0">
              <a:latin typeface="Bookman Old Style" pitchFamily="18" charset="0"/>
            </a:endParaRPr>
          </a:p>
          <a:p>
            <a:pPr>
              <a:spcBef>
                <a:spcPct val="0"/>
              </a:spcBef>
            </a:pPr>
            <a:endParaRPr lang="ru-RU" sz="2800" smtClean="0">
              <a:latin typeface="Bookman Old Style" pitchFamily="18" charset="0"/>
            </a:endParaRPr>
          </a:p>
        </p:txBody>
      </p:sp>
      <p:pic>
        <p:nvPicPr>
          <p:cNvPr id="10" name="Рисунок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2928938"/>
            <a:ext cx="3238500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algn="l" fontAlgn="auto">
              <a:spcAft>
                <a:spcPts val="0"/>
              </a:spcAft>
              <a:defRPr/>
            </a:pPr>
            <a:r>
              <a:rPr lang="ru-RU" sz="4000" i="1" dirty="0" smtClean="0">
                <a:solidFill>
                  <a:schemeClr val="tx1"/>
                </a:solidFill>
                <a:effectLst/>
                <a:latin typeface="Bookman Old Style" pitchFamily="18" charset="0"/>
              </a:rPr>
              <a:t>История</a:t>
            </a:r>
            <a:endParaRPr lang="ru-RU" sz="40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1643063"/>
            <a:ext cx="4038600" cy="4597400"/>
          </a:xfrm>
        </p:spPr>
        <p:txBody>
          <a:bodyPr>
            <a:normAutofit fontScale="92500" lnSpcReduction="1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1900" dirty="0" smtClean="0"/>
              <a:t>Начало подлинного возрождения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1900" dirty="0" smtClean="0"/>
              <a:t>Гжели  связано с именами историка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1900" dirty="0" smtClean="0"/>
              <a:t>искусствоведа А.Б. Салтыкова и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1900" dirty="0" smtClean="0"/>
              <a:t>художницы  Н.  Б.  </a:t>
            </a:r>
            <a:r>
              <a:rPr lang="ru-RU" sz="1900" dirty="0" err="1" smtClean="0"/>
              <a:t>Бессарабовой</a:t>
            </a:r>
            <a:r>
              <a:rPr lang="ru-RU" sz="1900" dirty="0" smtClean="0"/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1900" dirty="0" smtClean="0"/>
              <a:t>Салтыков  борется за возрождение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1900" dirty="0" smtClean="0"/>
              <a:t>творческих традиций промысла.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1900" dirty="0" smtClean="0"/>
              <a:t>Основой Возрождения  стало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1900" dirty="0" smtClean="0"/>
              <a:t>наследие   гжельской    майолики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1900" dirty="0" smtClean="0"/>
              <a:t> XVIII </a:t>
            </a:r>
            <a:r>
              <a:rPr lang="ru-RU" sz="1900" dirty="0" smtClean="0"/>
              <a:t>в и </a:t>
            </a:r>
            <a:r>
              <a:rPr lang="ru-RU" sz="1900" dirty="0" err="1" smtClean="0"/>
              <a:t>полуфаянса</a:t>
            </a:r>
            <a:r>
              <a:rPr lang="ru-RU" sz="1900" dirty="0" smtClean="0"/>
              <a:t>   </a:t>
            </a:r>
            <a:r>
              <a:rPr lang="en-US" sz="1900" dirty="0" smtClean="0"/>
              <a:t>XIX </a:t>
            </a:r>
            <a:r>
              <a:rPr lang="ru-RU" sz="1800" dirty="0" smtClean="0"/>
              <a:t>века.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1900" dirty="0" smtClean="0"/>
              <a:t>Роспись была принята одноцветная 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1900" dirty="0" err="1" smtClean="0"/>
              <a:t>подглазурная</a:t>
            </a:r>
            <a:r>
              <a:rPr lang="ru-RU" sz="1900" dirty="0" smtClean="0"/>
              <a:t> (кобальтом) . Именно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1900" dirty="0" smtClean="0"/>
              <a:t>такой Гжель  мы и знаем.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1900" dirty="0" smtClean="0"/>
              <a:t>В 1972 г было образовано </a:t>
            </a:r>
            <a:r>
              <a:rPr lang="ru-RU" sz="1900" dirty="0" err="1" smtClean="0"/>
              <a:t>Объедине</a:t>
            </a:r>
            <a:r>
              <a:rPr lang="ru-RU" sz="1900" dirty="0" smtClean="0"/>
              <a:t>-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1900" dirty="0" err="1" smtClean="0"/>
              <a:t>ние</a:t>
            </a:r>
            <a:r>
              <a:rPr lang="ru-RU" sz="1900" dirty="0" smtClean="0"/>
              <a:t> «Гжель».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1900" dirty="0" smtClean="0"/>
              <a:t>Мастеров готовят  в прямом смысле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1900" dirty="0" smtClean="0"/>
              <a:t> с детского сада</a:t>
            </a:r>
            <a:r>
              <a:rPr lang="ru-RU" sz="1600" dirty="0" smtClean="0"/>
              <a:t>, </a:t>
            </a:r>
            <a:r>
              <a:rPr lang="ru-RU" sz="1900" dirty="0" smtClean="0"/>
              <a:t>где детей </a:t>
            </a:r>
            <a:r>
              <a:rPr lang="ru-RU" sz="1900" dirty="0" err="1" smtClean="0"/>
              <a:t>приобща</a:t>
            </a:r>
            <a:r>
              <a:rPr lang="ru-RU" sz="1900" dirty="0" smtClean="0"/>
              <a:t>-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1900" dirty="0" smtClean="0"/>
              <a:t> ют к искусству.</a:t>
            </a:r>
            <a:r>
              <a:rPr lang="ru-RU" sz="1600" dirty="0" smtClean="0"/>
              <a:t> </a:t>
            </a:r>
            <a:r>
              <a:rPr lang="ru-RU" sz="1900" dirty="0" smtClean="0"/>
              <a:t>После школы можно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1900" dirty="0" smtClean="0"/>
              <a:t>поступить  в Гжельский  колледж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1600" dirty="0"/>
          </a:p>
        </p:txBody>
      </p:sp>
      <p:pic>
        <p:nvPicPr>
          <p:cNvPr id="5" name="Содержимое 4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0063" y="1500188"/>
            <a:ext cx="3929062" cy="37147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5588" y="249238"/>
            <a:ext cx="8437562" cy="1158875"/>
          </a:xfrm>
        </p:spPr>
      </p:pic>
      <p:sp>
        <p:nvSpPr>
          <p:cNvPr id="25602" name="Содержимое 3"/>
          <p:cNvSpPr>
            <a:spLocks noGrp="1"/>
          </p:cNvSpPr>
          <p:nvPr>
            <p:ph sz="half" idx="2"/>
          </p:nvPr>
        </p:nvSpPr>
        <p:spPr>
          <a:xfrm>
            <a:off x="4429125" y="1428750"/>
            <a:ext cx="4429125" cy="474345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1800" smtClean="0"/>
              <a:t>Среди  мастеров  есть выпускники</a:t>
            </a:r>
          </a:p>
          <a:p>
            <a:pPr>
              <a:buFont typeface="Wingdings 2" pitchFamily="18" charset="2"/>
              <a:buNone/>
            </a:pPr>
            <a:r>
              <a:rPr lang="ru-RU" sz="1800" smtClean="0"/>
              <a:t>Высшего художественно –промыш-</a:t>
            </a:r>
          </a:p>
          <a:p>
            <a:pPr>
              <a:buFont typeface="Wingdings 2" pitchFamily="18" charset="2"/>
              <a:buNone/>
            </a:pPr>
            <a:r>
              <a:rPr lang="ru-RU" sz="1800" smtClean="0"/>
              <a:t>ленного  училища,  Химико-техноло-</a:t>
            </a:r>
          </a:p>
          <a:p>
            <a:pPr>
              <a:buFont typeface="Wingdings 2" pitchFamily="18" charset="2"/>
              <a:buNone/>
            </a:pPr>
            <a:r>
              <a:rPr lang="ru-RU" sz="1800" smtClean="0"/>
              <a:t>гической академии,  и    Абрамцев-</a:t>
            </a:r>
          </a:p>
          <a:p>
            <a:pPr>
              <a:buFont typeface="Wingdings 2" pitchFamily="18" charset="2"/>
              <a:buNone/>
            </a:pPr>
            <a:r>
              <a:rPr lang="ru-RU" sz="1800" smtClean="0"/>
              <a:t>ского  училища  </a:t>
            </a:r>
          </a:p>
          <a:p>
            <a:pPr>
              <a:buFont typeface="Wingdings 2" pitchFamily="18" charset="2"/>
              <a:buNone/>
            </a:pPr>
            <a:r>
              <a:rPr lang="ru-RU" sz="1800" smtClean="0"/>
              <a:t>Мастера Гжели расписывают каждое</a:t>
            </a:r>
          </a:p>
          <a:p>
            <a:pPr>
              <a:buFont typeface="Wingdings 2" pitchFamily="18" charset="2"/>
              <a:buNone/>
            </a:pPr>
            <a:r>
              <a:rPr lang="ru-RU" sz="1800" smtClean="0"/>
              <a:t> изделие  только  вручную.</a:t>
            </a:r>
          </a:p>
          <a:p>
            <a:pPr>
              <a:buFont typeface="Wingdings 2" pitchFamily="18" charset="2"/>
              <a:buNone/>
            </a:pPr>
            <a:r>
              <a:rPr lang="ru-RU" sz="1800" smtClean="0"/>
              <a:t>Помимо посуды и мелкой пластики, </a:t>
            </a:r>
          </a:p>
          <a:p>
            <a:pPr>
              <a:buFont typeface="Wingdings 2" pitchFamily="18" charset="2"/>
              <a:buNone/>
            </a:pPr>
            <a:r>
              <a:rPr lang="ru-RU" sz="1800" smtClean="0"/>
              <a:t>Объединение выпускает каминную  </a:t>
            </a:r>
          </a:p>
          <a:p>
            <a:pPr>
              <a:buFont typeface="Wingdings 2" pitchFamily="18" charset="2"/>
              <a:buNone/>
            </a:pPr>
            <a:r>
              <a:rPr lang="ru-RU" sz="1800" smtClean="0"/>
              <a:t>плитку, около 20 видов  различных </a:t>
            </a:r>
          </a:p>
          <a:p>
            <a:pPr>
              <a:buFont typeface="Wingdings 2" pitchFamily="18" charset="2"/>
              <a:buNone/>
            </a:pPr>
            <a:r>
              <a:rPr lang="ru-RU" sz="1800" smtClean="0"/>
              <a:t>часов,  телефонные аппараты, </a:t>
            </a:r>
          </a:p>
          <a:p>
            <a:pPr>
              <a:buFont typeface="Wingdings 2" pitchFamily="18" charset="2"/>
              <a:buNone/>
            </a:pPr>
            <a:r>
              <a:rPr lang="ru-RU" sz="1800" smtClean="0"/>
              <a:t>люстры  (15 видов).  Все  производства</a:t>
            </a:r>
          </a:p>
          <a:p>
            <a:pPr>
              <a:buFont typeface="Wingdings 2" pitchFamily="18" charset="2"/>
              <a:buNone/>
            </a:pPr>
            <a:r>
              <a:rPr lang="ru-RU" sz="1800" smtClean="0"/>
              <a:t> расположены в радиусе  5-7 км. 10% </a:t>
            </a:r>
          </a:p>
          <a:p>
            <a:pPr>
              <a:buFont typeface="Wingdings 2" pitchFamily="18" charset="2"/>
              <a:buNone/>
            </a:pPr>
            <a:r>
              <a:rPr lang="ru-RU" sz="1800" smtClean="0"/>
              <a:t>изделий  идет на экспорт:   в Германию, </a:t>
            </a:r>
          </a:p>
          <a:p>
            <a:pPr>
              <a:buFont typeface="Wingdings 2" pitchFamily="18" charset="2"/>
              <a:buNone/>
            </a:pPr>
            <a:r>
              <a:rPr lang="ru-RU" sz="1800" smtClean="0"/>
              <a:t>Англию,  Америку.</a:t>
            </a:r>
          </a:p>
          <a:p>
            <a:pPr>
              <a:buFont typeface="Wingdings 2" pitchFamily="18" charset="2"/>
              <a:buNone/>
            </a:pPr>
            <a:r>
              <a:rPr lang="ru-RU" sz="1800" smtClean="0"/>
              <a:t> Налаживаются связи с  Финляндией,</a:t>
            </a:r>
          </a:p>
          <a:p>
            <a:pPr>
              <a:buFont typeface="Wingdings 2" pitchFamily="18" charset="2"/>
              <a:buNone/>
            </a:pPr>
            <a:r>
              <a:rPr lang="ru-RU" sz="1800" smtClean="0"/>
              <a:t> Турцией  , Болгарией,  Францией.</a:t>
            </a:r>
          </a:p>
        </p:txBody>
      </p:sp>
      <p:pic>
        <p:nvPicPr>
          <p:cNvPr id="25603" name="Содержимое 14"/>
          <p:cNvPicPr>
            <a:picLocks noGrp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28625" y="1500188"/>
            <a:ext cx="2928938" cy="3071812"/>
          </a:xfrm>
        </p:spPr>
      </p:pic>
      <p:pic>
        <p:nvPicPr>
          <p:cNvPr id="16" name="Рисунок 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38" y="2928938"/>
            <a:ext cx="1309687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5" y="4357688"/>
            <a:ext cx="2928938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algn="l" fontAlgn="auto"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Тайна Гжели.</a:t>
            </a:r>
            <a:endParaRPr lang="ru-RU" sz="40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26626" name="Содержимое 3"/>
          <p:cNvSpPr>
            <a:spLocks noGrp="1"/>
          </p:cNvSpPr>
          <p:nvPr>
            <p:ph sz="half" idx="2"/>
          </p:nvPr>
        </p:nvSpPr>
        <p:spPr>
          <a:xfrm>
            <a:off x="5072063" y="1646238"/>
            <a:ext cx="3614737" cy="4525962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1800" smtClean="0"/>
              <a:t>Современная технология </a:t>
            </a:r>
          </a:p>
          <a:p>
            <a:pPr>
              <a:buFont typeface="Wingdings 2" pitchFamily="18" charset="2"/>
              <a:buNone/>
            </a:pPr>
            <a:r>
              <a:rPr lang="ru-RU" sz="1800" smtClean="0"/>
              <a:t>Строится так:  формовка</a:t>
            </a:r>
          </a:p>
          <a:p>
            <a:pPr>
              <a:buFont typeface="Wingdings 2" pitchFamily="18" charset="2"/>
              <a:buNone/>
            </a:pPr>
            <a:r>
              <a:rPr lang="ru-RU" sz="1800" smtClean="0"/>
              <a:t> (литье в гипсовых  формах), </a:t>
            </a:r>
          </a:p>
          <a:p>
            <a:pPr>
              <a:buFont typeface="Wingdings 2" pitchFamily="18" charset="2"/>
              <a:buNone/>
            </a:pPr>
            <a:r>
              <a:rPr lang="ru-RU" sz="1800" smtClean="0"/>
              <a:t>сушка, ручной осмотр на  трещи-</a:t>
            </a:r>
          </a:p>
          <a:p>
            <a:pPr>
              <a:buFont typeface="Wingdings 2" pitchFamily="18" charset="2"/>
              <a:buNone/>
            </a:pPr>
            <a:r>
              <a:rPr lang="ru-RU" sz="1800" smtClean="0"/>
              <a:t>ны обжиг, роспись.</a:t>
            </a:r>
          </a:p>
          <a:p>
            <a:pPr>
              <a:buFont typeface="Wingdings 2" pitchFamily="18" charset="2"/>
              <a:buNone/>
            </a:pPr>
            <a:r>
              <a:rPr lang="ru-RU" sz="1800" smtClean="0"/>
              <a:t>Создание гжельских изделий –</a:t>
            </a:r>
          </a:p>
          <a:p>
            <a:pPr>
              <a:buFont typeface="Wingdings 2" pitchFamily="18" charset="2"/>
              <a:buNone/>
            </a:pPr>
            <a:r>
              <a:rPr lang="ru-RU" sz="1800" smtClean="0"/>
              <a:t>это труд множества людей: </a:t>
            </a:r>
          </a:p>
          <a:p>
            <a:pPr>
              <a:buFont typeface="Wingdings 2" pitchFamily="18" charset="2"/>
              <a:buNone/>
            </a:pPr>
            <a:r>
              <a:rPr lang="ru-RU" sz="1800" smtClean="0"/>
              <a:t>мастеров – технологов, </a:t>
            </a:r>
          </a:p>
          <a:p>
            <a:pPr>
              <a:buFont typeface="Wingdings 2" pitchFamily="18" charset="2"/>
              <a:buNone/>
            </a:pPr>
            <a:r>
              <a:rPr lang="ru-RU" sz="1800" smtClean="0"/>
              <a:t>скульпторов, литейщиков,</a:t>
            </a:r>
          </a:p>
          <a:p>
            <a:pPr>
              <a:buFont typeface="Wingdings 2" pitchFamily="18" charset="2"/>
              <a:buNone/>
            </a:pPr>
            <a:r>
              <a:rPr lang="ru-RU" sz="1800" smtClean="0"/>
              <a:t> художников.</a:t>
            </a:r>
          </a:p>
          <a:p>
            <a:pPr>
              <a:buFont typeface="Wingdings 2" pitchFamily="18" charset="2"/>
              <a:buNone/>
            </a:pPr>
            <a:r>
              <a:rPr lang="ru-RU" sz="1800" smtClean="0"/>
              <a:t>На палитре гжельских мастеров</a:t>
            </a:r>
          </a:p>
          <a:p>
            <a:pPr>
              <a:buFont typeface="Wingdings 2" pitchFamily="18" charset="2"/>
              <a:buNone/>
            </a:pPr>
            <a:r>
              <a:rPr lang="ru-RU" sz="1800" smtClean="0"/>
              <a:t>более 20 оттенков. Рисунок </a:t>
            </a:r>
          </a:p>
          <a:p>
            <a:pPr>
              <a:buFont typeface="Wingdings 2" pitchFamily="18" charset="2"/>
              <a:buNone/>
            </a:pPr>
            <a:r>
              <a:rPr lang="ru-RU" sz="1800" smtClean="0"/>
              <a:t>выполняют по форме предмета.</a:t>
            </a:r>
          </a:p>
          <a:p>
            <a:pPr>
              <a:buFont typeface="Wingdings 2" pitchFamily="18" charset="2"/>
              <a:buNone/>
            </a:pPr>
            <a:r>
              <a:rPr lang="ru-RU" sz="1800" smtClean="0"/>
              <a:t>У каждого мастера свой почерк,</a:t>
            </a:r>
          </a:p>
          <a:p>
            <a:pPr>
              <a:buFont typeface="Wingdings 2" pitchFamily="18" charset="2"/>
              <a:buNone/>
            </a:pPr>
            <a:r>
              <a:rPr lang="ru-RU" sz="1800" smtClean="0"/>
              <a:t>свой стиль росписи.</a:t>
            </a:r>
          </a:p>
          <a:p>
            <a:pPr>
              <a:buFont typeface="Wingdings 2" pitchFamily="18" charset="2"/>
              <a:buNone/>
            </a:pPr>
            <a:endParaRPr lang="ru-RU" sz="1800" smtClean="0"/>
          </a:p>
          <a:p>
            <a:pPr>
              <a:buFont typeface="Wingdings 2" pitchFamily="18" charset="2"/>
              <a:buNone/>
            </a:pPr>
            <a:endParaRPr lang="ru-RU" sz="1800" smtClean="0"/>
          </a:p>
        </p:txBody>
      </p:sp>
      <p:pic>
        <p:nvPicPr>
          <p:cNvPr id="5" name="Содержимое 4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" y="1571625"/>
            <a:ext cx="2071688" cy="3143250"/>
          </a:xfrm>
        </p:spPr>
      </p:pic>
      <p:pic>
        <p:nvPicPr>
          <p:cNvPr id="6" name="Рисунок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75" y="2214563"/>
            <a:ext cx="2286000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Рисунок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75" y="4429125"/>
            <a:ext cx="2500313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algn="l" fontAlgn="auto"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Тайна Гжели.</a:t>
            </a:r>
            <a:endParaRPr lang="ru-RU" sz="40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648200" y="1571625"/>
            <a:ext cx="4038600" cy="4600575"/>
          </a:xfrm>
        </p:spPr>
        <p:txBody>
          <a:bodyPr>
            <a:normAutofit lnSpcReduction="1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1800" dirty="0" smtClean="0"/>
              <a:t>А какие неповторимые цветы!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1800" dirty="0" smtClean="0"/>
              <a:t>У  кого-то полураспустившийся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1800" dirty="0" smtClean="0"/>
              <a:t>Бутон, у кого-то пышная роза  или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1800" dirty="0" smtClean="0"/>
              <a:t>мак, у кого-то изящный </a:t>
            </a:r>
            <a:r>
              <a:rPr lang="ru-RU" sz="1800" dirty="0" err="1" smtClean="0"/>
              <a:t>клеверок</a:t>
            </a:r>
            <a:r>
              <a:rPr lang="ru-RU" sz="1800" dirty="0" smtClean="0"/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1800" dirty="0" smtClean="0"/>
              <a:t>И еще сюжеты  про Синих птиц,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1800" dirty="0" err="1" smtClean="0"/>
              <a:t>Полканов</a:t>
            </a:r>
            <a:r>
              <a:rPr lang="ru-RU" sz="1800" dirty="0" smtClean="0"/>
              <a:t>, Русалок, </a:t>
            </a:r>
            <a:r>
              <a:rPr lang="ru-RU" sz="1800" dirty="0" err="1" smtClean="0"/>
              <a:t>Котов-Баюнов</a:t>
            </a:r>
            <a:r>
              <a:rPr lang="ru-RU" sz="1800" dirty="0" smtClean="0"/>
              <a:t>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1800" dirty="0" smtClean="0"/>
              <a:t>птиц Сиринов, </a:t>
            </a:r>
            <a:r>
              <a:rPr lang="ru-RU" sz="1800" dirty="0" err="1" smtClean="0"/>
              <a:t>Чудо-Юдо</a:t>
            </a:r>
            <a:r>
              <a:rPr lang="ru-RU" sz="1800" dirty="0" smtClean="0"/>
              <a:t> , который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1800" dirty="0" smtClean="0"/>
              <a:t>Кит, и любимая гжельская роза.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1800" dirty="0" smtClean="0"/>
              <a:t>Роспись выполнена, затем изделие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1800" dirty="0" smtClean="0"/>
              <a:t>опускают в таз, в глазурь, до самого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1800" dirty="0" smtClean="0"/>
              <a:t> дна.  Считают до 10, вынимают и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1800" dirty="0" smtClean="0"/>
              <a:t>держат еще несколько минут над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1800" dirty="0" smtClean="0"/>
              <a:t>поверхностью. Все чудеса  </a:t>
            </a:r>
            <a:r>
              <a:rPr lang="ru-RU" sz="1800" dirty="0" err="1" smtClean="0"/>
              <a:t>происхо</a:t>
            </a:r>
            <a:r>
              <a:rPr lang="ru-RU" sz="1800" dirty="0" smtClean="0"/>
              <a:t>-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1800" dirty="0" err="1" smtClean="0"/>
              <a:t>дят</a:t>
            </a:r>
            <a:r>
              <a:rPr lang="ru-RU" sz="1800" dirty="0" smtClean="0"/>
              <a:t> при окончательном обжиге  при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1800" dirty="0" smtClean="0"/>
              <a:t>1350 градусов С. Так  глазурь </a:t>
            </a:r>
            <a:r>
              <a:rPr lang="ru-RU" sz="1800" dirty="0" err="1" smtClean="0"/>
              <a:t>стано</a:t>
            </a:r>
            <a:r>
              <a:rPr lang="ru-RU" sz="1800" dirty="0" smtClean="0"/>
              <a:t>-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1800" dirty="0" err="1" smtClean="0"/>
              <a:t>вится</a:t>
            </a:r>
            <a:r>
              <a:rPr lang="ru-RU" sz="1800" dirty="0" smtClean="0"/>
              <a:t> прозрачной как стекло, а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1800" dirty="0" smtClean="0"/>
              <a:t>кобальт меняет свой цвет</a:t>
            </a:r>
            <a:endParaRPr lang="ru-RU" sz="1800" dirty="0"/>
          </a:p>
        </p:txBody>
      </p:sp>
      <p:pic>
        <p:nvPicPr>
          <p:cNvPr id="27651" name="Рисунок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1571625"/>
            <a:ext cx="3429000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4071938"/>
            <a:ext cx="1928813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Содержимое 13"/>
          <p:cNvPicPr>
            <a:picLocks noGrp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2428875" y="3929063"/>
            <a:ext cx="1643063" cy="211296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Заголовок 5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60363" y="249238"/>
            <a:ext cx="8332787" cy="1158875"/>
          </a:xfrm>
        </p:spPr>
      </p:pic>
      <p:pic>
        <p:nvPicPr>
          <p:cNvPr id="28674" name="Содержимое 4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714500" y="1652588"/>
            <a:ext cx="5715000" cy="45148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Заголовок 5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5588" y="249238"/>
            <a:ext cx="8437562" cy="1158875"/>
          </a:xfrm>
        </p:spPr>
      </p:pic>
      <p:pic>
        <p:nvPicPr>
          <p:cNvPr id="29698" name="Содержимое 4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358900" y="1646238"/>
            <a:ext cx="6426200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algn="l" fontAlgn="auto"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Изделия Гжели.</a:t>
            </a:r>
            <a:endParaRPr lang="ru-RU" sz="40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30722" name="Содержимое 12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71500" y="1500188"/>
            <a:ext cx="2214563" cy="3357562"/>
          </a:xfrm>
        </p:spPr>
      </p:pic>
      <p:pic>
        <p:nvPicPr>
          <p:cNvPr id="14" name="Рисунок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4572000"/>
            <a:ext cx="2786063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Рисунок 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25" y="1571625"/>
            <a:ext cx="214312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Содержимое 15"/>
          <p:cNvPicPr>
            <a:picLocks noGrp="1"/>
          </p:cNvPicPr>
          <p:nvPr>
            <p:ph sz="half" idx="2"/>
          </p:nvPr>
        </p:nvPicPr>
        <p:blipFill>
          <a:blip r:embed="rId5"/>
          <a:srcRect/>
          <a:stretch>
            <a:fillRect/>
          </a:stretch>
        </p:blipFill>
        <p:spPr>
          <a:xfrm>
            <a:off x="4429125" y="1857375"/>
            <a:ext cx="4038600" cy="2695575"/>
          </a:xfrm>
        </p:spPr>
      </p:pic>
      <p:pic>
        <p:nvPicPr>
          <p:cNvPr id="30726" name="Рисунок 1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14688" y="4000500"/>
            <a:ext cx="157162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86563" y="3929063"/>
            <a:ext cx="1500187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215188" y="1571625"/>
            <a:ext cx="16430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714875" y="4429125"/>
            <a:ext cx="2071688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algn="l" fontAlgn="auto"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Изделия Гжели.</a:t>
            </a:r>
            <a:endParaRPr lang="ru-RU" sz="40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14375" y="1500188"/>
            <a:ext cx="5138738" cy="3854450"/>
          </a:xfr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0" y="3714750"/>
            <a:ext cx="3571875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00" y="2143125"/>
            <a:ext cx="1903413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Заголовок 4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5588" y="249238"/>
            <a:ext cx="8437562" cy="1158875"/>
          </a:xfrm>
        </p:spPr>
      </p:pic>
      <p:sp>
        <p:nvSpPr>
          <p:cNvPr id="32770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Wingdings 2" pitchFamily="18" charset="2"/>
              <a:buNone/>
            </a:pPr>
            <a:r>
              <a:rPr lang="ru-RU" sz="2400" i="1" smtClean="0"/>
              <a:t> Рекомендуемая литература для учащихся:</a:t>
            </a:r>
          </a:p>
          <a:p>
            <a:pPr marL="457200" indent="-457200"/>
            <a:r>
              <a:rPr lang="ru-RU" sz="2400" i="1" smtClean="0"/>
              <a:t>« Маленькие чудеса»   Н.В. Тарановская</a:t>
            </a:r>
          </a:p>
          <a:p>
            <a:pPr marL="457200" indent="-457200"/>
            <a:r>
              <a:rPr lang="ru-RU" sz="2400" i="1" smtClean="0"/>
              <a:t>«Искусство Гжели»     Р.Р. Мусина</a:t>
            </a:r>
          </a:p>
          <a:p>
            <a:pPr marL="457200" indent="-457200"/>
            <a:r>
              <a:rPr lang="ru-RU" sz="2400" i="1" smtClean="0"/>
              <a:t>« Юный художник»  №12  1989г.</a:t>
            </a:r>
          </a:p>
          <a:p>
            <a:pPr marL="457200" indent="-457200"/>
            <a:r>
              <a:rPr lang="ru-RU" sz="2400" i="1" smtClean="0"/>
              <a:t>« Альбом, синяя гжель» Мозаика – синтез.</a:t>
            </a:r>
          </a:p>
          <a:p>
            <a:pPr marL="457200" indent="-457200">
              <a:buFont typeface="Wingdings 2" pitchFamily="18" charset="2"/>
              <a:buNone/>
            </a:pPr>
            <a:r>
              <a:rPr lang="ru-RU" sz="2400" i="1" smtClean="0"/>
              <a:t>  Используемые ресурсы:</a:t>
            </a:r>
          </a:p>
          <a:p>
            <a:pPr marL="457200" indent="-457200"/>
            <a:r>
              <a:rPr lang="en-US" sz="2000" i="1" smtClean="0"/>
              <a:t>http://fotki.yandex.ru/users/aleksa-belyakov/view/13612</a:t>
            </a:r>
            <a:r>
              <a:rPr lang="en-US" sz="2400" i="1" smtClean="0"/>
              <a:t>/</a:t>
            </a:r>
            <a:endParaRPr lang="ru-RU" sz="2400" i="1" smtClean="0"/>
          </a:p>
          <a:p>
            <a:pPr marL="457200" indent="-457200"/>
            <a:r>
              <a:rPr lang="en-US" sz="2000" i="1" smtClean="0"/>
              <a:t>http://www.bogorodsk-noginsk.ru/</a:t>
            </a:r>
            <a:endParaRPr lang="ru-RU" sz="2000" i="1" smtClean="0"/>
          </a:p>
          <a:p>
            <a:pPr marL="457200" indent="-457200"/>
            <a:r>
              <a:rPr lang="en-US" sz="2000" i="1" smtClean="0"/>
              <a:t>http://www.posezonam.ru/index.php</a:t>
            </a:r>
            <a:endParaRPr lang="ru-RU" sz="2000" i="1" smtClean="0"/>
          </a:p>
          <a:p>
            <a:pPr marL="457200" indent="-457200"/>
            <a:r>
              <a:rPr lang="en-US" sz="2000" i="1" smtClean="0"/>
              <a:t>http://fotki.yandex.ru/users/zli123/view/70948</a:t>
            </a:r>
            <a:r>
              <a:rPr lang="en-US" sz="2400" smtClean="0"/>
              <a:t>/</a:t>
            </a:r>
            <a:endParaRPr lang="ru-RU" sz="2400" smtClean="0"/>
          </a:p>
          <a:p>
            <a:pPr marL="457200" indent="-457200"/>
            <a:r>
              <a:rPr lang="ru-RU" sz="2000" i="1" smtClean="0"/>
              <a:t>Набор открыток « Гжель». Издательство «Планета» 1980г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Заголовок 4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850" y="249238"/>
            <a:ext cx="8242300" cy="1158875"/>
          </a:xfrm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Wingdings 2" pitchFamily="18" charset="2"/>
              <a:buAutoNum type="arabicPeriod"/>
            </a:pPr>
            <a:endParaRPr lang="ru-RU" sz="2800" b="1" i="1" smtClean="0"/>
          </a:p>
          <a:p>
            <a:pPr marL="514350" indent="-514350">
              <a:buFont typeface="Wingdings 2" pitchFamily="18" charset="2"/>
              <a:buAutoNum type="arabicPeriod"/>
            </a:pPr>
            <a:r>
              <a:rPr lang="ru-RU" sz="2800" b="1" i="1" smtClean="0"/>
              <a:t>Развитие творческих, интеллектуальных  и эстетических способностей  учащихся</a:t>
            </a:r>
          </a:p>
          <a:p>
            <a:pPr marL="514350" indent="-514350">
              <a:buFont typeface="Wingdings 2" pitchFamily="18" charset="2"/>
              <a:buAutoNum type="arabicPeriod"/>
            </a:pPr>
            <a:endParaRPr lang="ru-RU" sz="2800" b="1" i="1" smtClean="0"/>
          </a:p>
          <a:p>
            <a:pPr marL="514350" indent="-514350">
              <a:buFont typeface="Wingdings 2" pitchFamily="18" charset="2"/>
              <a:buAutoNum type="arabicPeriod"/>
            </a:pPr>
            <a:endParaRPr lang="ru-RU" sz="2800" b="1" i="1" smtClean="0"/>
          </a:p>
          <a:p>
            <a:pPr marL="514350" indent="-514350">
              <a:buFont typeface="Rockwell"/>
              <a:buAutoNum type="arabicPeriod"/>
            </a:pPr>
            <a:r>
              <a:rPr lang="ru-RU" sz="2800" b="1" i="1" smtClean="0"/>
              <a:t>Приобщение учащихся к народному профессиональному декоративному искусству, к его художественному языку.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850" y="249238"/>
            <a:ext cx="8242300" cy="1158875"/>
          </a:xfr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Wingdings 2" pitchFamily="18" charset="2"/>
              <a:buNone/>
            </a:pPr>
            <a:r>
              <a:rPr lang="ru-RU" sz="2000" i="1" smtClean="0"/>
              <a:t>1</a:t>
            </a:r>
            <a:r>
              <a:rPr lang="ru-RU" sz="2800" i="1" smtClean="0"/>
              <a:t>.   Обучающие:  </a:t>
            </a:r>
          </a:p>
          <a:p>
            <a:pPr marL="514350" indent="-514350"/>
            <a:r>
              <a:rPr lang="ru-RU" sz="2000" i="1" smtClean="0"/>
              <a:t>Дать информацию учащимся о Гжельском народном промысле, о истории и современном производстве, мотивах и формах, приемах  росписи.</a:t>
            </a:r>
          </a:p>
          <a:p>
            <a:pPr marL="514350" indent="-514350">
              <a:buFont typeface="Wingdings 2" pitchFamily="18" charset="2"/>
              <a:buNone/>
            </a:pPr>
            <a:endParaRPr lang="ru-RU" sz="2000" i="1" smtClean="0"/>
          </a:p>
          <a:p>
            <a:pPr marL="514350" indent="-514350">
              <a:buFont typeface="Wingdings 2" pitchFamily="18" charset="2"/>
              <a:buNone/>
            </a:pPr>
            <a:r>
              <a:rPr lang="ru-RU" sz="2000" i="1" smtClean="0"/>
              <a:t>2</a:t>
            </a:r>
            <a:r>
              <a:rPr lang="ru-RU" sz="2800" i="1" smtClean="0"/>
              <a:t>.  Воспитательные:</a:t>
            </a:r>
          </a:p>
          <a:p>
            <a:pPr marL="514350" indent="-514350"/>
            <a:r>
              <a:rPr lang="ru-RU" sz="2000" i="1" smtClean="0"/>
              <a:t>Воспитание чувства уважения и гордости к художественным традициям русского народа.</a:t>
            </a:r>
          </a:p>
          <a:p>
            <a:pPr marL="514350" indent="-514350"/>
            <a:endParaRPr lang="ru-RU" sz="2000" i="1" smtClean="0"/>
          </a:p>
          <a:p>
            <a:pPr marL="514350" indent="-514350"/>
            <a:endParaRPr lang="ru-RU" sz="2000" i="1" smtClean="0"/>
          </a:p>
          <a:p>
            <a:pPr marL="514350" indent="-514350">
              <a:buFont typeface="Wingdings 2" pitchFamily="18" charset="2"/>
              <a:buAutoNum type="arabicPeriod" startAt="3"/>
            </a:pPr>
            <a:r>
              <a:rPr lang="ru-RU" sz="2800" i="1" smtClean="0"/>
              <a:t>Развивающие:</a:t>
            </a:r>
          </a:p>
          <a:p>
            <a:pPr marL="514350" indent="-514350"/>
            <a:r>
              <a:rPr lang="ru-RU" sz="2000" i="1" smtClean="0"/>
              <a:t>Развитие чувства композиции внимания, памяти. Формирование творческой активности.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9238" y="280988"/>
            <a:ext cx="8413750" cy="1150937"/>
          </a:xfrm>
        </p:spPr>
      </p:pic>
      <p:sp>
        <p:nvSpPr>
          <p:cNvPr id="17410" name="Содержимое 4"/>
          <p:cNvSpPr>
            <a:spLocks noGrp="1"/>
          </p:cNvSpPr>
          <p:nvPr>
            <p:ph sz="half" idx="2"/>
          </p:nvPr>
        </p:nvSpPr>
        <p:spPr>
          <a:xfrm>
            <a:off x="4786313" y="1646238"/>
            <a:ext cx="4071937" cy="4783137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1800" smtClean="0"/>
              <a:t>   Гжель – это самый известный </a:t>
            </a:r>
          </a:p>
          <a:p>
            <a:pPr>
              <a:buFont typeface="Wingdings 2" pitchFamily="18" charset="2"/>
              <a:buNone/>
            </a:pPr>
            <a:r>
              <a:rPr lang="ru-RU" sz="1800" smtClean="0"/>
              <a:t>русский народный  керамический</a:t>
            </a:r>
          </a:p>
          <a:p>
            <a:pPr>
              <a:buFont typeface="Wingdings 2" pitchFamily="18" charset="2"/>
              <a:buNone/>
            </a:pPr>
            <a:r>
              <a:rPr lang="ru-RU" sz="1800" smtClean="0"/>
              <a:t>промысел. Подмосковный    р-он</a:t>
            </a:r>
          </a:p>
          <a:p>
            <a:pPr>
              <a:buFont typeface="Wingdings 2" pitchFamily="18" charset="2"/>
              <a:buNone/>
            </a:pPr>
            <a:r>
              <a:rPr lang="ru-RU" sz="1800" smtClean="0"/>
              <a:t> из 30 деревень  славился  своими </a:t>
            </a:r>
          </a:p>
          <a:p>
            <a:pPr>
              <a:buFont typeface="Wingdings 2" pitchFamily="18" charset="2"/>
              <a:buNone/>
            </a:pPr>
            <a:r>
              <a:rPr lang="ru-RU" sz="1800" smtClean="0"/>
              <a:t>гончарными   изделиями еще </a:t>
            </a:r>
            <a:r>
              <a:rPr lang="en-US" sz="1800" smtClean="0"/>
              <a:t> </a:t>
            </a:r>
            <a:r>
              <a:rPr lang="ru-RU" sz="1800" smtClean="0"/>
              <a:t>с </a:t>
            </a:r>
            <a:r>
              <a:rPr lang="en-US" sz="1800" smtClean="0"/>
              <a:t>XVI</a:t>
            </a:r>
            <a:endParaRPr lang="ru-RU" sz="1800" smtClean="0"/>
          </a:p>
          <a:p>
            <a:pPr>
              <a:buFont typeface="Wingdings 2" pitchFamily="18" charset="2"/>
              <a:buNone/>
            </a:pPr>
            <a:r>
              <a:rPr lang="ru-RU" sz="1800" smtClean="0"/>
              <a:t>века.  </a:t>
            </a:r>
          </a:p>
          <a:p>
            <a:pPr>
              <a:buFont typeface="Wingdings 2" pitchFamily="18" charset="2"/>
              <a:buNone/>
            </a:pPr>
            <a:r>
              <a:rPr lang="ru-RU" sz="1800" smtClean="0"/>
              <a:t>   680 лет. А может больше? Самые</a:t>
            </a:r>
          </a:p>
          <a:p>
            <a:pPr>
              <a:buFont typeface="Wingdings 2" pitchFamily="18" charset="2"/>
              <a:buNone/>
            </a:pPr>
            <a:r>
              <a:rPr lang="ru-RU" sz="1800" smtClean="0"/>
              <a:t>древние  здешние  находки – </a:t>
            </a:r>
          </a:p>
          <a:p>
            <a:pPr>
              <a:buFont typeface="Wingdings 2" pitchFamily="18" charset="2"/>
              <a:buNone/>
            </a:pPr>
            <a:r>
              <a:rPr lang="ru-RU" sz="1800" smtClean="0"/>
              <a:t>обломки глиняных сосудов,  </a:t>
            </a:r>
          </a:p>
          <a:p>
            <a:pPr>
              <a:buFont typeface="Wingdings 2" pitchFamily="18" charset="2"/>
              <a:buNone/>
            </a:pPr>
            <a:r>
              <a:rPr lang="ru-RU" sz="1800" smtClean="0"/>
              <a:t>украшенных   так называемым </a:t>
            </a:r>
          </a:p>
          <a:p>
            <a:pPr>
              <a:buFont typeface="Wingdings 2" pitchFamily="18" charset="2"/>
              <a:buNone/>
            </a:pPr>
            <a:r>
              <a:rPr lang="ru-RU" sz="1800" smtClean="0"/>
              <a:t>«ямочным» орнаментом   археологи</a:t>
            </a:r>
          </a:p>
          <a:p>
            <a:pPr>
              <a:buFont typeface="Wingdings 2" pitchFamily="18" charset="2"/>
              <a:buNone/>
            </a:pPr>
            <a:r>
              <a:rPr lang="ru-RU" sz="1800" smtClean="0"/>
              <a:t>датируют… </a:t>
            </a:r>
            <a:r>
              <a:rPr lang="en-US" sz="1800" smtClean="0"/>
              <a:t>IV</a:t>
            </a:r>
            <a:r>
              <a:rPr lang="ru-RU" sz="1800" smtClean="0"/>
              <a:t> тысячелетием до н.э.</a:t>
            </a:r>
          </a:p>
          <a:p>
            <a:pPr>
              <a:buFont typeface="Wingdings 2" pitchFamily="18" charset="2"/>
              <a:buNone/>
            </a:pPr>
            <a:r>
              <a:rPr lang="ru-RU" sz="1800" smtClean="0"/>
              <a:t>Однако первые документальные</a:t>
            </a:r>
          </a:p>
          <a:p>
            <a:pPr>
              <a:buFont typeface="Wingdings 2" pitchFamily="18" charset="2"/>
              <a:buNone/>
            </a:pPr>
            <a:r>
              <a:rPr lang="ru-RU" sz="1800" smtClean="0"/>
              <a:t>упоминания о поселении  на берегах</a:t>
            </a:r>
          </a:p>
          <a:p>
            <a:pPr>
              <a:buFont typeface="Wingdings 2" pitchFamily="18" charset="2"/>
              <a:buNone/>
            </a:pPr>
            <a:r>
              <a:rPr lang="ru-RU" sz="1800" smtClean="0"/>
              <a:t>Гжелки  найдены среди  грамот </a:t>
            </a:r>
          </a:p>
          <a:p>
            <a:pPr>
              <a:buFont typeface="Wingdings 2" pitchFamily="18" charset="2"/>
              <a:buNone/>
            </a:pPr>
            <a:r>
              <a:rPr lang="ru-RU" sz="1800" smtClean="0"/>
              <a:t>Ивана Калиты. Началом здешнего</a:t>
            </a:r>
          </a:p>
          <a:p>
            <a:pPr>
              <a:buFont typeface="Wingdings 2" pitchFamily="18" charset="2"/>
              <a:buNone/>
            </a:pPr>
            <a:r>
              <a:rPr lang="ru-RU" sz="1800" smtClean="0"/>
              <a:t>искусства ученые считают 1339 г</a:t>
            </a:r>
          </a:p>
          <a:p>
            <a:pPr>
              <a:buFont typeface="Wingdings 2" pitchFamily="18" charset="2"/>
              <a:buNone/>
            </a:pPr>
            <a:endParaRPr lang="ru-RU" sz="1800" smtClean="0"/>
          </a:p>
        </p:txBody>
      </p:sp>
      <p:pic>
        <p:nvPicPr>
          <p:cNvPr id="7" name="Рисунок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1643063"/>
            <a:ext cx="24288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7438" y="2214563"/>
            <a:ext cx="2214562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Содержимое 11"/>
          <p:cNvPicPr>
            <a:picLocks noGrp="1"/>
          </p:cNvPicPr>
          <p:nvPr>
            <p:ph sz="half" idx="1"/>
          </p:nvPr>
        </p:nvPicPr>
        <p:blipFill>
          <a:blip r:embed="rId5"/>
          <a:srcRect/>
          <a:stretch>
            <a:fillRect/>
          </a:stretch>
        </p:blipFill>
        <p:spPr>
          <a:xfrm>
            <a:off x="571500" y="3071813"/>
            <a:ext cx="2071688" cy="31432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algn="l" fontAlgn="auto">
              <a:spcAft>
                <a:spcPts val="0"/>
              </a:spcAft>
              <a:defRPr/>
            </a:pPr>
            <a:r>
              <a:rPr lang="ru-RU" sz="4000" i="1" dirty="0" smtClean="0">
                <a:solidFill>
                  <a:schemeClr val="tx1"/>
                </a:solidFill>
                <a:effectLst/>
                <a:latin typeface="Bookman Old Style" pitchFamily="18" charset="0"/>
              </a:rPr>
              <a:t>История</a:t>
            </a:r>
            <a:endParaRPr lang="ru-RU" sz="40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00188"/>
            <a:ext cx="4210050" cy="5214937"/>
          </a:xfrm>
        </p:spPr>
        <p:txBody>
          <a:bodyPr>
            <a:normAutofit lnSpcReduction="1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1800" dirty="0" smtClean="0"/>
              <a:t>   Уже в </a:t>
            </a:r>
            <a:r>
              <a:rPr lang="en-US" sz="1800" dirty="0" smtClean="0"/>
              <a:t>XIV – XV </a:t>
            </a:r>
            <a:r>
              <a:rPr lang="ru-RU" sz="1800" dirty="0" smtClean="0"/>
              <a:t> веках  </a:t>
            </a:r>
            <a:r>
              <a:rPr lang="ru-RU" sz="1800" dirty="0" err="1" smtClean="0"/>
              <a:t>гжельцы</a:t>
            </a:r>
            <a:endParaRPr lang="ru-RU" sz="1800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1800" dirty="0" smtClean="0"/>
              <a:t>делали из глины посуду и  </a:t>
            </a:r>
            <a:r>
              <a:rPr lang="ru-RU" sz="1800" dirty="0" err="1" smtClean="0"/>
              <a:t>покрыва</a:t>
            </a:r>
            <a:r>
              <a:rPr lang="ru-RU" sz="1800" dirty="0" smtClean="0"/>
              <a:t>-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1800" dirty="0" smtClean="0"/>
              <a:t>ли  ангобом  . А еще маленькие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1800" dirty="0" smtClean="0"/>
              <a:t>фигурки животных и человечков.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1800" dirty="0" smtClean="0"/>
              <a:t>    Почему появился в этой местности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1800" dirty="0" smtClean="0"/>
              <a:t>керамический промысел?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1800" u="sng" dirty="0" smtClean="0"/>
              <a:t>Во -  первых</a:t>
            </a:r>
            <a:r>
              <a:rPr lang="ru-RU" sz="1800" dirty="0" smtClean="0"/>
              <a:t>, хотя  и сеяли  тут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1800" dirty="0" smtClean="0"/>
              <a:t>крестьяне   рожь, овес, гречиху, просо,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1800" dirty="0" smtClean="0"/>
              <a:t>но   урожаи  были  скудные.  Поэтому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1800" dirty="0" smtClean="0"/>
              <a:t> </a:t>
            </a:r>
            <a:r>
              <a:rPr lang="ru-RU" sz="1800" dirty="0" err="1" smtClean="0"/>
              <a:t>гжельцы</a:t>
            </a:r>
            <a:r>
              <a:rPr lang="ru-RU" sz="1800" dirty="0" smtClean="0"/>
              <a:t> и говорили:  «  Не  землей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1800" dirty="0" smtClean="0"/>
              <a:t> мы кормимся: глина  наша  - золото!»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1800" dirty="0" smtClean="0"/>
              <a:t>    М.В. Ломоносов, изучавший и этот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1800" dirty="0" smtClean="0"/>
              <a:t> вопрос, писал: «… едва ли есть земля..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1800" dirty="0" smtClean="0"/>
              <a:t> где на  свете… между глинами, для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1800" dirty="0" smtClean="0"/>
              <a:t>фарфору    употребляемыми,  какова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1800" dirty="0" smtClean="0"/>
              <a:t> у нас  гжельская.. которой  нигде  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1800" dirty="0" smtClean="0"/>
              <a:t> не  видел белизною  превосходнее».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1800" u="sng" dirty="0" smtClean="0"/>
              <a:t>Значит  второе </a:t>
            </a:r>
            <a:r>
              <a:rPr lang="ru-RU" sz="1800" dirty="0" smtClean="0"/>
              <a:t> - большие  залежи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1800" dirty="0" smtClean="0"/>
              <a:t> высококачественных  глин.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1800" dirty="0" smtClean="0"/>
          </a:p>
        </p:txBody>
      </p:sp>
      <p:pic>
        <p:nvPicPr>
          <p:cNvPr id="5" name="Содержимое 4"/>
          <p:cNvPicPr>
            <a:picLocks noGrp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28625" y="1928813"/>
            <a:ext cx="3929063" cy="3500437"/>
          </a:xfrm>
        </p:spPr>
      </p:pic>
      <p:sp>
        <p:nvSpPr>
          <p:cNvPr id="18436" name="Прямоугольник 6"/>
          <p:cNvSpPr>
            <a:spLocks noChangeArrowheads="1"/>
          </p:cNvSpPr>
          <p:nvPr/>
        </p:nvSpPr>
        <p:spPr bwMode="auto">
          <a:xfrm>
            <a:off x="714375" y="5786438"/>
            <a:ext cx="37861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latin typeface="Cambria" pitchFamily="18" charset="0"/>
              </a:rPr>
              <a:t> Многоцветная ранняя  керамика.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algn="l" fontAlgn="auto">
              <a:spcAft>
                <a:spcPts val="0"/>
              </a:spcAft>
              <a:defRPr/>
            </a:pPr>
            <a:r>
              <a:rPr lang="ru-RU" sz="4000" i="1" dirty="0" smtClean="0">
                <a:solidFill>
                  <a:schemeClr val="tx1"/>
                </a:solidFill>
                <a:effectLst/>
                <a:latin typeface="Bookman Old Style" pitchFamily="18" charset="0"/>
              </a:rPr>
              <a:t>История</a:t>
            </a:r>
            <a:endParaRPr lang="ru-RU" sz="40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20482" name="Содержимое 9"/>
          <p:cNvSpPr>
            <a:spLocks noGrp="1"/>
          </p:cNvSpPr>
          <p:nvPr>
            <p:ph sz="half" idx="2"/>
          </p:nvPr>
        </p:nvSpPr>
        <p:spPr>
          <a:xfrm>
            <a:off x="4857750" y="1428750"/>
            <a:ext cx="4038600" cy="4811713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1800" u="sng" smtClean="0"/>
              <a:t>В –третьих </a:t>
            </a:r>
            <a:r>
              <a:rPr lang="ru-RU" sz="1800" smtClean="0"/>
              <a:t>– наличие  дровяного  </a:t>
            </a:r>
          </a:p>
          <a:p>
            <a:pPr>
              <a:buFont typeface="Wingdings 2" pitchFamily="18" charset="2"/>
              <a:buNone/>
            </a:pPr>
            <a:r>
              <a:rPr lang="ru-RU" sz="1800" smtClean="0"/>
              <a:t>топлива для обжига было здесь в</a:t>
            </a:r>
          </a:p>
          <a:p>
            <a:pPr>
              <a:buFont typeface="Wingdings 2" pitchFamily="18" charset="2"/>
              <a:buNone/>
            </a:pPr>
            <a:r>
              <a:rPr lang="ru-RU" sz="1800" smtClean="0"/>
              <a:t> достатке.</a:t>
            </a:r>
          </a:p>
          <a:p>
            <a:pPr>
              <a:buFont typeface="Wingdings 2" pitchFamily="18" charset="2"/>
              <a:buNone/>
            </a:pPr>
            <a:r>
              <a:rPr lang="ru-RU" sz="1800" smtClean="0"/>
              <a:t>Поначалу занимались кирпичным </a:t>
            </a:r>
          </a:p>
          <a:p>
            <a:pPr>
              <a:buFont typeface="Wingdings 2" pitchFamily="18" charset="2"/>
              <a:buNone/>
            </a:pPr>
            <a:r>
              <a:rPr lang="ru-RU" sz="1800" smtClean="0"/>
              <a:t>производством , делали и трубы и </a:t>
            </a:r>
          </a:p>
          <a:p>
            <a:pPr>
              <a:buFont typeface="Wingdings 2" pitchFamily="18" charset="2"/>
              <a:buNone/>
            </a:pPr>
            <a:r>
              <a:rPr lang="ru-RU" sz="1800" smtClean="0"/>
              <a:t>изразцы. Но потом перешли на </a:t>
            </a:r>
          </a:p>
          <a:p>
            <a:pPr>
              <a:buFont typeface="Wingdings 2" pitchFamily="18" charset="2"/>
              <a:buNone/>
            </a:pPr>
            <a:r>
              <a:rPr lang="ru-RU" sz="1800" smtClean="0"/>
              <a:t>изготовление глиняной посуды, </a:t>
            </a:r>
          </a:p>
          <a:p>
            <a:pPr>
              <a:buFont typeface="Wingdings 2" pitchFamily="18" charset="2"/>
              <a:buNone/>
            </a:pPr>
            <a:r>
              <a:rPr lang="ru-RU" sz="1800" smtClean="0"/>
              <a:t>игрушек. И постепенно здесь раз-</a:t>
            </a:r>
          </a:p>
          <a:p>
            <a:pPr>
              <a:buFont typeface="Wingdings 2" pitchFamily="18" charset="2"/>
              <a:buNone/>
            </a:pPr>
            <a:r>
              <a:rPr lang="ru-RU" sz="1800" smtClean="0"/>
              <a:t>вивалась целая крестьянская  про-</a:t>
            </a:r>
          </a:p>
          <a:p>
            <a:pPr>
              <a:buFont typeface="Wingdings 2" pitchFamily="18" charset="2"/>
              <a:buNone/>
            </a:pPr>
            <a:r>
              <a:rPr lang="ru-RU" sz="1800" smtClean="0"/>
              <a:t>мышленность – майоликовая, фа-</a:t>
            </a:r>
          </a:p>
          <a:p>
            <a:pPr>
              <a:buFont typeface="Wingdings 2" pitchFamily="18" charset="2"/>
              <a:buNone/>
            </a:pPr>
            <a:r>
              <a:rPr lang="ru-RU" sz="1800" smtClean="0"/>
              <a:t>янсовая, фарфоровая, снабжавшая</a:t>
            </a:r>
          </a:p>
          <a:p>
            <a:pPr>
              <a:buFont typeface="Wingdings 2" pitchFamily="18" charset="2"/>
              <a:buNone/>
            </a:pPr>
            <a:r>
              <a:rPr lang="ru-RU" sz="1800" smtClean="0"/>
              <a:t>в  </a:t>
            </a:r>
            <a:r>
              <a:rPr lang="en-US" sz="1800" smtClean="0"/>
              <a:t>XVIII- </a:t>
            </a:r>
            <a:r>
              <a:rPr lang="ru-RU" sz="1800" smtClean="0"/>
              <a:t>  начале </a:t>
            </a:r>
            <a:r>
              <a:rPr lang="en-US" sz="1800" smtClean="0"/>
              <a:t>XIX</a:t>
            </a:r>
            <a:r>
              <a:rPr lang="ru-RU" sz="1800" smtClean="0"/>
              <a:t>  века даже  цар-</a:t>
            </a:r>
          </a:p>
          <a:p>
            <a:pPr>
              <a:buFont typeface="Wingdings 2" pitchFamily="18" charset="2"/>
              <a:buNone/>
            </a:pPr>
            <a:r>
              <a:rPr lang="ru-RU" sz="1800" smtClean="0"/>
              <a:t>ский стол.</a:t>
            </a:r>
          </a:p>
          <a:p>
            <a:pPr>
              <a:buFont typeface="Wingdings 2" pitchFamily="18" charset="2"/>
              <a:buNone/>
            </a:pPr>
            <a:r>
              <a:rPr lang="ru-RU" sz="1800" smtClean="0"/>
              <a:t> Продукция  Гжели – квасники, </a:t>
            </a:r>
          </a:p>
          <a:p>
            <a:pPr>
              <a:buFont typeface="Wingdings 2" pitchFamily="18" charset="2"/>
              <a:buNone/>
            </a:pPr>
            <a:r>
              <a:rPr lang="ru-RU" sz="1800" smtClean="0"/>
              <a:t>кумганы, кувшины, блюда, тарелки,</a:t>
            </a:r>
          </a:p>
          <a:p>
            <a:pPr>
              <a:buFont typeface="Wingdings 2" pitchFamily="18" charset="2"/>
              <a:buNone/>
            </a:pPr>
            <a:r>
              <a:rPr lang="ru-RU" sz="1800" smtClean="0"/>
              <a:t>вазы, чайники.  </a:t>
            </a:r>
          </a:p>
          <a:p>
            <a:pPr>
              <a:buFont typeface="Wingdings 2" pitchFamily="18" charset="2"/>
              <a:buNone/>
            </a:pPr>
            <a:endParaRPr lang="ru-RU" sz="1800" smtClean="0"/>
          </a:p>
          <a:p>
            <a:pPr>
              <a:buFont typeface="Wingdings 2" pitchFamily="18" charset="2"/>
              <a:buNone/>
            </a:pPr>
            <a:endParaRPr lang="ru-RU" sz="1600" smtClean="0"/>
          </a:p>
        </p:txBody>
      </p:sp>
      <p:pic>
        <p:nvPicPr>
          <p:cNvPr id="20483" name="Рисунок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1785938"/>
            <a:ext cx="228600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Содержимое 10"/>
          <p:cNvPicPr>
            <a:picLocks noGrp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071688" y="3714750"/>
            <a:ext cx="2143125" cy="264318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algn="l" fontAlgn="auto">
              <a:spcAft>
                <a:spcPts val="0"/>
              </a:spcAft>
              <a:defRPr/>
            </a:pPr>
            <a:r>
              <a:rPr lang="ru-RU" sz="4000" i="1" dirty="0" smtClean="0">
                <a:solidFill>
                  <a:schemeClr val="tx1"/>
                </a:solidFill>
                <a:effectLst/>
                <a:latin typeface="Bookman Old Style" pitchFamily="18" charset="0"/>
              </a:rPr>
              <a:t>История</a:t>
            </a:r>
            <a:endParaRPr lang="ru-RU" sz="40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21506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6238"/>
            <a:ext cx="4038600" cy="4525962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1800" smtClean="0"/>
              <a:t>Поначалу колорит строился на </a:t>
            </a:r>
          </a:p>
          <a:p>
            <a:pPr>
              <a:buFont typeface="Wingdings 2" pitchFamily="18" charset="2"/>
              <a:buNone/>
            </a:pPr>
            <a:r>
              <a:rPr lang="ru-RU" sz="1800" smtClean="0"/>
              <a:t>пятицветии: белый фон акценти-</a:t>
            </a:r>
          </a:p>
          <a:p>
            <a:pPr>
              <a:buFont typeface="Wingdings 2" pitchFamily="18" charset="2"/>
              <a:buNone/>
            </a:pPr>
            <a:r>
              <a:rPr lang="ru-RU" sz="1800" smtClean="0"/>
              <a:t>ровал  звучание лилового, зеленого, </a:t>
            </a:r>
          </a:p>
          <a:p>
            <a:pPr>
              <a:buFont typeface="Wingdings 2" pitchFamily="18" charset="2"/>
              <a:buNone/>
            </a:pPr>
            <a:r>
              <a:rPr lang="ru-RU" sz="1800" smtClean="0"/>
              <a:t>желтого и синего.</a:t>
            </a:r>
          </a:p>
          <a:p>
            <a:pPr>
              <a:buFont typeface="Wingdings 2" pitchFamily="18" charset="2"/>
              <a:buNone/>
            </a:pPr>
            <a:r>
              <a:rPr lang="ru-RU" sz="1800" smtClean="0"/>
              <a:t>Позже появился, хоть и в подража-</a:t>
            </a:r>
          </a:p>
          <a:p>
            <a:pPr>
              <a:buFont typeface="Wingdings 2" pitchFamily="18" charset="2"/>
              <a:buNone/>
            </a:pPr>
            <a:r>
              <a:rPr lang="ru-RU" sz="1800" smtClean="0"/>
              <a:t> ние Англии, а все равно  глубоко</a:t>
            </a:r>
          </a:p>
          <a:p>
            <a:pPr>
              <a:buFont typeface="Wingdings 2" pitchFamily="18" charset="2"/>
              <a:buNone/>
            </a:pPr>
            <a:r>
              <a:rPr lang="ru-RU" sz="1800" smtClean="0"/>
              <a:t> русский, бело – голубой  полуфаянс</a:t>
            </a:r>
          </a:p>
          <a:p>
            <a:pPr>
              <a:buFont typeface="Wingdings 2" pitchFamily="18" charset="2"/>
              <a:buNone/>
            </a:pPr>
            <a:r>
              <a:rPr lang="ru-RU" sz="1800" smtClean="0"/>
              <a:t>с  цветами, выполненными, кажется, </a:t>
            </a:r>
          </a:p>
          <a:p>
            <a:pPr>
              <a:buFont typeface="Wingdings 2" pitchFamily="18" charset="2"/>
              <a:buNone/>
            </a:pPr>
            <a:r>
              <a:rPr lang="ru-RU" sz="1800" smtClean="0"/>
              <a:t>одним виртуозным мазком!.</a:t>
            </a:r>
          </a:p>
          <a:p>
            <a:pPr>
              <a:buFont typeface="Wingdings 2" pitchFamily="18" charset="2"/>
              <a:buNone/>
            </a:pPr>
            <a:r>
              <a:rPr lang="ru-RU" sz="1800" smtClean="0"/>
              <a:t>Ученые делят историю крестьян-</a:t>
            </a:r>
          </a:p>
          <a:p>
            <a:pPr>
              <a:buFont typeface="Wingdings 2" pitchFamily="18" charset="2"/>
              <a:buNone/>
            </a:pPr>
            <a:r>
              <a:rPr lang="ru-RU" sz="1800" smtClean="0"/>
              <a:t>ского  гончарства Гжели на три   </a:t>
            </a:r>
          </a:p>
          <a:p>
            <a:pPr>
              <a:buFont typeface="Wingdings 2" pitchFamily="18" charset="2"/>
              <a:buNone/>
            </a:pPr>
            <a:r>
              <a:rPr lang="ru-RU" sz="1800" smtClean="0"/>
              <a:t>этапа.</a:t>
            </a:r>
          </a:p>
          <a:p>
            <a:pPr>
              <a:buFont typeface="Wingdings 2" pitchFamily="18" charset="2"/>
              <a:buNone/>
            </a:pPr>
            <a:r>
              <a:rPr lang="ru-RU" sz="1800" smtClean="0"/>
              <a:t>Первый относится к 1770 -1790 г.,</a:t>
            </a:r>
          </a:p>
          <a:p>
            <a:pPr>
              <a:buFont typeface="Wingdings 2" pitchFamily="18" charset="2"/>
              <a:buNone/>
            </a:pPr>
            <a:r>
              <a:rPr lang="ru-RU" sz="1800" smtClean="0"/>
              <a:t>когда в Москве появился первый </a:t>
            </a:r>
          </a:p>
          <a:p>
            <a:pPr>
              <a:buFont typeface="Wingdings 2" pitchFamily="18" charset="2"/>
              <a:buNone/>
            </a:pPr>
            <a:r>
              <a:rPr lang="ru-RU" sz="1800" smtClean="0"/>
              <a:t>русский керамический завод </a:t>
            </a:r>
          </a:p>
          <a:p>
            <a:pPr>
              <a:buFont typeface="Wingdings 2" pitchFamily="18" charset="2"/>
              <a:buNone/>
            </a:pPr>
            <a:r>
              <a:rPr lang="ru-RU" sz="1800" smtClean="0"/>
              <a:t>Афанасия Гребенщикова.</a:t>
            </a:r>
          </a:p>
        </p:txBody>
      </p:sp>
      <p:pic>
        <p:nvPicPr>
          <p:cNvPr id="21507" name="Содержимое 4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0063" y="1643063"/>
            <a:ext cx="3429000" cy="2214562"/>
          </a:xfrm>
        </p:spPr>
      </p:pic>
      <p:pic>
        <p:nvPicPr>
          <p:cNvPr id="21508" name="Рисунок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3857625"/>
            <a:ext cx="4000500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algn="l" fontAlgn="auto">
              <a:spcAft>
                <a:spcPts val="0"/>
              </a:spcAft>
              <a:defRPr/>
            </a:pPr>
            <a:r>
              <a:rPr lang="ru-RU" sz="4000" i="1" dirty="0" smtClean="0">
                <a:solidFill>
                  <a:schemeClr val="tx1"/>
                </a:solidFill>
                <a:effectLst/>
                <a:latin typeface="Bookman Old Style" pitchFamily="18" charset="0"/>
              </a:rPr>
              <a:t>История</a:t>
            </a:r>
            <a:endParaRPr lang="ru-RU" sz="40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1643063"/>
            <a:ext cx="4038600" cy="4525962"/>
          </a:xfrm>
        </p:spPr>
        <p:txBody>
          <a:bodyPr>
            <a:normAutofit fontScale="92500" lnSpcReduction="1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1900" dirty="0" smtClean="0"/>
              <a:t>Выпускал он художественную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1900" dirty="0" smtClean="0"/>
              <a:t>майолику – изделие из цветной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1900" dirty="0" smtClean="0"/>
              <a:t>глины, покрытой непрозрачной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1900" dirty="0" smtClean="0"/>
              <a:t>глазурью.  Отработав срок договора,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1900" dirty="0" smtClean="0"/>
              <a:t>крестьяне  возвращались домой и у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1900" dirty="0" smtClean="0"/>
              <a:t> себя в землянках тоже делали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1900" dirty="0" smtClean="0"/>
              <a:t>майоликовую посуду, расписывая их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1900" dirty="0" smtClean="0"/>
              <a:t>эмалевыми красками. Причудливые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1900" dirty="0" smtClean="0"/>
              <a:t> кувшины и </a:t>
            </a:r>
            <a:r>
              <a:rPr lang="ru-RU" sz="1900" dirty="0" err="1" smtClean="0"/>
              <a:t>кумганы</a:t>
            </a:r>
            <a:r>
              <a:rPr lang="ru-RU" sz="1900" dirty="0" smtClean="0"/>
              <a:t>, усаженные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1900" dirty="0" smtClean="0"/>
              <a:t>забавными лепными фигурками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1900" dirty="0" smtClean="0"/>
              <a:t>шли нарасхват.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1900" dirty="0" smtClean="0"/>
              <a:t>Новый расцвет начинается с 1840 г,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1900" dirty="0" smtClean="0"/>
              <a:t>когда в гжельской  </a:t>
            </a:r>
            <a:r>
              <a:rPr lang="ru-RU" sz="1800" dirty="0" smtClean="0"/>
              <a:t>округе  </a:t>
            </a:r>
            <a:r>
              <a:rPr lang="ru-RU" sz="1800" dirty="0" err="1" smtClean="0"/>
              <a:t>сосредо</a:t>
            </a:r>
            <a:r>
              <a:rPr lang="ru-RU" sz="1800" dirty="0" smtClean="0"/>
              <a:t>-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1800" dirty="0" smtClean="0"/>
              <a:t>точилась  половина фарфоровых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1800" dirty="0" smtClean="0"/>
              <a:t>предприятий России.  К этому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1800" dirty="0" smtClean="0"/>
              <a:t>времени мастера изобрели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1800" dirty="0" err="1" smtClean="0"/>
              <a:t>полуфаянс</a:t>
            </a:r>
            <a:r>
              <a:rPr lang="ru-RU" sz="1800" dirty="0" smtClean="0"/>
              <a:t>,  который покрывали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1800" dirty="0" smtClean="0"/>
              <a:t>прозрачной  бесцветной глазурью.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1800" dirty="0"/>
          </a:p>
        </p:txBody>
      </p:sp>
      <p:pic>
        <p:nvPicPr>
          <p:cNvPr id="22531" name="Содержимое 4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188" y="1571625"/>
            <a:ext cx="3786187" cy="2928938"/>
          </a:xfrm>
        </p:spPr>
      </p:pic>
      <p:pic>
        <p:nvPicPr>
          <p:cNvPr id="6" name="Рисунок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50" y="4500563"/>
            <a:ext cx="2857500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algn="l" fontAlgn="auto">
              <a:spcAft>
                <a:spcPts val="0"/>
              </a:spcAft>
              <a:defRPr/>
            </a:pPr>
            <a:r>
              <a:rPr lang="ru-RU" sz="4000" i="1" dirty="0" smtClean="0">
                <a:solidFill>
                  <a:schemeClr val="tx1"/>
                </a:solidFill>
                <a:effectLst/>
                <a:latin typeface="Bookman Old Style" pitchFamily="18" charset="0"/>
              </a:rPr>
              <a:t>История</a:t>
            </a:r>
            <a:endParaRPr lang="ru-RU" sz="40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2355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6238"/>
            <a:ext cx="4038600" cy="4525962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1800" smtClean="0"/>
              <a:t>Роспись могла быть под и надглазур-</a:t>
            </a:r>
          </a:p>
          <a:p>
            <a:pPr>
              <a:buFont typeface="Wingdings 2" pitchFamily="18" charset="2"/>
              <a:buNone/>
            </a:pPr>
            <a:r>
              <a:rPr lang="ru-RU" sz="1800" smtClean="0"/>
              <a:t>Ной, но наносилась всегда синей </a:t>
            </a:r>
          </a:p>
          <a:p>
            <a:pPr>
              <a:buFont typeface="Wingdings 2" pitchFamily="18" charset="2"/>
              <a:buNone/>
            </a:pPr>
            <a:r>
              <a:rPr lang="ru-RU" sz="1800" smtClean="0"/>
              <a:t>краской – кобальтом</a:t>
            </a:r>
          </a:p>
          <a:p>
            <a:pPr>
              <a:buFont typeface="Wingdings 2" pitchFamily="18" charset="2"/>
              <a:buNone/>
            </a:pPr>
            <a:r>
              <a:rPr lang="ru-RU" sz="1800" smtClean="0"/>
              <a:t>Эта роспись:  синие цветы, синие</a:t>
            </a:r>
          </a:p>
          <a:p>
            <a:pPr>
              <a:buFont typeface="Wingdings 2" pitchFamily="18" charset="2"/>
              <a:buNone/>
            </a:pPr>
            <a:r>
              <a:rPr lang="ru-RU" sz="1800" smtClean="0"/>
              <a:t> листья, нежно- голубые бутоны!..</a:t>
            </a:r>
          </a:p>
          <a:p>
            <a:pPr>
              <a:buFont typeface="Wingdings 2" pitchFamily="18" charset="2"/>
              <a:buNone/>
            </a:pPr>
            <a:r>
              <a:rPr lang="ru-RU" sz="1800" smtClean="0"/>
              <a:t>Кажется, далековато от натуральной</a:t>
            </a:r>
          </a:p>
          <a:p>
            <a:pPr>
              <a:buFont typeface="Wingdings 2" pitchFamily="18" charset="2"/>
              <a:buNone/>
            </a:pPr>
            <a:r>
              <a:rPr lang="ru-RU" sz="1800" smtClean="0"/>
              <a:t> природы. Но разве думаешь об  </a:t>
            </a:r>
          </a:p>
          <a:p>
            <a:pPr>
              <a:buFont typeface="Wingdings 2" pitchFamily="18" charset="2"/>
              <a:buNone/>
            </a:pPr>
            <a:r>
              <a:rPr lang="ru-RU" sz="1800" smtClean="0"/>
              <a:t>этом, когда перед тобой настоящий </a:t>
            </a:r>
          </a:p>
          <a:p>
            <a:pPr>
              <a:buFont typeface="Wingdings 2" pitchFamily="18" charset="2"/>
              <a:buNone/>
            </a:pPr>
            <a:r>
              <a:rPr lang="ru-RU" sz="1800" smtClean="0"/>
              <a:t>поэтический мир!   </a:t>
            </a:r>
          </a:p>
          <a:p>
            <a:pPr>
              <a:buFont typeface="Wingdings 2" pitchFamily="18" charset="2"/>
              <a:buNone/>
            </a:pPr>
            <a:r>
              <a:rPr lang="ru-RU" sz="1800" smtClean="0"/>
              <a:t>Особенностью произведений  Гжели</a:t>
            </a:r>
          </a:p>
          <a:p>
            <a:pPr>
              <a:buFont typeface="Wingdings 2" pitchFamily="18" charset="2"/>
              <a:buNone/>
            </a:pPr>
            <a:r>
              <a:rPr lang="ru-RU" sz="1800" smtClean="0"/>
              <a:t>является их  художественная  форма,</a:t>
            </a:r>
          </a:p>
          <a:p>
            <a:pPr>
              <a:buFont typeface="Wingdings 2" pitchFamily="18" charset="2"/>
              <a:buNone/>
            </a:pPr>
            <a:r>
              <a:rPr lang="ru-RU" sz="1800" smtClean="0"/>
              <a:t>которая «синтетически соединена с </a:t>
            </a:r>
          </a:p>
          <a:p>
            <a:pPr>
              <a:buFont typeface="Wingdings 2" pitchFamily="18" charset="2"/>
              <a:buNone/>
            </a:pPr>
            <a:r>
              <a:rPr lang="ru-RU" sz="1800" smtClean="0"/>
              <a:t>живописными и скульптурными</a:t>
            </a:r>
          </a:p>
          <a:p>
            <a:pPr>
              <a:buFont typeface="Wingdings 2" pitchFamily="18" charset="2"/>
              <a:buNone/>
            </a:pPr>
            <a:r>
              <a:rPr lang="ru-RU" sz="1800" smtClean="0"/>
              <a:t> украшениями»</a:t>
            </a:r>
          </a:p>
          <a:p>
            <a:pPr>
              <a:buFont typeface="Wingdings 2" pitchFamily="18" charset="2"/>
              <a:buNone/>
            </a:pPr>
            <a:r>
              <a:rPr lang="ru-RU" sz="1800" smtClean="0"/>
              <a:t>Третий период – время после </a:t>
            </a:r>
          </a:p>
          <a:p>
            <a:pPr>
              <a:buFont typeface="Wingdings 2" pitchFamily="18" charset="2"/>
              <a:buNone/>
            </a:pPr>
            <a:r>
              <a:rPr lang="ru-RU" sz="1800" smtClean="0"/>
              <a:t>Великой Отечественной войны.</a:t>
            </a:r>
          </a:p>
          <a:p>
            <a:pPr>
              <a:buFont typeface="Wingdings 2" pitchFamily="18" charset="2"/>
              <a:buNone/>
            </a:pPr>
            <a:endParaRPr lang="ru-RU" sz="1800" smtClean="0"/>
          </a:p>
          <a:p>
            <a:pPr>
              <a:buFont typeface="Wingdings 2" pitchFamily="18" charset="2"/>
              <a:buNone/>
            </a:pPr>
            <a:endParaRPr lang="ru-RU" sz="1800" smtClean="0"/>
          </a:p>
        </p:txBody>
      </p:sp>
      <p:pic>
        <p:nvPicPr>
          <p:cNvPr id="23555" name="Содержимое 4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71500" y="1643063"/>
            <a:ext cx="1509713" cy="2354262"/>
          </a:xfrm>
        </p:spPr>
      </p:pic>
      <p:pic>
        <p:nvPicPr>
          <p:cNvPr id="23556" name="Рисунок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38" y="1571625"/>
            <a:ext cx="1785937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Рисунок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" y="4500563"/>
            <a:ext cx="3481387" cy="177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728</TotalTime>
  <Words>785</Words>
  <Application>Microsoft Office PowerPoint</Application>
  <PresentationFormat>Экран (4:3)</PresentationFormat>
  <Paragraphs>200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9</vt:i4>
      </vt:variant>
      <vt:variant>
        <vt:lpstr>Заголовки слайдов</vt:lpstr>
      </vt:variant>
      <vt:variant>
        <vt:i4>18</vt:i4>
      </vt:variant>
    </vt:vector>
  </HeadingPairs>
  <TitlesOfParts>
    <vt:vector size="33" baseType="lpstr">
      <vt:lpstr>Cambria</vt:lpstr>
      <vt:lpstr>Arial</vt:lpstr>
      <vt:lpstr>Wingdings 2</vt:lpstr>
      <vt:lpstr>Calibri</vt:lpstr>
      <vt:lpstr>Rockwell</vt:lpstr>
      <vt:lpstr>Bookman Old Style</vt:lpstr>
      <vt:lpstr>Литейная</vt:lpstr>
      <vt:lpstr>Литейная</vt:lpstr>
      <vt:lpstr>Литейная</vt:lpstr>
      <vt:lpstr>Литейная</vt:lpstr>
      <vt:lpstr>Литейная</vt:lpstr>
      <vt:lpstr>Литейная</vt:lpstr>
      <vt:lpstr>Литейная</vt:lpstr>
      <vt:lpstr>Литейная</vt:lpstr>
      <vt:lpstr>Литейная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автономное образовательное учреждение</dc:title>
  <dc:creator>Admin</dc:creator>
  <cp:lastModifiedBy>nadezhda.pronskaya</cp:lastModifiedBy>
  <cp:revision>80</cp:revision>
  <dcterms:created xsi:type="dcterms:W3CDTF">2011-01-04T17:06:42Z</dcterms:created>
  <dcterms:modified xsi:type="dcterms:W3CDTF">2011-02-22T16:41:45Z</dcterms:modified>
</cp:coreProperties>
</file>