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57" r:id="rId4"/>
    <p:sldId id="258" r:id="rId5"/>
    <p:sldId id="266" r:id="rId6"/>
    <p:sldId id="267" r:id="rId7"/>
    <p:sldId id="264" r:id="rId8"/>
    <p:sldId id="268" r:id="rId9"/>
    <p:sldId id="269" r:id="rId10"/>
    <p:sldId id="259" r:id="rId11"/>
    <p:sldId id="261" r:id="rId12"/>
    <p:sldId id="262" r:id="rId13"/>
    <p:sldId id="263" r:id="rId14"/>
    <p:sldId id="270" r:id="rId15"/>
    <p:sldId id="271" r:id="rId16"/>
    <p:sldId id="27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9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82BAB42-2A51-4E06-8325-7716D43ACFFD}" type="datetimeFigureOut">
              <a:rPr lang="ru-RU"/>
              <a:pPr>
                <a:defRPr/>
              </a:pPr>
              <a:t>07.04.2011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67BC19F-9DAC-4F0C-BE7F-B9EF0058C83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CB4314-F1FE-4F18-AA64-75607B1D477C}" type="slidenum">
              <a:rPr lang="ru-RU"/>
              <a:pPr fontAlgn="base">
                <a:spcBef>
                  <a:spcPct val="0"/>
                </a:spcBef>
                <a:spcAft>
                  <a:spcPct val="0"/>
                </a:spcAft>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BD20659-A408-4E61-AECC-DCDAF5FC14A5}" type="datetimeFigureOut">
              <a:rPr lang="ru-RU"/>
              <a:pPr>
                <a:defRPr/>
              </a:pPr>
              <a:t>07.04.2011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25E509-A2AC-499B-8692-3599A149F0D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00462A8-D2BB-4618-AC45-BA3EB6874B10}" type="datetimeFigureOut">
              <a:rPr lang="ru-RU"/>
              <a:pPr>
                <a:defRPr/>
              </a:pPr>
              <a:t>07.04.2011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1F028A-CBC4-4B44-8B27-26BB96C039B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5EC176-3DC5-45FE-AAE7-04C1375DEBC7}" type="datetimeFigureOut">
              <a:rPr lang="ru-RU"/>
              <a:pPr>
                <a:defRPr/>
              </a:pPr>
              <a:t>07.04.2011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864A18F-8265-4FE8-867E-5DAEBA0CDD6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CBCB24-DC22-4A41-88C5-751188D1D1CC}" type="datetimeFigureOut">
              <a:rPr lang="ru-RU"/>
              <a:pPr>
                <a:defRPr/>
              </a:pPr>
              <a:t>07.04.2011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DC3984-2CF0-4DD7-ACC8-F440C14D33B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658DAC6-66D3-47EC-9A5C-A19F25D1C321}" type="datetimeFigureOut">
              <a:rPr lang="ru-RU"/>
              <a:pPr>
                <a:defRPr/>
              </a:pPr>
              <a:t>07.04.2011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1766A5-FB29-44D2-A2D3-EBBA63EB3AB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F065966-3443-4FD8-BF85-83AFB46FF40D}" type="datetimeFigureOut">
              <a:rPr lang="ru-RU"/>
              <a:pPr>
                <a:defRPr/>
              </a:pPr>
              <a:t>07.04.2011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5288D8-5C90-443E-850E-5ED96DFC4E7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80DB31A-393B-4774-BE20-0D48C03C463C}" type="datetimeFigureOut">
              <a:rPr lang="ru-RU"/>
              <a:pPr>
                <a:defRPr/>
              </a:pPr>
              <a:t>07.04.2011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254F84F-BCE6-41CE-8AD3-4D5BDB533E6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F0AF97A-01F4-4AC5-888A-6DB3058C6CE3}" type="datetimeFigureOut">
              <a:rPr lang="ru-RU"/>
              <a:pPr>
                <a:defRPr/>
              </a:pPr>
              <a:t>07.04.2011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0639056-EAD0-424D-9B59-0D01FB7F9C9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3ECD99F-B580-4AAA-89E0-65D06A2A73DE}" type="datetimeFigureOut">
              <a:rPr lang="ru-RU"/>
              <a:pPr>
                <a:defRPr/>
              </a:pPr>
              <a:t>07.04.2011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4170766-4A1F-42A1-BE46-F1B7E9699DD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96D5434-5B09-4483-9995-E82A70E33634}" type="datetimeFigureOut">
              <a:rPr lang="ru-RU"/>
              <a:pPr>
                <a:defRPr/>
              </a:pPr>
              <a:t>07.04.2011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C17B1C-6D03-4EA4-9262-A2A98D43390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2C08DE-E6CB-431D-AB83-F5C6554C5014}" type="datetimeFigureOut">
              <a:rPr lang="ru-RU"/>
              <a:pPr>
                <a:defRPr/>
              </a:pPr>
              <a:t>07.04.2011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1B5F9FA-0CF0-40AB-86F1-56764855050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AE2B388-4CE4-4D39-924B-EFDE2C7BD2D4}" type="datetimeFigureOut">
              <a:rPr lang="ru-RU"/>
              <a:pPr>
                <a:defRPr/>
              </a:pPr>
              <a:t>07.04.2011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8A9547D-AF43-4745-BD0C-B27E197B18A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a:xfrm>
            <a:off x="755650" y="404813"/>
            <a:ext cx="7772400" cy="1470025"/>
          </a:xfrm>
        </p:spPr>
        <p:txBody>
          <a:bodyPr/>
          <a:lstStyle/>
          <a:p>
            <a:r>
              <a:rPr lang="en-US" smtClean="0"/>
              <a:t>Welcome to Australia</a:t>
            </a:r>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dirty="0"/>
          </a:p>
        </p:txBody>
      </p:sp>
      <p:pic>
        <p:nvPicPr>
          <p:cNvPr id="14339" name="Рисунок 3"/>
          <p:cNvPicPr>
            <a:picLocks noChangeAspect="1" noChangeArrowheads="1"/>
          </p:cNvPicPr>
          <p:nvPr/>
        </p:nvPicPr>
        <p:blipFill>
          <a:blip r:embed="rId2"/>
          <a:srcRect/>
          <a:stretch>
            <a:fillRect/>
          </a:stretch>
        </p:blipFill>
        <p:spPr bwMode="auto">
          <a:xfrm>
            <a:off x="1116013" y="1916113"/>
            <a:ext cx="7200900" cy="446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r>
              <a:rPr lang="en-US" smtClean="0"/>
              <a:t>The animals’ world of Australia</a:t>
            </a:r>
            <a:endParaRPr lang="ru-RU" smtClean="0"/>
          </a:p>
        </p:txBody>
      </p:sp>
      <p:pic>
        <p:nvPicPr>
          <p:cNvPr id="23554" name="Содержимое 7"/>
          <p:cNvPicPr>
            <a:picLocks noGrp="1"/>
          </p:cNvPicPr>
          <p:nvPr>
            <p:ph sz="half" idx="2"/>
          </p:nvPr>
        </p:nvPicPr>
        <p:blipFill>
          <a:blip r:embed="rId2"/>
          <a:srcRect/>
          <a:stretch>
            <a:fillRect/>
          </a:stretch>
        </p:blipFill>
        <p:spPr>
          <a:xfrm>
            <a:off x="323850" y="1196975"/>
            <a:ext cx="4040188" cy="2851150"/>
          </a:xfrm>
        </p:spPr>
      </p:pic>
      <p:pic>
        <p:nvPicPr>
          <p:cNvPr id="23555" name="Содержимое 6"/>
          <p:cNvPicPr>
            <a:picLocks noGrp="1"/>
          </p:cNvPicPr>
          <p:nvPr>
            <p:ph sz="quarter" idx="4"/>
          </p:nvPr>
        </p:nvPicPr>
        <p:blipFill>
          <a:blip r:embed="rId3"/>
          <a:srcRect/>
          <a:stretch>
            <a:fillRect/>
          </a:stretch>
        </p:blipFill>
        <p:spPr>
          <a:xfrm>
            <a:off x="5148263" y="3500438"/>
            <a:ext cx="2592387" cy="3168650"/>
          </a:xfrm>
        </p:spPr>
      </p:pic>
      <p:pic>
        <p:nvPicPr>
          <p:cNvPr id="23556" name="Рисунок 10"/>
          <p:cNvPicPr>
            <a:picLocks noChangeAspect="1" noChangeArrowheads="1"/>
          </p:cNvPicPr>
          <p:nvPr/>
        </p:nvPicPr>
        <p:blipFill>
          <a:blip r:embed="rId4"/>
          <a:srcRect/>
          <a:stretch>
            <a:fillRect/>
          </a:stretch>
        </p:blipFill>
        <p:spPr bwMode="auto">
          <a:xfrm>
            <a:off x="1547813" y="4292600"/>
            <a:ext cx="1968500" cy="2311400"/>
          </a:xfrm>
          <a:prstGeom prst="rect">
            <a:avLst/>
          </a:prstGeom>
          <a:noFill/>
          <a:ln w="9525">
            <a:noFill/>
            <a:miter lim="800000"/>
            <a:headEnd/>
            <a:tailEnd/>
          </a:ln>
        </p:spPr>
      </p:pic>
      <p:pic>
        <p:nvPicPr>
          <p:cNvPr id="23557" name="Рисунок 11"/>
          <p:cNvPicPr>
            <a:picLocks noChangeAspect="1" noChangeArrowheads="1"/>
          </p:cNvPicPr>
          <p:nvPr/>
        </p:nvPicPr>
        <p:blipFill>
          <a:blip r:embed="rId5"/>
          <a:srcRect/>
          <a:stretch>
            <a:fillRect/>
          </a:stretch>
        </p:blipFill>
        <p:spPr bwMode="auto">
          <a:xfrm>
            <a:off x="6084888" y="1268413"/>
            <a:ext cx="246380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r>
              <a:rPr lang="en-US" smtClean="0"/>
              <a:t>The animals’ world of Australia</a:t>
            </a:r>
            <a:endParaRPr lang="ru-RU" smtClean="0"/>
          </a:p>
        </p:txBody>
      </p:sp>
      <p:pic>
        <p:nvPicPr>
          <p:cNvPr id="24578" name="Рисунок 3"/>
          <p:cNvPicPr>
            <a:picLocks noChangeAspect="1" noChangeArrowheads="1"/>
          </p:cNvPicPr>
          <p:nvPr/>
        </p:nvPicPr>
        <p:blipFill>
          <a:blip r:embed="rId2"/>
          <a:srcRect/>
          <a:stretch>
            <a:fillRect/>
          </a:stretch>
        </p:blipFill>
        <p:spPr bwMode="auto">
          <a:xfrm>
            <a:off x="5219700" y="1341438"/>
            <a:ext cx="3168650" cy="1871662"/>
          </a:xfrm>
          <a:prstGeom prst="rect">
            <a:avLst/>
          </a:prstGeom>
          <a:noFill/>
          <a:ln w="9525">
            <a:noFill/>
            <a:miter lim="800000"/>
            <a:headEnd/>
            <a:tailEnd/>
          </a:ln>
        </p:spPr>
      </p:pic>
      <p:pic>
        <p:nvPicPr>
          <p:cNvPr id="24579" name="Рисунок 4"/>
          <p:cNvPicPr>
            <a:picLocks noChangeAspect="1" noChangeArrowheads="1"/>
          </p:cNvPicPr>
          <p:nvPr/>
        </p:nvPicPr>
        <p:blipFill>
          <a:blip r:embed="rId3"/>
          <a:srcRect/>
          <a:stretch>
            <a:fillRect/>
          </a:stretch>
        </p:blipFill>
        <p:spPr bwMode="auto">
          <a:xfrm>
            <a:off x="827088" y="3789363"/>
            <a:ext cx="2305050" cy="2519362"/>
          </a:xfrm>
          <a:prstGeom prst="rect">
            <a:avLst/>
          </a:prstGeom>
          <a:noFill/>
          <a:ln w="9525">
            <a:noFill/>
            <a:miter lim="800000"/>
            <a:headEnd/>
            <a:tailEnd/>
          </a:ln>
        </p:spPr>
      </p:pic>
      <p:pic>
        <p:nvPicPr>
          <p:cNvPr id="24580" name="Рисунок 5"/>
          <p:cNvPicPr>
            <a:picLocks noChangeAspect="1" noChangeArrowheads="1"/>
          </p:cNvPicPr>
          <p:nvPr/>
        </p:nvPicPr>
        <p:blipFill>
          <a:blip r:embed="rId4"/>
          <a:srcRect/>
          <a:stretch>
            <a:fillRect/>
          </a:stretch>
        </p:blipFill>
        <p:spPr bwMode="auto">
          <a:xfrm>
            <a:off x="684213" y="1341438"/>
            <a:ext cx="3382962" cy="2016125"/>
          </a:xfrm>
          <a:prstGeom prst="rect">
            <a:avLst/>
          </a:prstGeom>
          <a:noFill/>
          <a:ln w="9525">
            <a:noFill/>
            <a:miter lim="800000"/>
            <a:headEnd/>
            <a:tailEnd/>
          </a:ln>
        </p:spPr>
      </p:pic>
      <p:pic>
        <p:nvPicPr>
          <p:cNvPr id="24581" name="Содержимое 6"/>
          <p:cNvPicPr>
            <a:picLocks/>
          </p:cNvPicPr>
          <p:nvPr/>
        </p:nvPicPr>
        <p:blipFill>
          <a:blip r:embed="rId5"/>
          <a:srcRect/>
          <a:stretch>
            <a:fillRect/>
          </a:stretch>
        </p:blipFill>
        <p:spPr bwMode="auto">
          <a:xfrm>
            <a:off x="3995738" y="3500438"/>
            <a:ext cx="4464050" cy="303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r>
              <a:rPr lang="en-US" smtClean="0"/>
              <a:t>Australian nature</a:t>
            </a:r>
            <a:endParaRPr lang="ru-RU" smtClean="0"/>
          </a:p>
        </p:txBody>
      </p:sp>
      <p:pic>
        <p:nvPicPr>
          <p:cNvPr id="25602" name="Рисунок 4"/>
          <p:cNvPicPr>
            <a:picLocks noChangeAspect="1" noChangeArrowheads="1"/>
          </p:cNvPicPr>
          <p:nvPr/>
        </p:nvPicPr>
        <p:blipFill>
          <a:blip r:embed="rId2"/>
          <a:srcRect/>
          <a:stretch>
            <a:fillRect/>
          </a:stretch>
        </p:blipFill>
        <p:spPr bwMode="auto">
          <a:xfrm>
            <a:off x="539750" y="1196975"/>
            <a:ext cx="8064500" cy="549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r>
              <a:rPr lang="en-US" smtClean="0"/>
              <a:t>Australian nature</a:t>
            </a:r>
            <a:endParaRPr lang="ru-RU" smtClean="0"/>
          </a:p>
        </p:txBody>
      </p:sp>
      <p:pic>
        <p:nvPicPr>
          <p:cNvPr id="26626" name="Рисунок 2"/>
          <p:cNvPicPr>
            <a:picLocks noChangeAspect="1" noChangeArrowheads="1"/>
          </p:cNvPicPr>
          <p:nvPr/>
        </p:nvPicPr>
        <p:blipFill>
          <a:blip r:embed="rId2"/>
          <a:srcRect/>
          <a:stretch>
            <a:fillRect/>
          </a:stretch>
        </p:blipFill>
        <p:spPr bwMode="auto">
          <a:xfrm>
            <a:off x="250825" y="1557338"/>
            <a:ext cx="5473700" cy="4248150"/>
          </a:xfrm>
          <a:prstGeom prst="rect">
            <a:avLst/>
          </a:prstGeom>
          <a:noFill/>
          <a:ln w="9525">
            <a:noFill/>
            <a:miter lim="800000"/>
            <a:headEnd/>
            <a:tailEnd/>
          </a:ln>
        </p:spPr>
      </p:pic>
      <p:pic>
        <p:nvPicPr>
          <p:cNvPr id="26627" name="Рисунок 3"/>
          <p:cNvPicPr>
            <a:picLocks noChangeAspect="1" noChangeArrowheads="1"/>
          </p:cNvPicPr>
          <p:nvPr/>
        </p:nvPicPr>
        <p:blipFill>
          <a:blip r:embed="rId3"/>
          <a:srcRect/>
          <a:stretch>
            <a:fillRect/>
          </a:stretch>
        </p:blipFill>
        <p:spPr bwMode="auto">
          <a:xfrm>
            <a:off x="6011863" y="1341438"/>
            <a:ext cx="2881312" cy="2016125"/>
          </a:xfrm>
          <a:prstGeom prst="rect">
            <a:avLst/>
          </a:prstGeom>
          <a:noFill/>
          <a:ln w="9525">
            <a:noFill/>
            <a:miter lim="800000"/>
            <a:headEnd/>
            <a:tailEnd/>
          </a:ln>
        </p:spPr>
      </p:pic>
      <p:pic>
        <p:nvPicPr>
          <p:cNvPr id="26628" name="Рисунок 4"/>
          <p:cNvPicPr>
            <a:picLocks noChangeAspect="1" noChangeArrowheads="1"/>
          </p:cNvPicPr>
          <p:nvPr/>
        </p:nvPicPr>
        <p:blipFill>
          <a:blip r:embed="rId4"/>
          <a:srcRect/>
          <a:stretch>
            <a:fillRect/>
          </a:stretch>
        </p:blipFill>
        <p:spPr bwMode="auto">
          <a:xfrm>
            <a:off x="6084888" y="3789363"/>
            <a:ext cx="2808287"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539750" y="549275"/>
            <a:ext cx="8126413" cy="4830763"/>
          </a:xfrm>
          <a:prstGeom prst="rect">
            <a:avLst/>
          </a:prstGeom>
          <a:noFill/>
          <a:ln w="9525">
            <a:noFill/>
            <a:miter lim="800000"/>
            <a:headEnd/>
            <a:tailEnd/>
          </a:ln>
        </p:spPr>
        <p:txBody>
          <a:bodyPr wrap="none" anchor="ctr">
            <a:spAutoFit/>
          </a:bodyPr>
          <a:lstStyle/>
          <a:p>
            <a:pPr algn="ctr"/>
            <a:r>
              <a:rPr lang="en-US" sz="2800">
                <a:latin typeface="Times New Roman" pitchFamily="18" charset="0"/>
                <a:ea typeface="Calibri" pitchFamily="34" charset="0"/>
                <a:cs typeface="Times New Roman" pitchFamily="18" charset="0"/>
              </a:rPr>
              <a:t>The Geographical names:</a:t>
            </a:r>
            <a:endParaRPr lang="ru-RU" sz="2800">
              <a:latin typeface="Times New Roman" pitchFamily="18" charset="0"/>
              <a:ea typeface="Calibri" pitchFamily="34" charset="0"/>
              <a:cs typeface="Times New Roman" pitchFamily="18" charset="0"/>
            </a:endParaRPr>
          </a:p>
          <a:p>
            <a:pPr algn="ctr"/>
            <a:r>
              <a:rPr lang="en-US" sz="2800">
                <a:latin typeface="Times New Roman" pitchFamily="18" charset="0"/>
                <a:ea typeface="Calibri" pitchFamily="34" charset="0"/>
                <a:cs typeface="Times New Roman" pitchFamily="18" charset="0"/>
              </a:rPr>
              <a:t> Australia/o'streilìə/,  the Commonwealth of Australia, </a:t>
            </a:r>
            <a:endParaRPr lang="ru-RU" sz="2800">
              <a:latin typeface="Times New Roman" pitchFamily="18" charset="0"/>
              <a:ea typeface="Calibri" pitchFamily="34" charset="0"/>
              <a:cs typeface="Times New Roman" pitchFamily="18" charset="0"/>
            </a:endParaRPr>
          </a:p>
          <a:p>
            <a:pPr algn="ctr"/>
            <a:r>
              <a:rPr lang="en-US" sz="2800">
                <a:latin typeface="Times New Roman" pitchFamily="18" charset="0"/>
                <a:ea typeface="Calibri" pitchFamily="34" charset="0"/>
                <a:cs typeface="Times New Roman" pitchFamily="18" charset="0"/>
              </a:rPr>
              <a:t>Australian, Hemisphere /'hemì¸sfìə/, </a:t>
            </a:r>
            <a:endParaRPr lang="ru-RU" sz="2800">
              <a:latin typeface="Times New Roman" pitchFamily="18" charset="0"/>
              <a:ea typeface="Calibri" pitchFamily="34" charset="0"/>
              <a:cs typeface="Times New Roman" pitchFamily="18" charset="0"/>
            </a:endParaRPr>
          </a:p>
          <a:p>
            <a:pPr algn="ctr"/>
            <a:r>
              <a:rPr lang="en-US" sz="2800">
                <a:latin typeface="Times New Roman" pitchFamily="18" charset="0"/>
                <a:ea typeface="Calibri" pitchFamily="34" charset="0"/>
                <a:cs typeface="Times New Roman" pitchFamily="18" charset="0"/>
              </a:rPr>
              <a:t>Tasmania /tæs'mənìə/,</a:t>
            </a:r>
            <a:endParaRPr lang="ru-RU" sz="2800">
              <a:latin typeface="Times New Roman" pitchFamily="18" charset="0"/>
              <a:ea typeface="Calibri" pitchFamily="34" charset="0"/>
              <a:cs typeface="Times New Roman" pitchFamily="18" charset="0"/>
            </a:endParaRPr>
          </a:p>
          <a:p>
            <a:pPr algn="ctr"/>
            <a:r>
              <a:rPr lang="en-US" sz="2800">
                <a:latin typeface="Times New Roman" pitchFamily="18" charset="0"/>
                <a:ea typeface="Calibri" pitchFamily="34" charset="0"/>
                <a:cs typeface="Times New Roman" pitchFamily="18" charset="0"/>
              </a:rPr>
              <a:t> the Indian /'ìndìən/ and Pacific/pæ'sìfìk/ Oceans, </a:t>
            </a:r>
            <a:endParaRPr lang="ru-RU" sz="2800">
              <a:latin typeface="Times New Roman" pitchFamily="18" charset="0"/>
              <a:ea typeface="Calibri" pitchFamily="34" charset="0"/>
              <a:cs typeface="Times New Roman" pitchFamily="18" charset="0"/>
            </a:endParaRPr>
          </a:p>
          <a:p>
            <a:pPr algn="ctr"/>
            <a:r>
              <a:rPr lang="en-US" sz="2800">
                <a:latin typeface="Times New Roman" pitchFamily="18" charset="0"/>
                <a:ea typeface="Calibri" pitchFamily="34" charset="0"/>
                <a:cs typeface="Times New Roman" pitchFamily="18" charset="0"/>
              </a:rPr>
              <a:t>The Dutch/'dΛt∫/, </a:t>
            </a:r>
            <a:endParaRPr lang="ru-RU" sz="2800">
              <a:latin typeface="Times New Roman" pitchFamily="18" charset="0"/>
              <a:ea typeface="Calibri" pitchFamily="34" charset="0"/>
              <a:cs typeface="Times New Roman" pitchFamily="18" charset="0"/>
            </a:endParaRPr>
          </a:p>
          <a:p>
            <a:pPr algn="ctr"/>
            <a:r>
              <a:rPr lang="en-US" sz="2800">
                <a:latin typeface="Times New Roman" pitchFamily="18" charset="0"/>
                <a:ea typeface="Calibri" pitchFamily="34" charset="0"/>
                <a:cs typeface="Times New Roman" pitchFamily="18" charset="0"/>
              </a:rPr>
              <a:t>Canberra /'kænbərə/, Sydney /'sìdnì/, </a:t>
            </a:r>
            <a:endParaRPr lang="ru-RU" sz="2800">
              <a:latin typeface="Times New Roman" pitchFamily="18" charset="0"/>
              <a:ea typeface="Calibri" pitchFamily="34" charset="0"/>
              <a:cs typeface="Times New Roman" pitchFamily="18" charset="0"/>
            </a:endParaRPr>
          </a:p>
          <a:p>
            <a:pPr algn="ctr"/>
            <a:r>
              <a:rPr lang="en-US" sz="2800">
                <a:latin typeface="Times New Roman" pitchFamily="18" charset="0"/>
                <a:ea typeface="Calibri" pitchFamily="34" charset="0"/>
                <a:cs typeface="Times New Roman" pitchFamily="18" charset="0"/>
              </a:rPr>
              <a:t>Melbourne /'melbən/,</a:t>
            </a:r>
            <a:r>
              <a:rPr lang="ru-RU" sz="2800">
                <a:latin typeface="Times New Roman" pitchFamily="18" charset="0"/>
                <a:ea typeface="Calibri" pitchFamily="34" charset="0"/>
                <a:cs typeface="Times New Roman" pitchFamily="18" charset="0"/>
              </a:rPr>
              <a:t> </a:t>
            </a:r>
            <a:r>
              <a:rPr lang="en-US" sz="2800">
                <a:latin typeface="Times New Roman" pitchFamily="18" charset="0"/>
                <a:ea typeface="Calibri" pitchFamily="34" charset="0"/>
                <a:cs typeface="Times New Roman" pitchFamily="18" charset="0"/>
              </a:rPr>
              <a:t>Adelaide /æ'dələìd/, </a:t>
            </a:r>
            <a:endParaRPr lang="ru-RU" sz="2800">
              <a:latin typeface="Times New Roman" pitchFamily="18" charset="0"/>
              <a:ea typeface="Calibri" pitchFamily="34" charset="0"/>
              <a:cs typeface="Times New Roman" pitchFamily="18" charset="0"/>
            </a:endParaRPr>
          </a:p>
          <a:p>
            <a:pPr algn="ctr"/>
            <a:r>
              <a:rPr lang="en-US" sz="2800">
                <a:latin typeface="Times New Roman" pitchFamily="18" charset="0"/>
                <a:ea typeface="Calibri" pitchFamily="34" charset="0"/>
                <a:cs typeface="Times New Roman" pitchFamily="18" charset="0"/>
              </a:rPr>
              <a:t>Perth /'pəө/, Brisbane /'brìzbən/, </a:t>
            </a:r>
            <a:endParaRPr lang="ru-RU" sz="2800">
              <a:latin typeface="Times New Roman" pitchFamily="18" charset="0"/>
              <a:ea typeface="Calibri" pitchFamily="34" charset="0"/>
              <a:cs typeface="Times New Roman" pitchFamily="18" charset="0"/>
            </a:endParaRPr>
          </a:p>
          <a:p>
            <a:pPr algn="ctr"/>
            <a:r>
              <a:rPr lang="en-US" sz="2800">
                <a:latin typeface="Times New Roman" pitchFamily="18" charset="0"/>
                <a:ea typeface="Calibri" pitchFamily="34" charset="0"/>
                <a:cs typeface="Times New Roman" pitchFamily="18" charset="0"/>
              </a:rPr>
              <a:t>the Murray /'mΛreì/, the Murrumbidgee /mΛrΛm'bìdјì/</a:t>
            </a:r>
            <a:endParaRPr lang="ru-RU" sz="2800">
              <a:latin typeface="Times New Roman" pitchFamily="18" charset="0"/>
              <a:ea typeface="Calibri" pitchFamily="34" charset="0"/>
              <a:cs typeface="Times New Roman" pitchFamily="18" charset="0"/>
            </a:endParaRPr>
          </a:p>
          <a:p>
            <a:pPr algn="ctr"/>
            <a:r>
              <a:rPr lang="en-US" sz="2800">
                <a:latin typeface="Times New Roman" pitchFamily="18" charset="0"/>
                <a:ea typeface="Calibri" pitchFamily="34" charset="0"/>
                <a:cs typeface="Times New Roman" pitchFamily="18" charset="0"/>
              </a:rPr>
              <a:t> and the Darling /'da:lìŋ/ rivers.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611188" y="0"/>
            <a:ext cx="7432675" cy="5448300"/>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Read the sentences and say if they are true or false</a:t>
            </a:r>
          </a:p>
          <a:p>
            <a:endParaRPr lang="en-US" sz="3200">
              <a:latin typeface="Times New Roman" pitchFamily="18" charset="0"/>
              <a:cs typeface="Times New Roman" pitchFamily="18" charset="0"/>
            </a:endParaRPr>
          </a:p>
          <a:p>
            <a:endParaRPr lang="en-US" sz="3200">
              <a:latin typeface="Times New Roman" pitchFamily="18" charset="0"/>
              <a:cs typeface="Times New Roman" pitchFamily="18" charset="0"/>
            </a:endParaRPr>
          </a:p>
          <a:p>
            <a:endParaRPr lang="en-US" sz="3200">
              <a:latin typeface="Times New Roman" pitchFamily="18" charset="0"/>
              <a:cs typeface="Times New Roman" pitchFamily="18" charset="0"/>
            </a:endParaRPr>
          </a:p>
          <a:p>
            <a:endParaRPr lang="en-US" sz="3200">
              <a:latin typeface="Times New Roman" pitchFamily="18" charset="0"/>
              <a:cs typeface="Times New Roman" pitchFamily="18" charset="0"/>
            </a:endParaRPr>
          </a:p>
          <a:p>
            <a:endParaRPr lang="en-US" sz="3200">
              <a:latin typeface="Times New Roman" pitchFamily="18" charset="0"/>
              <a:cs typeface="Times New Roman" pitchFamily="18" charset="0"/>
            </a:endParaRPr>
          </a:p>
          <a:p>
            <a:endParaRPr lang="en-US" sz="3200">
              <a:latin typeface="Times New Roman" pitchFamily="18" charset="0"/>
              <a:cs typeface="Times New Roman" pitchFamily="18" charset="0"/>
            </a:endParaRPr>
          </a:p>
          <a:p>
            <a:endParaRPr lang="en-US" sz="3200">
              <a:latin typeface="Times New Roman" pitchFamily="18" charset="0"/>
              <a:cs typeface="Times New Roman" pitchFamily="18" charset="0"/>
            </a:endParaRPr>
          </a:p>
          <a:p>
            <a:endParaRPr lang="en-US" sz="3200">
              <a:latin typeface="Times New Roman" pitchFamily="18" charset="0"/>
              <a:cs typeface="Times New Roman" pitchFamily="18" charset="0"/>
            </a:endParaRPr>
          </a:p>
          <a:p>
            <a:endParaRPr lang="en-US" sz="3200">
              <a:latin typeface="Times New Roman" pitchFamily="18" charset="0"/>
              <a:cs typeface="Times New Roman" pitchFamily="18" charset="0"/>
            </a:endParaRPr>
          </a:p>
          <a:p>
            <a:endParaRPr lang="ru-RU" sz="3200">
              <a:latin typeface="Times New Roman" pitchFamily="18" charset="0"/>
              <a:cs typeface="Times New Roman" pitchFamily="18" charset="0"/>
            </a:endParaRPr>
          </a:p>
        </p:txBody>
      </p:sp>
      <p:sp>
        <p:nvSpPr>
          <p:cNvPr id="28674" name="Rectangle 1"/>
          <p:cNvSpPr>
            <a:spLocks noChangeArrowheads="1"/>
          </p:cNvSpPr>
          <p:nvPr/>
        </p:nvSpPr>
        <p:spPr bwMode="auto">
          <a:xfrm>
            <a:off x="0" y="387350"/>
            <a:ext cx="9144000" cy="6740525"/>
          </a:xfrm>
          <a:prstGeom prst="rect">
            <a:avLst/>
          </a:prstGeom>
          <a:noFill/>
          <a:ln w="9525">
            <a:noFill/>
            <a:miter lim="800000"/>
            <a:headEnd/>
            <a:tailEnd/>
          </a:ln>
        </p:spPr>
        <p:txBody>
          <a:bodyPr anchor="ctr">
            <a:spAutoFit/>
          </a:bodyPr>
          <a:lstStyle/>
          <a:p>
            <a:pPr algn="just" eaLnBrk="0" hangingPunct="0">
              <a:buFontTx/>
              <a:buChar char="•"/>
              <a:tabLst>
                <a:tab pos="276225" algn="l"/>
                <a:tab pos="3400425" algn="l"/>
              </a:tabLst>
            </a:pPr>
            <a:r>
              <a:rPr lang="en-US" sz="2400">
                <a:latin typeface="Times New Roman" pitchFamily="18" charset="0"/>
                <a:ea typeface="Calibri" pitchFamily="34" charset="0"/>
                <a:cs typeface="Times New Roman" pitchFamily="18" charset="0"/>
              </a:rPr>
              <a:t>Australia is situated in Asia. It’s washed by the Arctic and the Atlantic oceans.</a:t>
            </a:r>
            <a:endParaRPr lang="ru-RU" sz="2400">
              <a:latin typeface="Times New Roman" pitchFamily="18" charset="0"/>
              <a:ea typeface="Calibri" pitchFamily="34" charset="0"/>
              <a:cs typeface="Times New Roman" pitchFamily="18" charset="0"/>
            </a:endParaRPr>
          </a:p>
          <a:p>
            <a:pPr algn="just" eaLnBrk="0" hangingPunct="0">
              <a:buFontTx/>
              <a:buChar char="•"/>
              <a:tabLst>
                <a:tab pos="276225" algn="l"/>
                <a:tab pos="3400425" algn="l"/>
              </a:tabLst>
            </a:pPr>
            <a:r>
              <a:rPr lang="en-US" sz="2400">
                <a:latin typeface="Times New Roman" pitchFamily="18" charset="0"/>
                <a:ea typeface="Calibri" pitchFamily="34" charset="0"/>
                <a:cs typeface="Times New Roman" pitchFamily="18" charset="0"/>
              </a:rPr>
              <a:t>The Urals are in Australia. They are the highest mountains.</a:t>
            </a:r>
          </a:p>
          <a:p>
            <a:pPr algn="just" eaLnBrk="0" hangingPunct="0">
              <a:buFontTx/>
              <a:buChar char="•"/>
              <a:tabLst>
                <a:tab pos="276225" algn="l"/>
                <a:tab pos="3400425" algn="l"/>
              </a:tabLst>
            </a:pPr>
            <a:r>
              <a:rPr lang="en-US" sz="2400">
                <a:latin typeface="Times New Roman" pitchFamily="18" charset="0"/>
                <a:ea typeface="Calibri" pitchFamily="34" charset="0"/>
                <a:cs typeface="Times New Roman" pitchFamily="18" charset="0"/>
              </a:rPr>
              <a:t> The Murray is the longest Australian river.</a:t>
            </a:r>
            <a:endParaRPr lang="ru-RU" sz="2400">
              <a:latin typeface="Times New Roman" pitchFamily="18" charset="0"/>
              <a:ea typeface="Calibri" pitchFamily="34" charset="0"/>
              <a:cs typeface="Times New Roman" pitchFamily="18" charset="0"/>
            </a:endParaRPr>
          </a:p>
          <a:p>
            <a:pPr algn="just" eaLnBrk="0" hangingPunct="0">
              <a:buFontTx/>
              <a:buChar char="•"/>
              <a:tabLst>
                <a:tab pos="276225" algn="l"/>
                <a:tab pos="3400425" algn="l"/>
              </a:tabLst>
            </a:pPr>
            <a:r>
              <a:rPr lang="en-US" sz="2400">
                <a:latin typeface="Times New Roman" pitchFamily="18" charset="0"/>
                <a:ea typeface="Calibri" pitchFamily="34" charset="0"/>
                <a:cs typeface="Times New Roman" pitchFamily="18" charset="0"/>
              </a:rPr>
              <a:t>Australia is an unusual country. It has different climatic regions, from warm to tropical and subtropical. January is the hottest month in the country.</a:t>
            </a:r>
            <a:endParaRPr lang="ru-RU" sz="2400">
              <a:latin typeface="Times New Roman" pitchFamily="18" charset="0"/>
              <a:ea typeface="Calibri" pitchFamily="34" charset="0"/>
              <a:cs typeface="Times New Roman" pitchFamily="18" charset="0"/>
            </a:endParaRPr>
          </a:p>
          <a:p>
            <a:pPr algn="just" eaLnBrk="0" hangingPunct="0">
              <a:buFontTx/>
              <a:buChar char="•"/>
              <a:tabLst>
                <a:tab pos="276225" algn="l"/>
                <a:tab pos="3400425" algn="l"/>
              </a:tabLst>
            </a:pPr>
            <a:r>
              <a:rPr lang="en-US" sz="2400">
                <a:latin typeface="Times New Roman" pitchFamily="18" charset="0"/>
                <a:ea typeface="Calibri" pitchFamily="34" charset="0"/>
                <a:cs typeface="Times New Roman" pitchFamily="18" charset="0"/>
              </a:rPr>
              <a:t>Australia is the country of sports. Ice-hockey is the national sport game in Australia, because ice-hockey was born there.</a:t>
            </a:r>
          </a:p>
          <a:p>
            <a:pPr algn="just" eaLnBrk="0" hangingPunct="0">
              <a:buFontTx/>
              <a:buChar char="•"/>
              <a:tabLst>
                <a:tab pos="276225" algn="l"/>
                <a:tab pos="3400425" algn="l"/>
              </a:tabLst>
            </a:pPr>
            <a:r>
              <a:rPr lang="en-US" sz="2400">
                <a:latin typeface="Times New Roman" pitchFamily="18" charset="0"/>
                <a:ea typeface="Calibri" pitchFamily="34" charset="0"/>
                <a:cs typeface="Times New Roman" pitchFamily="18" charset="0"/>
              </a:rPr>
              <a:t>Australia is famous for unusual birds, animals, plants, trees, flowers. A kangaroo is a symbol of the country.</a:t>
            </a:r>
            <a:endParaRPr lang="ru-RU" sz="2400">
              <a:latin typeface="Times New Roman" pitchFamily="18" charset="0"/>
              <a:ea typeface="Calibri" pitchFamily="34" charset="0"/>
              <a:cs typeface="Times New Roman" pitchFamily="18" charset="0"/>
            </a:endParaRPr>
          </a:p>
          <a:p>
            <a:pPr algn="just" eaLnBrk="0" hangingPunct="0">
              <a:buFontTx/>
              <a:buChar char="•"/>
              <a:tabLst>
                <a:tab pos="276225" algn="l"/>
                <a:tab pos="3400425" algn="l"/>
              </a:tabLst>
            </a:pPr>
            <a:r>
              <a:rPr lang="en-US" sz="2400">
                <a:latin typeface="Times New Roman" pitchFamily="18" charset="0"/>
                <a:ea typeface="Calibri" pitchFamily="34" charset="0"/>
                <a:cs typeface="Times New Roman" pitchFamily="18" charset="0"/>
              </a:rPr>
              <a:t>Green, white and blue are the colors of the Australian flag</a:t>
            </a:r>
          </a:p>
          <a:p>
            <a:pPr algn="just" eaLnBrk="0" hangingPunct="0">
              <a:buFontTx/>
              <a:buChar char="•"/>
              <a:tabLst>
                <a:tab pos="276225" algn="l"/>
                <a:tab pos="3400425" algn="l"/>
              </a:tabLst>
            </a:pPr>
            <a:r>
              <a:rPr lang="en-US" sz="2400">
                <a:latin typeface="Times New Roman" pitchFamily="18" charset="0"/>
                <a:ea typeface="Calibri" pitchFamily="34" charset="0"/>
                <a:cs typeface="Times New Roman" pitchFamily="18" charset="0"/>
              </a:rPr>
              <a:t> People from France were the first settlers in Australia.</a:t>
            </a:r>
            <a:endParaRPr lang="ru-RU" sz="2400">
              <a:latin typeface="Times New Roman" pitchFamily="18" charset="0"/>
              <a:ea typeface="Calibri" pitchFamily="34" charset="0"/>
              <a:cs typeface="Times New Roman" pitchFamily="18" charset="0"/>
            </a:endParaRPr>
          </a:p>
          <a:p>
            <a:pPr algn="just">
              <a:buFontTx/>
              <a:buChar char="•"/>
              <a:tabLst>
                <a:tab pos="276225" algn="l"/>
                <a:tab pos="3400425" algn="l"/>
              </a:tabLst>
            </a:pPr>
            <a:r>
              <a:rPr lang="en-US" sz="2400">
                <a:latin typeface="Times New Roman" pitchFamily="18" charset="0"/>
                <a:ea typeface="Calibri" pitchFamily="34" charset="0"/>
                <a:cs typeface="Times New Roman" pitchFamily="18" charset="0"/>
              </a:rPr>
              <a:t>Australia is the smallest continent. It is the 6</a:t>
            </a:r>
            <a:r>
              <a:rPr lang="en-US" sz="2400" baseline="30000">
                <a:latin typeface="Times New Roman" pitchFamily="18" charset="0"/>
                <a:ea typeface="Calibri" pitchFamily="34" charset="0"/>
                <a:cs typeface="Times New Roman" pitchFamily="18" charset="0"/>
              </a:rPr>
              <a:t>th</a:t>
            </a:r>
            <a:r>
              <a:rPr lang="en-US" sz="2400">
                <a:latin typeface="Times New Roman" pitchFamily="18" charset="0"/>
                <a:ea typeface="Calibri" pitchFamily="34" charset="0"/>
                <a:cs typeface="Times New Roman" pitchFamily="18" charset="0"/>
              </a:rPr>
              <a:t> in size after Russia, Canada, China, the USA and Brazil.</a:t>
            </a:r>
          </a:p>
          <a:p>
            <a:pPr algn="just" eaLnBrk="0" hangingPunct="0">
              <a:buFontTx/>
              <a:buChar char="•"/>
              <a:tabLst>
                <a:tab pos="276225" algn="l"/>
                <a:tab pos="3400425" algn="l"/>
              </a:tabLst>
            </a:pPr>
            <a:r>
              <a:rPr lang="en-US" sz="2400">
                <a:latin typeface="Times New Roman" pitchFamily="18" charset="0"/>
                <a:ea typeface="Calibri" pitchFamily="34" charset="0"/>
                <a:cs typeface="Times New Roman" pitchFamily="18" charset="0"/>
              </a:rPr>
              <a:t>For the first time Australia was discovered by Dutch travelers. But they didn’t like this land and came back to Europe. Captain Cook hosted the British flag in 1770.</a:t>
            </a:r>
            <a:endParaRPr lang="ru-RU" sz="2400">
              <a:latin typeface="Times New Roman" pitchFamily="18" charset="0"/>
              <a:ea typeface="Calibri" pitchFamily="34"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250825" y="333375"/>
            <a:ext cx="8642350" cy="513873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Look at the examples and make the sentences with these words</a:t>
            </a:r>
          </a:p>
          <a:p>
            <a:endParaRPr lang="en-US" sz="2400" b="1">
              <a:latin typeface="Times New Roman" pitchFamily="18" charset="0"/>
              <a:cs typeface="Times New Roman" pitchFamily="18" charset="0"/>
            </a:endParaRPr>
          </a:p>
          <a:p>
            <a:r>
              <a:rPr lang="en-US" sz="2800" i="1">
                <a:latin typeface="Times New Roman" pitchFamily="18" charset="0"/>
                <a:cs typeface="Times New Roman" pitchFamily="18" charset="0"/>
              </a:rPr>
              <a:t>Melbourne is </a:t>
            </a:r>
            <a:r>
              <a:rPr lang="en-US" sz="2800" i="1">
                <a:solidFill>
                  <a:srgbClr val="C00000"/>
                </a:solidFill>
                <a:latin typeface="Times New Roman" pitchFamily="18" charset="0"/>
                <a:cs typeface="Times New Roman" pitchFamily="18" charset="0"/>
              </a:rPr>
              <a:t>the second biggest </a:t>
            </a:r>
            <a:r>
              <a:rPr lang="en-US" sz="2800" i="1">
                <a:latin typeface="Times New Roman" pitchFamily="18" charset="0"/>
                <a:cs typeface="Times New Roman" pitchFamily="18" charset="0"/>
              </a:rPr>
              <a:t>city in Australia.</a:t>
            </a:r>
          </a:p>
          <a:p>
            <a:r>
              <a:rPr lang="en-US" sz="2800" i="1">
                <a:latin typeface="Times New Roman" pitchFamily="18" charset="0"/>
                <a:cs typeface="Times New Roman" pitchFamily="18" charset="0"/>
              </a:rPr>
              <a:t>Melbourne is Australia’s </a:t>
            </a:r>
            <a:r>
              <a:rPr lang="en-US" sz="2800" i="1">
                <a:solidFill>
                  <a:srgbClr val="C00000"/>
                </a:solidFill>
                <a:latin typeface="Times New Roman" pitchFamily="18" charset="0"/>
                <a:cs typeface="Times New Roman" pitchFamily="18" charset="0"/>
              </a:rPr>
              <a:t>second biggest </a:t>
            </a:r>
            <a:r>
              <a:rPr lang="en-US" sz="2800" i="1">
                <a:latin typeface="Times New Roman" pitchFamily="18" charset="0"/>
                <a:cs typeface="Times New Roman" pitchFamily="18" charset="0"/>
              </a:rPr>
              <a:t>city.</a:t>
            </a:r>
          </a:p>
          <a:p>
            <a:endParaRPr lang="en-US" sz="2800">
              <a:latin typeface="Times New Roman" pitchFamily="18" charset="0"/>
              <a:cs typeface="Times New Roman" pitchFamily="18" charset="0"/>
            </a:endParaRPr>
          </a:p>
          <a:p>
            <a:pPr>
              <a:buFont typeface="Arial" charset="0"/>
              <a:buChar char="•"/>
            </a:pPr>
            <a:r>
              <a:rPr lang="en-US" sz="2800">
                <a:latin typeface="Times New Roman" pitchFamily="18" charset="0"/>
                <a:cs typeface="Times New Roman" pitchFamily="18" charset="0"/>
              </a:rPr>
              <a:t>Western Australia/ big/ state of the country</a:t>
            </a:r>
          </a:p>
          <a:p>
            <a:pPr>
              <a:buFont typeface="Arial" charset="0"/>
              <a:buChar char="•"/>
            </a:pPr>
            <a:r>
              <a:rPr lang="en-US" sz="2800">
                <a:latin typeface="Times New Roman" pitchFamily="18" charset="0"/>
                <a:cs typeface="Times New Roman" pitchFamily="18" charset="0"/>
              </a:rPr>
              <a:t>Queensland/ large/ Australia’s / state/ two</a:t>
            </a:r>
          </a:p>
          <a:p>
            <a:pPr>
              <a:buFont typeface="Arial" charset="0"/>
              <a:buChar char="•"/>
            </a:pPr>
            <a:r>
              <a:rPr lang="en-US" sz="2800">
                <a:latin typeface="Times New Roman" pitchFamily="18" charset="0"/>
                <a:cs typeface="Times New Roman" pitchFamily="18" charset="0"/>
              </a:rPr>
              <a:t>South Australia/ four/ state/ large/ in Australia</a:t>
            </a:r>
          </a:p>
          <a:p>
            <a:pPr>
              <a:buFont typeface="Arial" charset="0"/>
              <a:buChar char="•"/>
            </a:pPr>
            <a:r>
              <a:rPr lang="en-US" sz="2800">
                <a:latin typeface="Times New Roman" pitchFamily="18" charset="0"/>
                <a:cs typeface="Times New Roman" pitchFamily="18" charset="0"/>
              </a:rPr>
              <a:t>The Murray/ river/ Australia’s/ long</a:t>
            </a:r>
          </a:p>
          <a:p>
            <a:pPr>
              <a:buFont typeface="Arial" charset="0"/>
              <a:buChar char="•"/>
            </a:pPr>
            <a:r>
              <a:rPr lang="en-US" sz="2800">
                <a:latin typeface="Times New Roman" pitchFamily="18" charset="0"/>
                <a:cs typeface="Times New Roman" pitchFamily="18" charset="0"/>
              </a:rPr>
              <a:t>The Darling/ in Australia/ long/ three/ river</a:t>
            </a:r>
          </a:p>
          <a:p>
            <a:pPr>
              <a:buFont typeface="Arial" charset="0"/>
              <a:buChar char="•"/>
            </a:pPr>
            <a:r>
              <a:rPr lang="en-US" sz="2800">
                <a:latin typeface="Times New Roman" pitchFamily="18" charset="0"/>
                <a:cs typeface="Times New Roman" pitchFamily="18" charset="0"/>
              </a:rPr>
              <a:t>Mount Townsend/ mountain/ Australia’s/ high/ two</a:t>
            </a:r>
          </a:p>
          <a:p>
            <a:pPr>
              <a:buFont typeface="Arial" charset="0"/>
              <a:buChar char="•"/>
            </a:pPr>
            <a:r>
              <a:rPr lang="en-US" sz="2800">
                <a:latin typeface="Times New Roman" pitchFamily="18" charset="0"/>
                <a:cs typeface="Times New Roman" pitchFamily="18" charset="0"/>
              </a:rPr>
              <a:t>Perth/ five/ in Australia/ city/ big  </a:t>
            </a:r>
            <a:endParaRPr lang="ru-RU" sz="280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250"/>
            <a:ext cx="8229600" cy="1873250"/>
          </a:xfrm>
        </p:spPr>
        <p:txBody>
          <a:bodyPr rtlCol="0">
            <a:normAutofit fontScale="90000"/>
          </a:bodyPr>
          <a:lstStyle/>
          <a:p>
            <a:pPr algn="l" fontAlgn="auto">
              <a:spcAft>
                <a:spcPts val="0"/>
              </a:spcAft>
              <a:defRPr/>
            </a:pPr>
            <a:r>
              <a:rPr lang="en-US" sz="3100" dirty="0" smtClean="0"/>
              <a:t>Australia is the world's largest island and the smallest continent. It is situated  in the Southern Hemisphere comprising the mainland of the Australian continent, the island of Tasmania and numerous smaller islands in the Indian and Pacific Oceans.</a:t>
            </a:r>
            <a:r>
              <a:rPr lang="ru-RU" sz="3600" dirty="0" smtClean="0"/>
              <a:t/>
            </a:r>
            <a:br>
              <a:rPr lang="ru-RU" sz="3600" dirty="0" smtClean="0"/>
            </a:br>
            <a:endParaRPr lang="ru-RU" sz="3600" dirty="0"/>
          </a:p>
        </p:txBody>
      </p:sp>
      <p:pic>
        <p:nvPicPr>
          <p:cNvPr id="15362" name="Содержимое 3"/>
          <p:cNvPicPr>
            <a:picLocks noGrp="1"/>
          </p:cNvPicPr>
          <p:nvPr>
            <p:ph idx="1"/>
          </p:nvPr>
        </p:nvPicPr>
        <p:blipFill>
          <a:blip r:embed="rId2"/>
          <a:srcRect/>
          <a:stretch>
            <a:fillRect/>
          </a:stretch>
        </p:blipFill>
        <p:spPr>
          <a:xfrm>
            <a:off x="827088" y="2420938"/>
            <a:ext cx="7200900" cy="40322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4508500"/>
            <a:ext cx="7993063" cy="2349500"/>
          </a:xfrm>
        </p:spPr>
        <p:txBody>
          <a:bodyPr rtlCol="0">
            <a:normAutofit fontScale="90000"/>
          </a:bodyPr>
          <a:lstStyle/>
          <a:p>
            <a:pPr fontAlgn="auto">
              <a:spcAft>
                <a:spcPts val="0"/>
              </a:spcAft>
              <a:defRPr/>
            </a:pPr>
            <a:r>
              <a:rPr lang="en-US" sz="2400" dirty="0" smtClean="0"/>
              <a:t>Australia , officially the Commonwealth of Australia, consists of 6 states and 2 territories: Australian Capital Territory, New South Wales, Northern Territory, Queensland, South Australia, Tasmania, Victoria, Western Australia. It is situated in the southwestern of the Pacific Ocean. The area of this country is 7000000 square kilometers. </a:t>
            </a:r>
            <a:r>
              <a:rPr lang="ru-RU" dirty="0" smtClean="0"/>
              <a:t/>
            </a:r>
            <a:br>
              <a:rPr lang="ru-RU" dirty="0" smtClean="0"/>
            </a:br>
            <a:endParaRPr lang="ru-RU" dirty="0"/>
          </a:p>
        </p:txBody>
      </p:sp>
      <p:pic>
        <p:nvPicPr>
          <p:cNvPr id="16386" name="Рисунок 4"/>
          <p:cNvPicPr>
            <a:picLocks noGrp="1"/>
          </p:cNvPicPr>
          <p:nvPr>
            <p:ph type="pic" idx="1"/>
          </p:nvPr>
        </p:nvPicPr>
        <p:blipFill>
          <a:blip r:embed="rId2"/>
          <a:srcRect t="8965" b="8965"/>
          <a:stretch>
            <a:fillRect/>
          </a:stretch>
        </p:blipFill>
        <p:spPr>
          <a:xfrm>
            <a:off x="755650" y="260350"/>
            <a:ext cx="7632700" cy="417671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315913"/>
            <a:ext cx="9144000" cy="4321176"/>
          </a:xfrm>
        </p:spPr>
        <p:txBody>
          <a:bodyPr rtlCol="0">
            <a:normAutofit fontScale="90000"/>
          </a:bodyPr>
          <a:lstStyle/>
          <a:p>
            <a:pPr algn="l" fontAlgn="auto">
              <a:spcAft>
                <a:spcPts val="0"/>
              </a:spcAft>
              <a:defRPr/>
            </a:pPr>
            <a:r>
              <a:rPr lang="en-US" sz="3100" dirty="0" smtClean="0"/>
              <a:t>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t>
            </a:r>
            <a:r>
              <a:rPr lang="en-US" sz="3100" dirty="0" smtClean="0">
                <a:latin typeface="Times New Roman" pitchFamily="18" charset="0"/>
                <a:cs typeface="Times New Roman" pitchFamily="18" charset="0"/>
              </a:rPr>
              <a:t>On 1 January 1901, the six colonies became a federation and the Commonwealth of Australia was formed.</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The Commonwealth of Australia is a self-government federal state. Officially the chief of state is Queen of England ELIZABETH II; represented by Governor General, the head of government is Prime Minister.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The language of Australia is English.</a:t>
            </a:r>
            <a:r>
              <a:rPr lang="ru-RU" sz="3100"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The official currency is Australian dollar. The population of the country is about 22 million.</a:t>
            </a:r>
            <a:r>
              <a:rPr lang="en-US" sz="3100" dirty="0" smtClean="0"/>
              <a:t/>
            </a:r>
            <a:br>
              <a:rPr lang="en-US" sz="3100" dirty="0" smtClean="0"/>
            </a:br>
            <a:r>
              <a:rPr lang="en-US" sz="3100" dirty="0" smtClean="0">
                <a:latin typeface="Times New Roman" pitchFamily="18" charset="0"/>
                <a:cs typeface="Times New Roman" pitchFamily="18" charset="0"/>
              </a:rPr>
              <a:t>      </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17410" name="Содержимое 7"/>
          <p:cNvPicPr>
            <a:picLocks noGrp="1"/>
          </p:cNvPicPr>
          <p:nvPr>
            <p:ph sz="half" idx="1"/>
          </p:nvPr>
        </p:nvPicPr>
        <p:blipFill>
          <a:blip r:embed="rId2"/>
          <a:srcRect/>
          <a:stretch>
            <a:fillRect/>
          </a:stretch>
        </p:blipFill>
        <p:spPr>
          <a:xfrm>
            <a:off x="250825" y="3789363"/>
            <a:ext cx="4465638" cy="2879725"/>
          </a:xfrm>
        </p:spPr>
      </p:pic>
      <p:pic>
        <p:nvPicPr>
          <p:cNvPr id="17411" name="Содержимое 5"/>
          <p:cNvPicPr>
            <a:picLocks noGrp="1"/>
          </p:cNvPicPr>
          <p:nvPr>
            <p:ph sz="half" idx="2"/>
          </p:nvPr>
        </p:nvPicPr>
        <p:blipFill>
          <a:blip r:embed="rId3"/>
          <a:srcRect/>
          <a:stretch>
            <a:fillRect/>
          </a:stretch>
        </p:blipFill>
        <p:spPr>
          <a:xfrm>
            <a:off x="5076825" y="3789363"/>
            <a:ext cx="3816350" cy="28797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4"/>
          <p:cNvSpPr>
            <a:spLocks noGrp="1"/>
          </p:cNvSpPr>
          <p:nvPr>
            <p:ph type="title"/>
          </p:nvPr>
        </p:nvSpPr>
        <p:spPr>
          <a:xfrm>
            <a:off x="250825" y="1268413"/>
            <a:ext cx="2592388" cy="3889375"/>
          </a:xfrm>
        </p:spPr>
        <p:txBody>
          <a:bodyPr/>
          <a:lstStyle/>
          <a:p>
            <a:r>
              <a:rPr lang="en-US" sz="2800" smtClean="0">
                <a:latin typeface="Times New Roman" pitchFamily="18" charset="0"/>
                <a:cs typeface="Times New Roman" pitchFamily="18" charset="0"/>
              </a:rPr>
              <a:t>The capital of the country is Canberra, this city became a capital in 1927.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The population of Canberra is about 300 000 people. </a:t>
            </a:r>
            <a:endParaRPr lang="ru-RU" sz="2800" smtClean="0">
              <a:latin typeface="Times New Roman" pitchFamily="18" charset="0"/>
              <a:cs typeface="Times New Roman" pitchFamily="18" charset="0"/>
            </a:endParaRPr>
          </a:p>
        </p:txBody>
      </p:sp>
      <p:pic>
        <p:nvPicPr>
          <p:cNvPr id="18434" name="Содержимое 7"/>
          <p:cNvPicPr>
            <a:picLocks noGrp="1"/>
          </p:cNvPicPr>
          <p:nvPr>
            <p:ph idx="1"/>
          </p:nvPr>
        </p:nvPicPr>
        <p:blipFill>
          <a:blip r:embed="rId2"/>
          <a:srcRect/>
          <a:stretch>
            <a:fillRect/>
          </a:stretch>
        </p:blipFill>
        <p:spPr>
          <a:xfrm>
            <a:off x="2916238" y="188913"/>
            <a:ext cx="6048375" cy="64801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750" y="549275"/>
            <a:ext cx="8229600" cy="792163"/>
          </a:xfrm>
        </p:spPr>
        <p:txBody>
          <a:bodyPr rtlCol="0">
            <a:normAutofit fontScale="90000"/>
          </a:bodyPr>
          <a:lstStyle/>
          <a:p>
            <a:pPr algn="l" fontAlgn="auto">
              <a:spcAft>
                <a:spcPts val="0"/>
              </a:spcAft>
              <a:defRPr/>
            </a:pPr>
            <a:r>
              <a:rPr lang="en-US" sz="3100" dirty="0" smtClean="0">
                <a:latin typeface="Times New Roman" pitchFamily="18" charset="0"/>
                <a:cs typeface="Times New Roman" pitchFamily="18" charset="0"/>
              </a:rPr>
              <a:t>There are no industrial plants in the town. Federal government works in Canberra. It is an international city, full of diplomats and government offices.</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19458" name="Текст 5"/>
          <p:cNvSpPr>
            <a:spLocks noGrp="1"/>
          </p:cNvSpPr>
          <p:nvPr>
            <p:ph type="body" idx="1"/>
          </p:nvPr>
        </p:nvSpPr>
        <p:spPr>
          <a:xfrm>
            <a:off x="468313" y="1628775"/>
            <a:ext cx="4040187" cy="639763"/>
          </a:xfrm>
        </p:spPr>
        <p:txBody>
          <a:bodyPr/>
          <a:lstStyle/>
          <a:p>
            <a:r>
              <a:rPr lang="en-US" sz="2800" smtClean="0">
                <a:latin typeface="Times New Roman" pitchFamily="18" charset="0"/>
                <a:cs typeface="Times New Roman" pitchFamily="18" charset="0"/>
              </a:rPr>
              <a:t>The House of Parliament</a:t>
            </a:r>
          </a:p>
          <a:p>
            <a:endParaRPr lang="ru-RU" smtClean="0"/>
          </a:p>
        </p:txBody>
      </p:sp>
      <p:sp>
        <p:nvSpPr>
          <p:cNvPr id="19459" name="Текст 7"/>
          <p:cNvSpPr>
            <a:spLocks noGrp="1"/>
          </p:cNvSpPr>
          <p:nvPr>
            <p:ph type="body" sz="quarter" idx="3"/>
          </p:nvPr>
        </p:nvSpPr>
        <p:spPr>
          <a:xfrm>
            <a:off x="4643438" y="1628775"/>
            <a:ext cx="4041775" cy="639763"/>
          </a:xfrm>
        </p:spPr>
        <p:txBody>
          <a:bodyPr/>
          <a:lstStyle/>
          <a:p>
            <a:r>
              <a:rPr lang="en-US" sz="2800" smtClean="0"/>
              <a:t>The National Library in Canberra</a:t>
            </a:r>
            <a:endParaRPr lang="ru-RU" sz="2800" smtClean="0"/>
          </a:p>
        </p:txBody>
      </p:sp>
      <p:pic>
        <p:nvPicPr>
          <p:cNvPr id="19460" name="Содержимое 9"/>
          <p:cNvPicPr>
            <a:picLocks noGrp="1"/>
          </p:cNvPicPr>
          <p:nvPr>
            <p:ph sz="quarter" idx="4"/>
          </p:nvPr>
        </p:nvPicPr>
        <p:blipFill>
          <a:blip r:embed="rId2"/>
          <a:srcRect/>
          <a:stretch>
            <a:fillRect/>
          </a:stretch>
        </p:blipFill>
        <p:spPr>
          <a:xfrm>
            <a:off x="4645025" y="2349500"/>
            <a:ext cx="4498975" cy="3527425"/>
          </a:xfrm>
        </p:spPr>
      </p:pic>
      <p:pic>
        <p:nvPicPr>
          <p:cNvPr id="19461" name="Содержимое 10"/>
          <p:cNvPicPr>
            <a:picLocks noGrp="1"/>
          </p:cNvPicPr>
          <p:nvPr>
            <p:ph sz="half" idx="2"/>
          </p:nvPr>
        </p:nvPicPr>
        <p:blipFill>
          <a:blip r:embed="rId3"/>
          <a:srcRect/>
          <a:stretch>
            <a:fillRect/>
          </a:stretch>
        </p:blipFill>
        <p:spPr>
          <a:xfrm>
            <a:off x="0" y="2349500"/>
            <a:ext cx="4497388" cy="36004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4"/>
          <p:cNvSpPr>
            <a:spLocks noGrp="1"/>
          </p:cNvSpPr>
          <p:nvPr>
            <p:ph type="title"/>
          </p:nvPr>
        </p:nvSpPr>
        <p:spPr/>
        <p:txBody>
          <a:bodyPr/>
          <a:lstStyle/>
          <a:p>
            <a:r>
              <a:rPr lang="en-US" sz="3600" smtClean="0">
                <a:latin typeface="Times New Roman" pitchFamily="18" charset="0"/>
                <a:cs typeface="Times New Roman" pitchFamily="18" charset="0"/>
              </a:rPr>
              <a:t>There are two big industrial cities in Australia: Sydney and Melbourne</a:t>
            </a:r>
            <a:endParaRPr lang="ru-RU" sz="3600" smtClean="0">
              <a:latin typeface="Times New Roman" pitchFamily="18" charset="0"/>
              <a:cs typeface="Times New Roman" pitchFamily="18" charset="0"/>
            </a:endParaRPr>
          </a:p>
        </p:txBody>
      </p:sp>
      <p:pic>
        <p:nvPicPr>
          <p:cNvPr id="20482" name="Рисунок 6"/>
          <p:cNvPicPr>
            <a:picLocks noChangeAspect="1" noChangeArrowheads="1"/>
          </p:cNvPicPr>
          <p:nvPr/>
        </p:nvPicPr>
        <p:blipFill>
          <a:blip r:embed="rId2"/>
          <a:srcRect/>
          <a:stretch>
            <a:fillRect/>
          </a:stretch>
        </p:blipFill>
        <p:spPr bwMode="auto">
          <a:xfrm>
            <a:off x="0" y="1700213"/>
            <a:ext cx="4500563" cy="5157787"/>
          </a:xfrm>
          <a:prstGeom prst="rect">
            <a:avLst/>
          </a:prstGeom>
          <a:noFill/>
          <a:ln w="9525">
            <a:noFill/>
            <a:miter lim="800000"/>
            <a:headEnd/>
            <a:tailEnd/>
          </a:ln>
        </p:spPr>
      </p:pic>
      <p:pic>
        <p:nvPicPr>
          <p:cNvPr id="20483" name="Picture 2"/>
          <p:cNvPicPr>
            <a:picLocks noChangeAspect="1" noChangeArrowheads="1"/>
          </p:cNvPicPr>
          <p:nvPr/>
        </p:nvPicPr>
        <p:blipFill>
          <a:blip r:embed="rId3"/>
          <a:srcRect/>
          <a:stretch>
            <a:fillRect/>
          </a:stretch>
        </p:blipFill>
        <p:spPr bwMode="auto">
          <a:xfrm>
            <a:off x="4787900" y="1700213"/>
            <a:ext cx="4356100" cy="515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457200" y="188913"/>
            <a:ext cx="8229600" cy="1008062"/>
          </a:xfrm>
        </p:spPr>
        <p:txBody>
          <a:bodyPr/>
          <a:lstStyle/>
          <a:p>
            <a:r>
              <a:rPr lang="en-US" smtClean="0"/>
              <a:t>Sydney</a:t>
            </a:r>
            <a:endParaRPr lang="ru-RU" smtClean="0"/>
          </a:p>
        </p:txBody>
      </p:sp>
      <p:sp>
        <p:nvSpPr>
          <p:cNvPr id="21506" name="Текст 2"/>
          <p:cNvSpPr>
            <a:spLocks noGrp="1"/>
          </p:cNvSpPr>
          <p:nvPr>
            <p:ph type="body" idx="1"/>
          </p:nvPr>
        </p:nvSpPr>
        <p:spPr>
          <a:xfrm>
            <a:off x="323850" y="1268413"/>
            <a:ext cx="4040188" cy="504825"/>
          </a:xfrm>
        </p:spPr>
        <p:txBody>
          <a:bodyPr/>
          <a:lstStyle/>
          <a:p>
            <a:r>
              <a:rPr lang="en-US" smtClean="0">
                <a:latin typeface="Times New Roman" pitchFamily="18" charset="0"/>
                <a:cs typeface="Times New Roman" pitchFamily="18" charset="0"/>
              </a:rPr>
              <a:t>Opera House in Sydney</a:t>
            </a:r>
            <a:endParaRPr lang="ru-RU" smtClean="0">
              <a:latin typeface="Times New Roman" pitchFamily="18" charset="0"/>
              <a:cs typeface="Times New Roman" pitchFamily="18" charset="0"/>
            </a:endParaRPr>
          </a:p>
        </p:txBody>
      </p:sp>
      <p:sp>
        <p:nvSpPr>
          <p:cNvPr id="21507" name="Текст 4"/>
          <p:cNvSpPr>
            <a:spLocks noGrp="1"/>
          </p:cNvSpPr>
          <p:nvPr>
            <p:ph type="body" sz="quarter" idx="3"/>
          </p:nvPr>
        </p:nvSpPr>
        <p:spPr>
          <a:xfrm>
            <a:off x="5102225" y="1196975"/>
            <a:ext cx="4041775" cy="576263"/>
          </a:xfrm>
        </p:spPr>
        <p:txBody>
          <a:bodyPr/>
          <a:lstStyle/>
          <a:p>
            <a:r>
              <a:rPr lang="en-US" smtClean="0">
                <a:latin typeface="Times New Roman" pitchFamily="18" charset="0"/>
                <a:cs typeface="Times New Roman" pitchFamily="18" charset="0"/>
              </a:rPr>
              <a:t>Royal Botanic Gardens</a:t>
            </a:r>
            <a:endParaRPr lang="ru-RU" smtClean="0">
              <a:latin typeface="Times New Roman" pitchFamily="18" charset="0"/>
              <a:cs typeface="Times New Roman" pitchFamily="18" charset="0"/>
            </a:endParaRPr>
          </a:p>
        </p:txBody>
      </p:sp>
      <p:pic>
        <p:nvPicPr>
          <p:cNvPr id="21508" name="Содержимое 6"/>
          <p:cNvPicPr>
            <a:picLocks noGrp="1"/>
          </p:cNvPicPr>
          <p:nvPr>
            <p:ph sz="half" idx="2"/>
          </p:nvPr>
        </p:nvPicPr>
        <p:blipFill>
          <a:blip r:embed="rId2"/>
          <a:srcRect/>
          <a:stretch>
            <a:fillRect/>
          </a:stretch>
        </p:blipFill>
        <p:spPr>
          <a:xfrm>
            <a:off x="179388" y="1916113"/>
            <a:ext cx="4318000" cy="4249737"/>
          </a:xfrm>
        </p:spPr>
      </p:pic>
      <p:pic>
        <p:nvPicPr>
          <p:cNvPr id="21509" name="Содержимое 7"/>
          <p:cNvPicPr>
            <a:picLocks noGrp="1"/>
          </p:cNvPicPr>
          <p:nvPr>
            <p:ph sz="quarter" idx="4"/>
          </p:nvPr>
        </p:nvPicPr>
        <p:blipFill>
          <a:blip r:embed="rId3"/>
          <a:srcRect/>
          <a:stretch>
            <a:fillRect/>
          </a:stretch>
        </p:blipFill>
        <p:spPr>
          <a:xfrm>
            <a:off x="4645025" y="1916113"/>
            <a:ext cx="4248150" cy="424973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457200" y="188913"/>
            <a:ext cx="8229600" cy="792162"/>
          </a:xfrm>
        </p:spPr>
        <p:txBody>
          <a:bodyPr/>
          <a:lstStyle/>
          <a:p>
            <a:r>
              <a:rPr lang="en-US" smtClean="0">
                <a:latin typeface="Times New Roman" pitchFamily="18" charset="0"/>
                <a:cs typeface="Times New Roman" pitchFamily="18" charset="0"/>
              </a:rPr>
              <a:t>Melbourne</a:t>
            </a:r>
            <a:endParaRPr lang="ru-RU" smtClean="0"/>
          </a:p>
        </p:txBody>
      </p:sp>
      <p:sp>
        <p:nvSpPr>
          <p:cNvPr id="22530" name="Текст 2"/>
          <p:cNvSpPr>
            <a:spLocks noGrp="1"/>
          </p:cNvSpPr>
          <p:nvPr>
            <p:ph type="body" idx="1"/>
          </p:nvPr>
        </p:nvSpPr>
        <p:spPr>
          <a:xfrm>
            <a:off x="323850" y="1125538"/>
            <a:ext cx="4040188" cy="935037"/>
          </a:xfrm>
        </p:spPr>
        <p:txBody>
          <a:bodyPr/>
          <a:lstStyle/>
          <a:p>
            <a:r>
              <a:rPr lang="en-US" smtClean="0">
                <a:latin typeface="Times New Roman" pitchFamily="18" charset="0"/>
                <a:cs typeface="Times New Roman" pitchFamily="18" charset="0"/>
              </a:rPr>
              <a:t>Captain Cook’s cottage, </a:t>
            </a:r>
          </a:p>
          <a:p>
            <a:r>
              <a:rPr lang="en-US" smtClean="0">
                <a:latin typeface="Times New Roman" pitchFamily="18" charset="0"/>
                <a:cs typeface="Times New Roman" pitchFamily="18" charset="0"/>
              </a:rPr>
              <a:t>Fitzroy Gardens</a:t>
            </a:r>
            <a:endParaRPr lang="ru-RU" smtClean="0">
              <a:latin typeface="Times New Roman" pitchFamily="18" charset="0"/>
              <a:cs typeface="Times New Roman" pitchFamily="18" charset="0"/>
            </a:endParaRPr>
          </a:p>
        </p:txBody>
      </p:sp>
      <p:sp>
        <p:nvSpPr>
          <p:cNvPr id="22531" name="Текст 4"/>
          <p:cNvSpPr>
            <a:spLocks noGrp="1"/>
          </p:cNvSpPr>
          <p:nvPr>
            <p:ph type="body" sz="quarter" idx="3"/>
          </p:nvPr>
        </p:nvSpPr>
        <p:spPr>
          <a:xfrm>
            <a:off x="4787900" y="1052513"/>
            <a:ext cx="4041775" cy="936625"/>
          </a:xfrm>
        </p:spPr>
        <p:txBody>
          <a:bodyPr/>
          <a:lstStyle/>
          <a:p>
            <a:r>
              <a:rPr lang="en-US" smtClean="0">
                <a:latin typeface="Times New Roman" pitchFamily="18" charset="0"/>
                <a:cs typeface="Times New Roman" pitchFamily="18" charset="0"/>
              </a:rPr>
              <a:t>Royal Exhibition - East Buildings</a:t>
            </a:r>
            <a:endParaRPr lang="ru-RU" smtClean="0">
              <a:latin typeface="Times New Roman" pitchFamily="18" charset="0"/>
              <a:cs typeface="Times New Roman" pitchFamily="18" charset="0"/>
            </a:endParaRPr>
          </a:p>
        </p:txBody>
      </p:sp>
      <p:pic>
        <p:nvPicPr>
          <p:cNvPr id="22532" name="Picture 2"/>
          <p:cNvPicPr>
            <a:picLocks noGrp="1" noChangeAspect="1" noChangeArrowheads="1"/>
          </p:cNvPicPr>
          <p:nvPr>
            <p:ph sz="quarter" idx="4"/>
          </p:nvPr>
        </p:nvPicPr>
        <p:blipFill>
          <a:blip r:embed="rId2"/>
          <a:srcRect/>
          <a:stretch>
            <a:fillRect/>
          </a:stretch>
        </p:blipFill>
        <p:spPr>
          <a:xfrm>
            <a:off x="4645025" y="2349500"/>
            <a:ext cx="4319588" cy="4103688"/>
          </a:xfrm>
        </p:spPr>
      </p:pic>
      <p:pic>
        <p:nvPicPr>
          <p:cNvPr id="22533" name="Picture 3"/>
          <p:cNvPicPr>
            <a:picLocks noGrp="1" noChangeAspect="1" noChangeArrowheads="1"/>
          </p:cNvPicPr>
          <p:nvPr>
            <p:ph sz="half" idx="2"/>
          </p:nvPr>
        </p:nvPicPr>
        <p:blipFill>
          <a:blip r:embed="rId3"/>
          <a:srcRect/>
          <a:stretch>
            <a:fillRect/>
          </a:stretch>
        </p:blipFill>
        <p:spPr>
          <a:xfrm>
            <a:off x="179388" y="2316163"/>
            <a:ext cx="4318000" cy="413702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541</Words>
  <Application>Microsoft Office PowerPoint</Application>
  <PresentationFormat>Экран (4:3)</PresentationFormat>
  <Paragraphs>63</Paragraphs>
  <Slides>16</Slides>
  <Notes>1</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16</vt:i4>
      </vt:variant>
    </vt:vector>
  </HeadingPairs>
  <TitlesOfParts>
    <vt:vector size="20" baseType="lpstr">
      <vt:lpstr>Calibri</vt:lpstr>
      <vt:lpstr>Arial</vt:lpstr>
      <vt:lpstr>Times New Roman</vt:lpstr>
      <vt:lpstr>Тема Office</vt:lpstr>
      <vt:lpstr>Welcome to Australia</vt:lpstr>
      <vt:lpstr>Australia is the world's largest island and the smallest continent. It is situated  in the Southern Hemisphere comprising the mainland of the Australian continent, the island of Tasmania and numerous smaller islands in the Indian and Pacific Oceans. </vt:lpstr>
      <vt:lpstr>Australia , officially the Commonwealth of Australia, consists of 6 states and 2 territories: Australian Capital Territory, New South Wales, Northern Territory, Queensland, South Australia, Tasmania, Victoria, Western Australia. It is situated in the southwestern of the Pacific Ocean. The area of this country is 7000000 square kilometers.  </vt:lpstr>
      <vt:lpstr>                  On 1 January 1901, the six colonies became a federation and the Commonwealth of Australia was formed.        The Commonwealth of Australia is a self-government federal state. Officially the chief of state is Queen of England ELIZABETH II; represented by Governor General, the head of government is Prime Minister.         The language of Australia is English. The official currency is Australian dollar. The population of the country is about 22 million.          </vt:lpstr>
      <vt:lpstr>The capital of the country is Canberra, this city became a capital in 1927.   The population of Canberra is about 300 000 people. </vt:lpstr>
      <vt:lpstr>There are no industrial plants in the town. Federal government works in Canberra. It is an international city, full of diplomats and government offices. </vt:lpstr>
      <vt:lpstr>There are two big industrial cities in Australia: Sydney and Melbourne</vt:lpstr>
      <vt:lpstr>Sydney</vt:lpstr>
      <vt:lpstr>Melbourne</vt:lpstr>
      <vt:lpstr>The animals’ world of Australia</vt:lpstr>
      <vt:lpstr>The animals’ world of Australia</vt:lpstr>
      <vt:lpstr>Australian nature</vt:lpstr>
      <vt:lpstr>Australian nature</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Australia</dc:title>
  <cp:lastModifiedBy>User</cp:lastModifiedBy>
  <cp:revision>36</cp:revision>
  <dcterms:modified xsi:type="dcterms:W3CDTF">2011-04-07T12:57:02Z</dcterms:modified>
</cp:coreProperties>
</file>