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77" r:id="rId3"/>
    <p:sldId id="257" r:id="rId4"/>
    <p:sldId id="258" r:id="rId5"/>
    <p:sldId id="259" r:id="rId6"/>
    <p:sldId id="27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20" autoAdjust="0"/>
  </p:normalViewPr>
  <p:slideViewPr>
    <p:cSldViewPr>
      <p:cViewPr varScale="1">
        <p:scale>
          <a:sx n="100" d="100"/>
          <a:sy n="100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2BE1E-5F80-4FF3-8D07-14C478ECC86E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CB435-42F1-4056-AC40-91D6B34E3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B435-42F1-4056-AC40-91D6B34E3CC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B435-42F1-4056-AC40-91D6B34E3CC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8E17A5-CC39-45AA-8B7D-0F81F0CFD749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281620-60E6-4279-BFBF-13F6CFDC1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458100" cy="1357322"/>
          </a:xfrm>
        </p:spPr>
        <p:txBody>
          <a:bodyPr>
            <a:norm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МУНИЦИПАЛЬНОЕ  ОБЩЕОБРАЗОВАТЕЛЬНОЕ УЧРЕЖДЕНИЕ</a:t>
            </a:r>
            <a:b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«СРЕДНЯЯ ОБЩЕОБРАЗОВАТЕЛЬНАЯ    ШКОЛА  №21»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  <a:defRPr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19 века. И.А. Крылов «Слон и  Моська»</a:t>
            </a:r>
          </a:p>
          <a:p>
            <a:pPr>
              <a:buClr>
                <a:schemeClr val="hlink"/>
              </a:buClr>
              <a:defRPr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Учитель начальных классов</a:t>
            </a:r>
          </a:p>
          <a:p>
            <a:pPr>
              <a:buClr>
                <a:schemeClr val="hlink"/>
              </a:buClr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Котикова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Л.В</a:t>
            </a:r>
          </a:p>
          <a:p>
            <a:pPr>
              <a:buClr>
                <a:schemeClr val="hlink"/>
              </a:buClr>
              <a:defRPr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Clr>
                <a:schemeClr val="hlink"/>
              </a:buCl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г. Старый Оскол</a:t>
            </a:r>
          </a:p>
          <a:p>
            <a:pPr>
              <a:buClr>
                <a:schemeClr val="hlink"/>
              </a:buCl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2010г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Иван Андреевич Крылов </a:t>
            </a:r>
            <a:br>
              <a:rPr lang="ru-RU" dirty="0" smtClean="0"/>
            </a:br>
            <a:r>
              <a:rPr lang="ru-RU" dirty="0" smtClean="0"/>
              <a:t>    (</a:t>
            </a:r>
            <a:r>
              <a:rPr lang="ru-RU" u="sng" dirty="0" smtClean="0"/>
              <a:t>02 .02.</a:t>
            </a:r>
            <a:r>
              <a:rPr lang="ru-RU" dirty="0" smtClean="0"/>
              <a:t> 1768- 0</a:t>
            </a:r>
            <a:r>
              <a:rPr lang="ru-RU" u="sng" dirty="0" smtClean="0"/>
              <a:t>9 .11.</a:t>
            </a:r>
            <a:r>
              <a:rPr lang="ru-RU" dirty="0" smtClean="0"/>
              <a:t> 1844 г)</a:t>
            </a:r>
            <a:endParaRPr lang="ru-RU" dirty="0"/>
          </a:p>
        </p:txBody>
      </p:sp>
      <p:pic>
        <p:nvPicPr>
          <p:cNvPr id="4" name="Содержимое 3" descr="DSC0161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803752" y="530225"/>
            <a:ext cx="5582533" cy="4187825"/>
          </a:xfrm>
        </p:spPr>
      </p:pic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err="1" smtClean="0"/>
              <a:t>Ароматерапия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Эвкалиптовое масло очищает и ионизирует воздух, снимает напряжение, усталость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2071678"/>
            <a:ext cx="385765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Басня «Слон и Моська»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827734" y="530225"/>
            <a:ext cx="553457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Шифрованное чтение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72390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ИКОВЕЗ  </a:t>
            </a:r>
          </a:p>
          <a:p>
            <a:r>
              <a:rPr lang="ru-RU" dirty="0" smtClean="0"/>
              <a:t>ЗАКОПАН</a:t>
            </a:r>
          </a:p>
          <a:p>
            <a:r>
              <a:rPr lang="ru-RU" dirty="0" smtClean="0"/>
              <a:t>АКЯИБАЗ </a:t>
            </a:r>
          </a:p>
          <a:p>
            <a:r>
              <a:rPr lang="ru-RU" dirty="0" smtClean="0"/>
              <a:t>ЕЛОКТО </a:t>
            </a:r>
          </a:p>
          <a:p>
            <a:r>
              <a:rPr lang="ru-RU" dirty="0" smtClean="0"/>
              <a:t>АКВАШ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714356"/>
            <a:ext cx="5336220" cy="403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Анализ басни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Где происходит действие?</a:t>
            </a:r>
          </a:p>
          <a:p>
            <a:r>
              <a:rPr lang="ru-RU" dirty="0" smtClean="0"/>
              <a:t>2. Какая история описывается?</a:t>
            </a:r>
          </a:p>
          <a:p>
            <a:r>
              <a:rPr lang="ru-RU" dirty="0" smtClean="0"/>
              <a:t>3. Кто герои басни?</a:t>
            </a:r>
          </a:p>
          <a:p>
            <a:r>
              <a:rPr lang="ru-RU" dirty="0" smtClean="0"/>
              <a:t>4. Почему Крылов назвал собаку Моська, а не Дружок?</a:t>
            </a:r>
          </a:p>
          <a:p>
            <a:r>
              <a:rPr lang="ru-RU" dirty="0" smtClean="0"/>
              <a:t>5. Где особенно сильно звучит авторская ирония?</a:t>
            </a:r>
          </a:p>
          <a:p>
            <a:r>
              <a:rPr lang="ru-RU" dirty="0" smtClean="0"/>
              <a:t>6. Есть ли в басне прямо сформулированное поучение, другими словами мораль?</a:t>
            </a:r>
          </a:p>
          <a:p>
            <a:r>
              <a:rPr lang="ru-RU" dirty="0" smtClean="0"/>
              <a:t>7. А что такое мораль?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Физкультминутка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PA20036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8794" y="642919"/>
            <a:ext cx="5725048" cy="4293786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Подбери пословицу для басни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 себе людей не судят.</a:t>
            </a:r>
          </a:p>
          <a:p>
            <a:pPr lvl="0"/>
            <a:r>
              <a:rPr lang="ru-RU" dirty="0" smtClean="0"/>
              <a:t>Где родился, там и сгодился.</a:t>
            </a:r>
          </a:p>
          <a:p>
            <a:pPr lvl="0"/>
            <a:r>
              <a:rPr lang="ru-RU" dirty="0" smtClean="0"/>
              <a:t>Молодец среди овец, а на молодца - и сам овца.  </a:t>
            </a:r>
          </a:p>
          <a:p>
            <a:pPr lvl="0"/>
            <a:r>
              <a:rPr lang="ru-RU" dirty="0" smtClean="0"/>
              <a:t>Не пори, когда шить не умеешь.</a:t>
            </a:r>
          </a:p>
          <a:p>
            <a:r>
              <a:rPr lang="ru-RU" dirty="0" smtClean="0"/>
              <a:t>Не рой другому яму, сам в неё попадёшь</a:t>
            </a:r>
            <a:endParaRPr lang="ru-RU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Мо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83880" cy="4187952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Москва 21 века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328617" y="517169"/>
            <a:ext cx="7258071" cy="340063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800" b="1" i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P72102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57620" y="456822"/>
            <a:ext cx="4191029" cy="3143272"/>
          </a:xfrm>
          <a:prstGeom prst="rect">
            <a:avLst/>
          </a:prstGeom>
        </p:spPr>
      </p:pic>
      <p:pic>
        <p:nvPicPr>
          <p:cNvPr id="7" name="Рисунок 6" descr="P720017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57620" y="3600094"/>
            <a:ext cx="3947365" cy="2960524"/>
          </a:xfrm>
          <a:prstGeom prst="rect">
            <a:avLst/>
          </a:prstGeom>
        </p:spPr>
      </p:pic>
      <p:pic>
        <p:nvPicPr>
          <p:cNvPr id="8" name="Рисунок 7" descr="P721021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14480" y="3000372"/>
            <a:ext cx="2521909" cy="3362545"/>
          </a:xfrm>
          <a:prstGeom prst="rect">
            <a:avLst/>
          </a:prstGeom>
        </p:spPr>
      </p:pic>
      <p:pic>
        <p:nvPicPr>
          <p:cNvPr id="10" name="Содержимое 5" descr="P721019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14282" y="1357298"/>
            <a:ext cx="2357455" cy="3143272"/>
          </a:xfrm>
          <a:prstGeom prst="rect">
            <a:avLst/>
          </a:prstGeom>
        </p:spPr>
      </p:pic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Рефлексия   </a:t>
            </a:r>
            <a:endParaRPr lang="ru-RU" dirty="0"/>
          </a:p>
        </p:txBody>
      </p:sp>
      <p:pic>
        <p:nvPicPr>
          <p:cNvPr id="4" name="Содержимое 3" descr="PA20035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71934" y="214290"/>
            <a:ext cx="4587495" cy="6116659"/>
          </a:xfrm>
          <a:prstGeom prst="rect">
            <a:avLst/>
          </a:prstGeom>
        </p:spPr>
      </p:pic>
      <p:pic>
        <p:nvPicPr>
          <p:cNvPr id="5" name="Рисунок 4" descr="PA20031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472" y="3000372"/>
            <a:ext cx="4429124" cy="3321843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Рефлексия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П.А. Вяземский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Забавой он людей исправил,</a:t>
            </a:r>
          </a:p>
          <a:p>
            <a:pPr>
              <a:buNone/>
            </a:pPr>
            <a:r>
              <a:rPr lang="ru-RU" dirty="0" smtClean="0"/>
              <a:t>Сметая с них пороков пыль,</a:t>
            </a:r>
          </a:p>
          <a:p>
            <a:pPr>
              <a:buNone/>
            </a:pPr>
            <a:r>
              <a:rPr lang="ru-RU" dirty="0" smtClean="0"/>
              <a:t>Он баснями себя прославил,</a:t>
            </a:r>
          </a:p>
          <a:p>
            <a:pPr>
              <a:buNone/>
            </a:pPr>
            <a:r>
              <a:rPr lang="ru-RU" dirty="0" smtClean="0"/>
              <a:t>И слава эта – наша быль</a:t>
            </a:r>
          </a:p>
          <a:p>
            <a:pPr>
              <a:buNone/>
            </a:pPr>
            <a:r>
              <a:rPr lang="ru-RU" dirty="0" smtClean="0"/>
              <a:t>И не забудут этой были,</a:t>
            </a:r>
          </a:p>
          <a:p>
            <a:pPr>
              <a:buNone/>
            </a:pPr>
            <a:r>
              <a:rPr lang="ru-RU" dirty="0" smtClean="0"/>
              <a:t>Пока по-русски говорят:</a:t>
            </a:r>
          </a:p>
          <a:p>
            <a:pPr>
              <a:buNone/>
            </a:pPr>
            <a:r>
              <a:rPr lang="ru-RU" dirty="0" smtClean="0"/>
              <a:t>Её давно мы затвердили,</a:t>
            </a:r>
          </a:p>
          <a:p>
            <a:pPr>
              <a:buNone/>
            </a:pPr>
            <a:r>
              <a:rPr lang="ru-RU" dirty="0" smtClean="0"/>
              <a:t>Её и внуки затвердят.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96810" y="3429000"/>
            <a:ext cx="288349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                  Урок– телепередача</a:t>
            </a:r>
            <a:br>
              <a:rPr lang="ru-RU" sz="2400" dirty="0" smtClean="0"/>
            </a:br>
            <a:r>
              <a:rPr lang="ru-RU" sz="2400" dirty="0" smtClean="0"/>
              <a:t>                  «У истоков детской литературы»</a:t>
            </a:r>
            <a:endParaRPr lang="ru-RU" sz="2400" dirty="0"/>
          </a:p>
        </p:txBody>
      </p:sp>
      <p:pic>
        <p:nvPicPr>
          <p:cNvPr id="4" name="Содержимое 3" descr="PA20034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6564" y="530225"/>
            <a:ext cx="5896910" cy="4187825"/>
          </a:xfrm>
        </p:spPr>
      </p:pic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Спасибо за внимание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Телепередача </a:t>
            </a:r>
          </a:p>
          <a:p>
            <a:pPr>
              <a:buNone/>
            </a:pPr>
            <a:r>
              <a:rPr lang="ru-RU" dirty="0" smtClean="0"/>
              <a:t>        «У истоков детской    литературы»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2010г</a:t>
            </a:r>
            <a:endParaRPr lang="ru-RU" dirty="0"/>
          </a:p>
        </p:txBody>
      </p:sp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dirty="0" err="1" smtClean="0"/>
              <a:t>Оргмомент</a:t>
            </a:r>
            <a:endParaRPr lang="ru-RU" dirty="0"/>
          </a:p>
        </p:txBody>
      </p:sp>
      <p:pic>
        <p:nvPicPr>
          <p:cNvPr id="1026" name="Picture 2" descr="D:\школьные фото\Метод день 20.10\PA2003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Речевая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39719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Кто хочет </a:t>
            </a:r>
            <a:r>
              <a:rPr lang="ru-RU" u="sng" dirty="0" smtClean="0"/>
              <a:t>разговаривать,</a:t>
            </a:r>
          </a:p>
          <a:p>
            <a:pPr>
              <a:buNone/>
            </a:pPr>
            <a:r>
              <a:rPr lang="ru-RU" dirty="0" smtClean="0"/>
              <a:t>	         Тот должен </a:t>
            </a:r>
            <a:r>
              <a:rPr lang="ru-RU" i="1" u="sng" dirty="0" smtClean="0"/>
              <a:t>выговаривать</a:t>
            </a:r>
          </a:p>
          <a:p>
            <a:pPr>
              <a:buNone/>
            </a:pPr>
            <a:r>
              <a:rPr lang="ru-RU" dirty="0" smtClean="0"/>
              <a:t>Всё </a:t>
            </a:r>
            <a:r>
              <a:rPr lang="ru-RU" u="sng" dirty="0" smtClean="0"/>
              <a:t>правильно и внятно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           Чтоб было всем </a:t>
            </a:r>
            <a:r>
              <a:rPr lang="ru-RU" u="sng" dirty="0" smtClean="0"/>
              <a:t>понятно</a:t>
            </a:r>
            <a:r>
              <a:rPr lang="ru-RU" dirty="0" smtClean="0"/>
              <a:t>.</a:t>
            </a:r>
          </a:p>
          <a:p>
            <a:pPr algn="r"/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78" y="500042"/>
            <a:ext cx="153081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Проблемный вопрос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 </a:t>
            </a:r>
            <a:r>
              <a:rPr lang="ru-RU" sz="2000" i="1" dirty="0" smtClean="0"/>
              <a:t>Определите тему нашей телепередачи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Милостливые</a:t>
            </a:r>
            <a:r>
              <a:rPr lang="ru-RU" dirty="0" smtClean="0"/>
              <a:t> государе, государыни! Этот  город- столица России. Население около 9млн человек. Первое летописное упоминание датируется в 1147 году и связано с именем суздальского князя   Юрия Долгорукого. Исторический центр- Кремль»</a:t>
            </a:r>
            <a:endParaRPr lang="ru-RU" dirty="0"/>
          </a:p>
        </p:txBody>
      </p:sp>
    </p:spTree>
  </p:cSld>
  <p:clrMapOvr>
    <a:masterClrMapping/>
  </p:clrMapOvr>
  <p:transition advClick="0" advTm="2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Изучение нового материала         Москва 19 века  </a:t>
            </a:r>
            <a:endParaRPr lang="ru-RU" dirty="0"/>
          </a:p>
        </p:txBody>
      </p:sp>
      <p:pic>
        <p:nvPicPr>
          <p:cNvPr id="4098" name="Picture 2" descr="D:\школьные фото\Метод день 20.10\PA2003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Словарная работа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00232" y="1600200"/>
            <a:ext cx="4857784" cy="49006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Словарная   работа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5" descr="PA2003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8794" y="640488"/>
            <a:ext cx="4500594" cy="4661741"/>
          </a:xfrm>
          <a:prstGeom prst="rect">
            <a:avLst/>
          </a:prstGeom>
        </p:spPr>
      </p:pic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Тренажёр для глаз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Горизонтальные движения глаз: </a:t>
            </a:r>
            <a:r>
              <a:rPr lang="ru-RU" dirty="0" err="1" smtClean="0"/>
              <a:t>направо-налево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Движение глазными яблоками вертикально вверх-вниз.</a:t>
            </a:r>
          </a:p>
          <a:p>
            <a:r>
              <a:rPr lang="ru-RU" dirty="0" smtClean="0"/>
              <a:t>Круговые движения глазами: по часовой стрелке и в противоположном направлении.</a:t>
            </a:r>
          </a:p>
          <a:p>
            <a:r>
              <a:rPr lang="ru-RU" dirty="0" smtClean="0"/>
              <a:t>Интенсивные сжимания и разжимания глаз в быстром темпе.</a:t>
            </a:r>
          </a:p>
          <a:p>
            <a:r>
              <a:rPr lang="ru-RU" dirty="0" smtClean="0"/>
              <a:t>Движение глаз по диагонали: скосить глаза в левый нижний угол, затем по прямой перевести взгляд вверх. Аналогично в противоположном направлении.</a:t>
            </a:r>
          </a:p>
          <a:p>
            <a:r>
              <a:rPr lang="ru-RU" dirty="0" smtClean="0"/>
              <a:t>Сведение глаз к носу. Для этого к переносице поставьте палец и посмотрите на него - глаза легко "соединятся".</a:t>
            </a:r>
          </a:p>
          <a:p>
            <a:r>
              <a:rPr lang="ru-RU" dirty="0" smtClean="0"/>
              <a:t>Частое моргание глазами.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И.А.Крылов</a:t>
            </a:r>
            <a:br>
              <a:rPr lang="ru-RU" dirty="0" smtClean="0"/>
            </a:br>
            <a:r>
              <a:rPr lang="ru-RU" dirty="0" smtClean="0"/>
              <a:t>   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1000108"/>
            <a:ext cx="4572032" cy="54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173</TotalTime>
  <Words>320</Words>
  <Application>Microsoft Office PowerPoint</Application>
  <PresentationFormat>Экран (4:3)</PresentationFormat>
  <Paragraphs>89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МУНИЦИПАЛЬНОЕ  ОБЩЕОБРАЗОВАТЕЛЬНОЕ УЧРЕЖДЕНИЕ «СРЕДНЯЯ ОБЩЕОБРАЗОВАТЕЛЬНАЯ    ШКОЛА  №21» </vt:lpstr>
      <vt:lpstr>                          Урок– телепередача                   «У истоков детской литературы»</vt:lpstr>
      <vt:lpstr>              Оргмомент</vt:lpstr>
      <vt:lpstr>              Речевая разминка</vt:lpstr>
      <vt:lpstr>      Проблемный вопрос             </vt:lpstr>
      <vt:lpstr>    Изучение нового материала         Москва 19 века  </vt:lpstr>
      <vt:lpstr>            Словарная работа   </vt:lpstr>
      <vt:lpstr>        Тренажёр для глаз</vt:lpstr>
      <vt:lpstr>  И.А.Крылов      </vt:lpstr>
      <vt:lpstr>     Иван Андреевич Крылов      (02 .02. 1768- 09 .11. 1844 г)</vt:lpstr>
      <vt:lpstr>            Ароматерапия</vt:lpstr>
      <vt:lpstr>       Басня «Слон и Моська»</vt:lpstr>
      <vt:lpstr>       Шифрованное чтение</vt:lpstr>
      <vt:lpstr>          Анализ басни</vt:lpstr>
      <vt:lpstr>             Физкультминутка  </vt:lpstr>
      <vt:lpstr>     Подбери пословицу для басни</vt:lpstr>
      <vt:lpstr>         Мо  </vt:lpstr>
      <vt:lpstr>    Рефлексия   </vt:lpstr>
      <vt:lpstr>         П.А. Вяземский </vt:lpstr>
      <vt:lpstr>               Спасибо за внимание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ОБЩЕОБРАЗОВАТЕЛЬНОЕ УЧЕРЕЖДЕНИЕ «СРЕДНЯЯ ОБЩЕОБРАЗОВАТЕЛЬНАЯ    ШКОЛА  №21</dc:title>
  <dc:creator>Home</dc:creator>
  <cp:lastModifiedBy>Roman</cp:lastModifiedBy>
  <cp:revision>20</cp:revision>
  <dcterms:created xsi:type="dcterms:W3CDTF">2010-11-16T17:40:04Z</dcterms:created>
  <dcterms:modified xsi:type="dcterms:W3CDTF">2011-03-25T10:52:15Z</dcterms:modified>
</cp:coreProperties>
</file>