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84" r:id="rId7"/>
    <p:sldId id="261" r:id="rId8"/>
    <p:sldId id="263" r:id="rId9"/>
    <p:sldId id="272" r:id="rId10"/>
    <p:sldId id="270" r:id="rId11"/>
    <p:sldId id="271" r:id="rId12"/>
    <p:sldId id="268" r:id="rId13"/>
    <p:sldId id="269" r:id="rId14"/>
    <p:sldId id="267" r:id="rId15"/>
    <p:sldId id="266" r:id="rId16"/>
    <p:sldId id="265" r:id="rId17"/>
    <p:sldId id="264" r:id="rId18"/>
    <p:sldId id="274" r:id="rId19"/>
    <p:sldId id="273" r:id="rId20"/>
    <p:sldId id="280" r:id="rId21"/>
    <p:sldId id="282" r:id="rId22"/>
    <p:sldId id="276" r:id="rId23"/>
    <p:sldId id="26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94952681388014"/>
          <c:y val="0.28752642706131082"/>
          <c:w val="0.62933753943217663"/>
          <c:h val="0.41014799154334036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экспериментальная</c:v>
                </c:pt>
              </c:strCache>
            </c:strRef>
          </c:tx>
          <c:spPr>
            <a:ln w="34925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Sheet1!$B$2:$L$2</c:f>
              <c:numCache>
                <c:formatCode>General</c:formatCode>
                <c:ptCount val="11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контрольная</c:v>
                </c:pt>
              </c:strCache>
            </c:strRef>
          </c:tx>
          <c:spPr>
            <a:ln w="28575">
              <a:solidFill>
                <a:srgbClr val="FF00FF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Sheet1!$B$3:$L$3</c:f>
              <c:numCache>
                <c:formatCode>General</c:formatCode>
                <c:ptCount val="11"/>
                <c:pt idx="0">
                  <c:v>4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marker val="1"/>
        <c:axId val="95128576"/>
        <c:axId val="95847936"/>
      </c:lineChart>
      <c:dateAx>
        <c:axId val="95128576"/>
        <c:scaling>
          <c:orientation val="minMax"/>
          <c:max val="5"/>
          <c:min val="1"/>
        </c:scaling>
        <c:axPos val="b"/>
        <c:title>
          <c:tx>
            <c:rich>
              <a:bodyPr/>
              <a:lstStyle/>
              <a:p>
                <a:pPr>
                  <a:defRPr sz="1355" b="1" i="0" u="none" strike="noStrike" baseline="0">
                    <a:solidFill>
                      <a:srgbClr val="008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377" b="1" i="0" strike="noStrike" dirty="0">
                    <a:solidFill>
                      <a:srgbClr val="000000"/>
                    </a:solidFill>
                    <a:latin typeface="Arial Cyr"/>
                  </a:rPr>
                  <a:t>Свойства внимания</a:t>
                </a:r>
                <a:endParaRPr lang="ru-RU" sz="1825" b="1" i="0" strike="noStrike" dirty="0">
                  <a:solidFill>
                    <a:srgbClr val="000000"/>
                  </a:solidFill>
                  <a:latin typeface="Arial Cyr"/>
                </a:endParaRPr>
              </a:p>
              <a:p>
                <a:pPr>
                  <a:defRPr sz="1355" b="1" i="0" u="none" strike="noStrike" baseline="0">
                    <a:solidFill>
                      <a:srgbClr val="008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400" b="1" i="0" strike="noStrike" dirty="0">
                    <a:solidFill>
                      <a:srgbClr val="000000"/>
                    </a:solidFill>
                    <a:latin typeface="Arial Cyr"/>
                  </a:rPr>
                  <a:t>1) концентрация внимания, 2)распределение внимания, 3) устойчивость внимания, 4) переключение внимания, 5) объем внимания.</a:t>
                </a:r>
              </a:p>
            </c:rich>
          </c:tx>
          <c:layout>
            <c:manualLayout>
              <c:xMode val="edge"/>
              <c:yMode val="edge"/>
              <c:x val="0.305993690851735"/>
              <c:y val="0.78646934460887963"/>
            </c:manualLayout>
          </c:layout>
          <c:spPr>
            <a:noFill/>
            <a:ln w="24986">
              <a:noFill/>
            </a:ln>
          </c:spPr>
        </c:title>
        <c:numFmt formatCode="General" sourceLinked="0"/>
        <c:minorTickMark val="in"/>
        <c:tickLblPos val="nextTo"/>
        <c:spPr>
          <a:ln w="312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5847936"/>
        <c:crosses val="autoZero"/>
        <c:lblOffset val="100"/>
        <c:baseTimeUnit val="days"/>
        <c:majorUnit val="1"/>
        <c:majorTimeUnit val="days"/>
        <c:minorUnit val="1"/>
        <c:minorTimeUnit val="days"/>
      </c:dateAx>
      <c:valAx>
        <c:axId val="95847936"/>
        <c:scaling>
          <c:orientation val="minMax"/>
          <c:max val="10"/>
          <c:min val="0"/>
        </c:scaling>
        <c:axPos val="l"/>
        <c:majorGridlines/>
        <c:title>
          <c:tx>
            <c:rich>
              <a:bodyPr rot="0" vert="horz"/>
              <a:lstStyle/>
              <a:p>
                <a:pPr algn="ctr">
                  <a:defRPr sz="1623" b="1" i="0" u="none" strike="noStrike" baseline="0">
                    <a:solidFill>
                      <a:srgbClr val="008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400" b="1" i="0" strike="noStrike" dirty="0">
                    <a:solidFill>
                      <a:srgbClr val="000000"/>
                    </a:solidFill>
                    <a:latin typeface="Calibri"/>
                  </a:rPr>
                  <a:t>Уровни выполнения заданий, баллы</a:t>
                </a:r>
                <a:r>
                  <a:rPr lang="ru-RU" sz="812" b="1" i="0" strike="noStrike" dirty="0">
                    <a:solidFill>
                      <a:srgbClr val="000000"/>
                    </a:solidFill>
                    <a:latin typeface="Calibri"/>
                  </a:rPr>
                  <a:t>.</a:t>
                </a:r>
              </a:p>
            </c:rich>
          </c:tx>
          <c:layout>
            <c:manualLayout>
              <c:xMode val="edge"/>
              <c:yMode val="edge"/>
              <c:x val="3.1874136876227505E-2"/>
              <c:y val="0.410254448782369"/>
            </c:manualLayout>
          </c:layout>
          <c:spPr>
            <a:noFill/>
            <a:ln w="24986">
              <a:noFill/>
            </a:ln>
          </c:spPr>
        </c:title>
        <c:numFmt formatCode="General" sourceLinked="1"/>
        <c:tickLblPos val="nextTo"/>
        <c:spPr>
          <a:noFill/>
          <a:ln w="312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5128576"/>
        <c:crosses val="autoZero"/>
        <c:crossBetween val="between"/>
        <c:majorUnit val="1"/>
      </c:valAx>
    </c:plotArea>
    <c:legend>
      <c:legendPos val="t"/>
      <c:layout>
        <c:manualLayout>
          <c:xMode val="edge"/>
          <c:yMode val="edge"/>
          <c:x val="0.30441640378549029"/>
          <c:y val="8.0338266384778048E-2"/>
          <c:w val="0.57570977917981214"/>
          <c:h val="6.3424947145877403E-2"/>
        </c:manualLayout>
      </c:layout>
      <c:spPr>
        <a:solidFill>
          <a:srgbClr val="CCFFCC"/>
        </a:solidFill>
        <a:ln w="3123">
          <a:solidFill>
            <a:srgbClr val="000000"/>
          </a:solidFill>
          <a:prstDash val="solid"/>
        </a:ln>
      </c:spPr>
      <c:txPr>
        <a:bodyPr/>
        <a:lstStyle/>
        <a:p>
          <a:pPr>
            <a:defRPr sz="1264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949526813880135"/>
          <c:y val="0.28752642706131082"/>
          <c:w val="0.62933753943217663"/>
          <c:h val="0.41014799154334036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 до обучения</c:v>
                </c:pt>
              </c:strCache>
            </c:strRef>
          </c:tx>
          <c:spPr>
            <a:ln w="34925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Sheet1!$B$2:$L$2</c:f>
              <c:numCache>
                <c:formatCode>General</c:formatCode>
                <c:ptCount val="11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после обучения</c:v>
                </c:pt>
              </c:strCache>
            </c:strRef>
          </c:tx>
          <c:spPr>
            <a:ln w="28575">
              <a:solidFill>
                <a:srgbClr val="FF00FF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Sheet1!$B$3:$L$3</c:f>
              <c:numCache>
                <c:formatCode>General</c:formatCode>
                <c:ptCount val="11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marker val="1"/>
        <c:axId val="127237120"/>
        <c:axId val="128558592"/>
      </c:lineChart>
      <c:dateAx>
        <c:axId val="127237120"/>
        <c:scaling>
          <c:orientation val="minMax"/>
          <c:max val="5"/>
          <c:min val="1"/>
        </c:scaling>
        <c:axPos val="b"/>
        <c:title>
          <c:tx>
            <c:rich>
              <a:bodyPr/>
              <a:lstStyle/>
              <a:p>
                <a:pPr>
                  <a:defRPr sz="1355" b="1" i="0" u="none" strike="noStrike" baseline="0">
                    <a:solidFill>
                      <a:srgbClr val="008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377" b="1" i="0" strike="noStrike" dirty="0">
                    <a:solidFill>
                      <a:srgbClr val="000000"/>
                    </a:solidFill>
                    <a:latin typeface="Arial Cyr"/>
                  </a:rPr>
                  <a:t>Свойства внимания</a:t>
                </a:r>
                <a:endParaRPr lang="ru-RU" sz="1825" b="1" i="0" strike="noStrike" dirty="0">
                  <a:solidFill>
                    <a:srgbClr val="000000"/>
                  </a:solidFill>
                  <a:latin typeface="Arial Cyr"/>
                </a:endParaRPr>
              </a:p>
              <a:p>
                <a:pPr>
                  <a:defRPr sz="1355" b="1" i="0" u="none" strike="noStrike" baseline="0">
                    <a:solidFill>
                      <a:srgbClr val="008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400" b="1" i="0" strike="noStrike" dirty="0">
                    <a:solidFill>
                      <a:srgbClr val="000000"/>
                    </a:solidFill>
                    <a:latin typeface="Arial Cyr"/>
                  </a:rPr>
                  <a:t>1) концентрация внимания, 2)распределение внимания, 3) устойчивость внимания, 4) переключение внимания, 5) объем внимания.</a:t>
                </a:r>
              </a:p>
            </c:rich>
          </c:tx>
          <c:layout>
            <c:manualLayout>
              <c:xMode val="edge"/>
              <c:yMode val="edge"/>
              <c:x val="0.305993690851735"/>
              <c:y val="0.78646934460887963"/>
            </c:manualLayout>
          </c:layout>
          <c:spPr>
            <a:noFill/>
            <a:ln w="24986">
              <a:noFill/>
            </a:ln>
          </c:spPr>
        </c:title>
        <c:numFmt formatCode="General" sourceLinked="0"/>
        <c:minorTickMark val="in"/>
        <c:tickLblPos val="nextTo"/>
        <c:spPr>
          <a:ln w="312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8558592"/>
        <c:crosses val="autoZero"/>
        <c:lblOffset val="100"/>
        <c:baseTimeUnit val="days"/>
        <c:majorUnit val="1"/>
        <c:majorTimeUnit val="days"/>
        <c:minorUnit val="1"/>
        <c:minorTimeUnit val="days"/>
      </c:dateAx>
      <c:valAx>
        <c:axId val="128558592"/>
        <c:scaling>
          <c:orientation val="minMax"/>
          <c:max val="10"/>
          <c:min val="0"/>
        </c:scaling>
        <c:axPos val="l"/>
        <c:majorGridlines/>
        <c:title>
          <c:tx>
            <c:rich>
              <a:bodyPr rot="0" vert="horz"/>
              <a:lstStyle/>
              <a:p>
                <a:pPr algn="ctr">
                  <a:defRPr sz="1623" b="1" i="0" u="none" strike="noStrike" baseline="0">
                    <a:solidFill>
                      <a:srgbClr val="008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400" b="1" i="0" strike="noStrike" dirty="0">
                    <a:solidFill>
                      <a:srgbClr val="000000"/>
                    </a:solidFill>
                    <a:latin typeface="Calibri"/>
                  </a:rPr>
                  <a:t>Уровни выполнения заданий, баллы</a:t>
                </a:r>
                <a:r>
                  <a:rPr lang="ru-RU" sz="812" b="1" i="0" strike="noStrike" dirty="0">
                    <a:solidFill>
                      <a:srgbClr val="000000"/>
                    </a:solidFill>
                    <a:latin typeface="Calibri"/>
                  </a:rPr>
                  <a:t>.</a:t>
                </a:r>
              </a:p>
            </c:rich>
          </c:tx>
          <c:layout>
            <c:manualLayout>
              <c:xMode val="edge"/>
              <c:yMode val="edge"/>
              <c:x val="3.1874136876227477E-2"/>
              <c:y val="0.410254448782369"/>
            </c:manualLayout>
          </c:layout>
          <c:spPr>
            <a:noFill/>
            <a:ln w="24986">
              <a:noFill/>
            </a:ln>
          </c:spPr>
        </c:title>
        <c:numFmt formatCode="General" sourceLinked="1"/>
        <c:tickLblPos val="nextTo"/>
        <c:spPr>
          <a:noFill/>
          <a:ln w="312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7237120"/>
        <c:crosses val="autoZero"/>
        <c:crossBetween val="between"/>
        <c:majorUnit val="1"/>
      </c:valAx>
    </c:plotArea>
    <c:legend>
      <c:legendPos val="t"/>
      <c:layout>
        <c:manualLayout>
          <c:xMode val="edge"/>
          <c:yMode val="edge"/>
          <c:x val="0.30441640378548979"/>
          <c:y val="8.0338266384778048E-2"/>
          <c:w val="0.57570977917981159"/>
          <c:h val="6.3424947145877403E-2"/>
        </c:manualLayout>
      </c:layout>
      <c:spPr>
        <a:solidFill>
          <a:srgbClr val="CCFFCC"/>
        </a:solidFill>
        <a:ln w="3123">
          <a:solidFill>
            <a:srgbClr val="000000"/>
          </a:solidFill>
          <a:prstDash val="solid"/>
        </a:ln>
      </c:spPr>
      <c:txPr>
        <a:bodyPr/>
        <a:lstStyle/>
        <a:p>
          <a:pPr>
            <a:defRPr sz="1264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9495268138801373"/>
          <c:y val="0.28752642706131082"/>
          <c:w val="0.62933753943217663"/>
          <c:h val="0.41014799154334036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экспериментальная</c:v>
                </c:pt>
              </c:strCache>
            </c:strRef>
          </c:tx>
          <c:spPr>
            <a:ln w="34925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Sheet1!$B$2:$L$2</c:f>
              <c:numCache>
                <c:formatCode>General</c:formatCode>
                <c:ptCount val="11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контрольная</c:v>
                </c:pt>
              </c:strCache>
            </c:strRef>
          </c:tx>
          <c:spPr>
            <a:ln w="28575">
              <a:solidFill>
                <a:srgbClr val="FF00FF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Sheet1!$B$3:$L$3</c:f>
              <c:numCache>
                <c:formatCode>General</c:formatCode>
                <c:ptCount val="11"/>
                <c:pt idx="0">
                  <c:v>4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</c:ser>
        <c:marker val="1"/>
        <c:axId val="127956864"/>
        <c:axId val="128566784"/>
      </c:lineChart>
      <c:dateAx>
        <c:axId val="127956864"/>
        <c:scaling>
          <c:orientation val="minMax"/>
          <c:max val="5"/>
          <c:min val="1"/>
        </c:scaling>
        <c:axPos val="b"/>
        <c:title>
          <c:tx>
            <c:rich>
              <a:bodyPr/>
              <a:lstStyle/>
              <a:p>
                <a:pPr>
                  <a:defRPr sz="1355" b="1" i="0" u="none" strike="noStrike" baseline="0">
                    <a:solidFill>
                      <a:srgbClr val="008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377" b="1" i="0" strike="noStrike" dirty="0">
                    <a:solidFill>
                      <a:srgbClr val="000000"/>
                    </a:solidFill>
                    <a:latin typeface="Arial Cyr"/>
                  </a:rPr>
                  <a:t>Свойства внимания</a:t>
                </a:r>
                <a:endParaRPr lang="ru-RU" sz="1825" b="1" i="0" strike="noStrike" dirty="0">
                  <a:solidFill>
                    <a:srgbClr val="000000"/>
                  </a:solidFill>
                  <a:latin typeface="Arial Cyr"/>
                </a:endParaRPr>
              </a:p>
              <a:p>
                <a:pPr>
                  <a:defRPr sz="1355" b="1" i="0" u="none" strike="noStrike" baseline="0">
                    <a:solidFill>
                      <a:srgbClr val="008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400" b="1" i="0" strike="noStrike" dirty="0">
                    <a:solidFill>
                      <a:srgbClr val="000000"/>
                    </a:solidFill>
                    <a:latin typeface="Arial Cyr"/>
                  </a:rPr>
                  <a:t>1) концентрация внимания, 2)распределение внимания, 3) устойчивость внимания, 4) переключение внимания, 5) объем внимания.</a:t>
                </a:r>
              </a:p>
            </c:rich>
          </c:tx>
          <c:layout>
            <c:manualLayout>
              <c:xMode val="edge"/>
              <c:yMode val="edge"/>
              <c:x val="0.305993690851735"/>
              <c:y val="0.78646934460887963"/>
            </c:manualLayout>
          </c:layout>
          <c:spPr>
            <a:noFill/>
            <a:ln w="24986">
              <a:noFill/>
            </a:ln>
          </c:spPr>
        </c:title>
        <c:numFmt formatCode="General" sourceLinked="0"/>
        <c:minorTickMark val="in"/>
        <c:tickLblPos val="nextTo"/>
        <c:spPr>
          <a:ln w="312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8566784"/>
        <c:crosses val="autoZero"/>
        <c:lblOffset val="100"/>
        <c:baseTimeUnit val="days"/>
        <c:majorUnit val="1"/>
        <c:majorTimeUnit val="days"/>
        <c:minorUnit val="1"/>
        <c:minorTimeUnit val="days"/>
      </c:dateAx>
      <c:valAx>
        <c:axId val="128566784"/>
        <c:scaling>
          <c:orientation val="minMax"/>
          <c:max val="10"/>
          <c:min val="0"/>
        </c:scaling>
        <c:axPos val="l"/>
        <c:majorGridlines/>
        <c:title>
          <c:tx>
            <c:rich>
              <a:bodyPr rot="0" vert="horz"/>
              <a:lstStyle/>
              <a:p>
                <a:pPr algn="ctr">
                  <a:defRPr sz="1623" b="1" i="0" u="none" strike="noStrike" baseline="0">
                    <a:solidFill>
                      <a:srgbClr val="008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400" b="1" i="0" strike="noStrike" dirty="0">
                    <a:solidFill>
                      <a:srgbClr val="000000"/>
                    </a:solidFill>
                    <a:latin typeface="Calibri"/>
                  </a:rPr>
                  <a:t>Уровни выполнения заданий, баллы</a:t>
                </a:r>
                <a:r>
                  <a:rPr lang="ru-RU" sz="812" b="1" i="0" strike="noStrike" dirty="0">
                    <a:solidFill>
                      <a:srgbClr val="000000"/>
                    </a:solidFill>
                    <a:latin typeface="Calibri"/>
                  </a:rPr>
                  <a:t>.</a:t>
                </a:r>
              </a:p>
            </c:rich>
          </c:tx>
          <c:layout>
            <c:manualLayout>
              <c:xMode val="edge"/>
              <c:yMode val="edge"/>
              <c:x val="3.1874136876227491E-2"/>
              <c:y val="0.410254448782369"/>
            </c:manualLayout>
          </c:layout>
          <c:spPr>
            <a:noFill/>
            <a:ln w="24986">
              <a:noFill/>
            </a:ln>
          </c:spPr>
        </c:title>
        <c:numFmt formatCode="General" sourceLinked="1"/>
        <c:tickLblPos val="nextTo"/>
        <c:spPr>
          <a:noFill/>
          <a:ln w="312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79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27956864"/>
        <c:crosses val="autoZero"/>
        <c:crossBetween val="between"/>
        <c:majorUnit val="1"/>
      </c:valAx>
    </c:plotArea>
    <c:legend>
      <c:legendPos val="t"/>
      <c:layout>
        <c:manualLayout>
          <c:xMode val="edge"/>
          <c:yMode val="edge"/>
          <c:x val="0.30441640378549006"/>
          <c:y val="8.0338266384778048E-2"/>
          <c:w val="0.57570977917981192"/>
          <c:h val="6.3424947145877403E-2"/>
        </c:manualLayout>
      </c:layout>
      <c:spPr>
        <a:solidFill>
          <a:srgbClr val="CCFFCC"/>
        </a:solidFill>
        <a:ln w="3123">
          <a:solidFill>
            <a:srgbClr val="000000"/>
          </a:solidFill>
          <a:prstDash val="solid"/>
        </a:ln>
      </c:spPr>
      <c:txPr>
        <a:bodyPr/>
        <a:lstStyle/>
        <a:p>
          <a:pPr>
            <a:defRPr sz="1264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4529142" cy="1470025"/>
          </a:xfrm>
        </p:spPr>
        <p:txBody>
          <a:bodyPr/>
          <a:lstStyle>
            <a:lvl1pPr algn="l">
              <a:defRPr b="1">
                <a:solidFill>
                  <a:schemeClr val="accent6">
                    <a:lumMod val="75000"/>
                  </a:schemeClr>
                </a:solidFill>
                <a:latin typeface="Impac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78" y="5572140"/>
            <a:ext cx="5543544" cy="752468"/>
          </a:xfrm>
        </p:spPr>
        <p:txBody>
          <a:bodyPr/>
          <a:lstStyle>
            <a:lvl1pPr marL="0" indent="0" algn="l">
              <a:buNone/>
              <a:defRPr b="0">
                <a:solidFill>
                  <a:srgbClr val="7030A0"/>
                </a:solidFill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41D4-46E4-40EA-88D2-79BD5157B785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341D4-46E4-40EA-88D2-79BD5157B785}" type="datetimeFigureOut">
              <a:rPr lang="ru-RU" smtClean="0"/>
              <a:pPr/>
              <a:t>17.01.2011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1441D-AA91-4E3A-9B74-6E68B9E10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b="1" kern="1200" smtClean="0">
          <a:solidFill>
            <a:schemeClr val="accent6">
              <a:lumMod val="75000"/>
            </a:schemeClr>
          </a:solidFill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7030A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7030A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71480"/>
            <a:ext cx="5643602" cy="3857652"/>
          </a:xfrm>
        </p:spPr>
        <p:txBody>
          <a:bodyPr>
            <a:normAutofit/>
          </a:bodyPr>
          <a:lstStyle/>
          <a:p>
            <a:r>
              <a:rPr sz="4000" smtClean="0">
                <a:latin typeface="Garamond" pitchFamily="18" charset="0"/>
              </a:rPr>
              <a:t>Современные подходы в системе коррекционной работы по развитию внимания у младших школьников</a:t>
            </a:r>
            <a:endParaRPr lang="ru-RU" sz="4000" dirty="0">
              <a:latin typeface="Garamond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78" y="5214950"/>
            <a:ext cx="5543544" cy="1109658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Кокарева Оксана Владиславовна,</a:t>
            </a:r>
          </a:p>
          <a:p>
            <a:r>
              <a:rPr lang="ru-RU" dirty="0" smtClean="0"/>
              <a:t>Учитель-дефектолог МОУ СОШ №35</a:t>
            </a:r>
          </a:p>
          <a:p>
            <a:r>
              <a:rPr lang="ru-RU" dirty="0" smtClean="0"/>
              <a:t>г. Якутска РС(Я)</a:t>
            </a:r>
          </a:p>
          <a:p>
            <a:r>
              <a:rPr lang="ru-RU" dirty="0" smtClean="0"/>
              <a:t>Инд №232-421-847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Упражнение, направленное на  развитие концентрации внимания 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hangingPunct="0"/>
            <a:endParaRPr lang="ru-RU" dirty="0" smtClean="0"/>
          </a:p>
          <a:p>
            <a:pPr hangingPunct="0"/>
            <a:r>
              <a:rPr lang="ru-RU" dirty="0" smtClean="0"/>
              <a:t>Ребенку предлагают находить и вычеркивать определенные буквы в печатном тексте. Это основной тип упражнений, в которых ребенок имеет возможность почувствовать, что значит «быть внимательным» и развивать состояние внутреннего сосредоточения.</a:t>
            </a:r>
          </a:p>
          <a:p>
            <a:pPr hangingPunct="0"/>
            <a:r>
              <a:rPr lang="ru-RU" dirty="0" smtClean="0"/>
              <a:t>Для  проведения данного задания потребуется корректурный бланк с буквами  и ручка.</a:t>
            </a:r>
          </a:p>
          <a:p>
            <a:pPr hangingPunct="0"/>
            <a:r>
              <a:rPr lang="ru-RU" dirty="0" smtClean="0"/>
              <a:t> Корректурные упражнения должны проводиться ежедневно по 5 мин (минимум 5 раз в неделю) в течение 2-4 месяцев.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Концентрация и распределение внимания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57290" y="1643050"/>
            <a:ext cx="5472379" cy="504351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rnd">
            <a:solidFill>
              <a:schemeClr val="accent6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Упражнение, направленное  на тренировку концентрации внимания «Выполни по образцу» 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hangingPunct="0">
              <a:buNone/>
            </a:pPr>
            <a:endParaRPr lang="ru-RU" dirty="0" smtClean="0"/>
          </a:p>
          <a:p>
            <a:pPr hangingPunct="0"/>
            <a:r>
              <a:rPr lang="ru-RU" dirty="0" smtClean="0"/>
              <a:t>Упражнение включает в себя задание на прорисовку достаточно сложных, но повторяющихся узоров. Каждый из узоров требует повышенного внимания ребенка, т.к. требует от детей выполнения нескольких последовательных действий:</a:t>
            </a:r>
          </a:p>
          <a:p>
            <a:pPr hangingPunct="0">
              <a:buNone/>
            </a:pPr>
            <a:r>
              <a:rPr lang="ru-RU" dirty="0" smtClean="0"/>
              <a:t>     1) анализ каждого элемента узора;</a:t>
            </a:r>
          </a:p>
          <a:p>
            <a:pPr hangingPunct="0">
              <a:buNone/>
            </a:pPr>
            <a:r>
              <a:rPr lang="ru-RU" dirty="0" smtClean="0"/>
              <a:t>     2) правильное воспроизведение каждого элемента;</a:t>
            </a:r>
          </a:p>
          <a:p>
            <a:pPr hangingPunct="0">
              <a:buNone/>
            </a:pPr>
            <a:r>
              <a:rPr lang="ru-RU" dirty="0" smtClean="0"/>
              <a:t>     3) удержание последовательности в течение продолжительного времени.</a:t>
            </a:r>
          </a:p>
          <a:p>
            <a:pPr hangingPunct="0"/>
            <a:r>
              <a:rPr lang="ru-RU" dirty="0" smtClean="0"/>
              <a:t>При выполнении подобного рода заданий важно не только, насколько точно дети воспроизведут образец (концентрация внимания), но и как долго они могут работать без ошибок. Поэтому каждый раз надо понемногу увеличивать время выполнения одного узора. Для начала достаточно 5 мин.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Концентрация и устойчивость внимания</a:t>
            </a:r>
            <a:endParaRPr lang="ru-RU" dirty="0"/>
          </a:p>
        </p:txBody>
      </p:sp>
      <p:pic>
        <p:nvPicPr>
          <p:cNvPr id="4" name="Содержимое 3" descr="D:\Documents and Settings\АндрРуха\Рабочий стол\razv2_57.gif"/>
          <p:cNvPicPr>
            <a:picLocks noGrp="1"/>
          </p:cNvPicPr>
          <p:nvPr>
            <p:ph idx="1"/>
          </p:nvPr>
        </p:nvPicPr>
        <p:blipFill>
          <a:blip r:embed="rId2" cstate="print"/>
          <a:srcRect t="4615"/>
          <a:stretch>
            <a:fillRect/>
          </a:stretch>
        </p:blipFill>
        <p:spPr bwMode="auto">
          <a:xfrm>
            <a:off x="4429124" y="1571612"/>
            <a:ext cx="4143404" cy="428628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rnd">
            <a:solidFill>
              <a:schemeClr val="accent6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D:\Documents and Settings\АндрРуха\Рабочий стол\razv2_58.gif"/>
          <p:cNvPicPr/>
          <p:nvPr/>
        </p:nvPicPr>
        <p:blipFill>
          <a:blip r:embed="rId3" cstate="print"/>
          <a:srcRect t="5995"/>
          <a:stretch>
            <a:fillRect/>
          </a:stretch>
        </p:blipFill>
        <p:spPr bwMode="auto">
          <a:xfrm>
            <a:off x="428596" y="1562100"/>
            <a:ext cx="3786214" cy="4295792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rnd">
            <a:solidFill>
              <a:schemeClr val="accent6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Упражнение, направленное на увеличение уровня распределения внимания.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hangingPunct="0"/>
            <a:r>
              <a:rPr lang="ru-RU" dirty="0" smtClean="0"/>
              <a:t>Нужно прочитать вслух небольшое предложение. Чтение сопровождается негромким постукиванием карандашом по столу. Дети должны запомнить текст и сосчитать число ударов.</a:t>
            </a:r>
          </a:p>
          <a:p>
            <a:pPr hangingPunct="0"/>
            <a:r>
              <a:rPr lang="ru-RU" dirty="0" smtClean="0"/>
              <a:t> Можно провести это упражнение в качестве соревнования: кто правильно сосчитал, тот и выиграл. Выигравшие получают, например, красный кружок. Так как лучше играть несколько раз, подсчет выигрышей проводится в конце этапа урока, и победители как-нибудь поощряются.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Упражнение на развитие переключение внимания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Детям предлагается таблица с набором цифр от 1 до 10, которые располагаются в произвольном порядке. </a:t>
            </a:r>
          </a:p>
          <a:p>
            <a:r>
              <a:rPr lang="ru-RU" dirty="0" smtClean="0"/>
              <a:t>Задание: "Постарайся как можно быстрее находить, показывать и называть вслух цифры от 1 до 10.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Упражнение на развитие концентрации и устойчивости внимания</a:t>
            </a:r>
            <a:endParaRPr lang="ru-RU" sz="36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Autofit/>
          </a:bodyPr>
          <a:lstStyle/>
          <a:p>
            <a:pPr hangingPunct="0">
              <a:buNone/>
            </a:pPr>
            <a:r>
              <a:rPr lang="ru-RU" sz="2000" dirty="0" smtClean="0"/>
              <a:t>Школьникам предлагается без ошибок переписать следующие строчки:</a:t>
            </a:r>
          </a:p>
          <a:p>
            <a:pPr hangingPunct="0">
              <a:buNone/>
            </a:pPr>
            <a:r>
              <a:rPr lang="ru-RU" sz="1800" dirty="0" smtClean="0"/>
              <a:t>а) АММАДАМА РЕБЕРГЕ АССАМАСА</a:t>
            </a:r>
          </a:p>
          <a:p>
            <a:pPr hangingPunct="0">
              <a:buNone/>
            </a:pPr>
            <a:r>
              <a:rPr lang="ru-RU" sz="1800" dirty="0" smtClean="0"/>
              <a:t>    ГЕСКЛАЛЛА ЕССАНЕССАС ДЕТАЛЛАТА</a:t>
            </a:r>
          </a:p>
          <a:p>
            <a:pPr hangingPunct="0">
              <a:buNone/>
            </a:pPr>
            <a:r>
              <a:rPr lang="ru-RU" sz="1800" dirty="0" smtClean="0"/>
              <a:t>б) ЕНАЛССТАДЕ ЕНАДСЛАТ</a:t>
            </a:r>
          </a:p>
          <a:p>
            <a:pPr hangingPunct="0">
              <a:buNone/>
            </a:pPr>
            <a:r>
              <a:rPr lang="ru-RU" sz="1800" dirty="0" smtClean="0"/>
              <a:t>    ЕТАЛЬТАРРС УСОКГАТА ЛИММОДОРА</a:t>
            </a:r>
          </a:p>
          <a:p>
            <a:pPr hangingPunct="0">
              <a:buNone/>
            </a:pPr>
            <a:r>
              <a:rPr lang="ru-RU" sz="1800" dirty="0" smtClean="0"/>
              <a:t>    КЛАТИМОР</a:t>
            </a:r>
          </a:p>
          <a:p>
            <a:pPr hangingPunct="0">
              <a:buNone/>
            </a:pPr>
            <a:r>
              <a:rPr lang="ru-RU" sz="1800" dirty="0" smtClean="0"/>
              <a:t>в) РЕТАБРЕРТА НОРАСОТАННА</a:t>
            </a:r>
          </a:p>
          <a:p>
            <a:pPr hangingPunct="0">
              <a:buNone/>
            </a:pPr>
            <a:r>
              <a:rPr lang="ru-RU" sz="1800" dirty="0" smtClean="0"/>
              <a:t>   ДЕБАРУГА КАЛЛИХАРРА</a:t>
            </a:r>
          </a:p>
          <a:p>
            <a:pPr hangingPunct="0">
              <a:buNone/>
            </a:pPr>
            <a:r>
              <a:rPr lang="ru-RU" sz="1800" dirty="0" smtClean="0"/>
              <a:t>   ФИЛЛИТАДЕРРА</a:t>
            </a:r>
          </a:p>
          <a:p>
            <a:pPr hangingPunct="0">
              <a:buNone/>
            </a:pPr>
            <a:r>
              <a:rPr lang="ru-RU" sz="1800" dirty="0" smtClean="0"/>
              <a:t>г) ГРУММОПД</a:t>
            </a:r>
          </a:p>
          <a:p>
            <a:pPr hangingPunct="0">
              <a:buNone/>
            </a:pPr>
            <a:r>
              <a:rPr lang="ru-RU" sz="1800" dirty="0" err="1" smtClean="0"/>
              <a:t>д</a:t>
            </a:r>
            <a:r>
              <a:rPr lang="ru-RU" sz="1800" dirty="0" smtClean="0"/>
              <a:t>) ВАТЕРПРООФЕТТА</a:t>
            </a:r>
          </a:p>
          <a:p>
            <a:pPr hangingPunct="0">
              <a:buNone/>
            </a:pPr>
            <a:r>
              <a:rPr lang="ru-RU" sz="1800" dirty="0" smtClean="0"/>
              <a:t>    СЕРАФИННЕТАСТОЛЕ</a:t>
            </a:r>
          </a:p>
          <a:p>
            <a:pPr hangingPunct="0">
              <a:buNone/>
            </a:pPr>
            <a:r>
              <a:rPr lang="ru-RU" sz="1800" dirty="0" smtClean="0"/>
              <a:t>    ЕММАСЕДАТОНОВ</a:t>
            </a:r>
          </a:p>
          <a:p>
            <a:pPr hangingPunct="0">
              <a:buNone/>
            </a:pPr>
            <a:r>
              <a:rPr lang="ru-RU" sz="1800" dirty="0" smtClean="0"/>
              <a:t>е) ГРАСЕМБЛАДОВУНТ</a:t>
            </a:r>
          </a:p>
          <a:p>
            <a:pPr hangingPunct="0">
              <a:buNone/>
            </a:pPr>
            <a:r>
              <a:rPr lang="ru-RU" sz="1800" dirty="0" smtClean="0"/>
              <a:t>ж) ГРОДЕРАСТВЕРАТОНА</a:t>
            </a:r>
          </a:p>
          <a:p>
            <a:pPr hangingPunct="0">
              <a:buNone/>
            </a:pPr>
            <a:r>
              <a:rPr lang="ru-RU" sz="1800" dirty="0" smtClean="0"/>
              <a:t>    ХЛОРОФОНИМАТА</a:t>
            </a:r>
          </a:p>
          <a:p>
            <a:pPr hangingPunct="0">
              <a:buNone/>
            </a:pPr>
            <a:r>
              <a:rPr lang="ru-RU" sz="1800" dirty="0" smtClean="0"/>
              <a:t> 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Упражнение  на развитие концентрации внимания «Скопируй портрет».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ru-RU" dirty="0" smtClean="0"/>
              <a:t>Дети должны квадратик за квадратиком скопировать портрет из верхнего поля в нижний, затем раскрасить картинки. 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t="3030"/>
          <a:stretch>
            <a:fillRect/>
          </a:stretch>
        </p:blipFill>
        <p:spPr bwMode="auto">
          <a:xfrm>
            <a:off x="1142976" y="3786190"/>
            <a:ext cx="242889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3786190"/>
            <a:ext cx="2379639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Упражнение, направленное на развитие объема  внимания «Внимание»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Детям предлагают внимательно посмотреть на карточку с фигурами и знаками. Через 3 секунды карточка убирается, а дети должны зарисовать в тетради то, что запомнили. После проверочного воспроизведения на доске детям предлагают еще одну карточку для запоминания и воспроизведения.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latin typeface="Garamond" pitchFamily="18" charset="0"/>
              </a:rPr>
              <a:t>Развитие  объема  </a:t>
            </a:r>
            <a:r>
              <a:rPr>
                <a:latin typeface="Garamond" pitchFamily="18" charset="0"/>
              </a:rPr>
              <a:t>внимания</a:t>
            </a:r>
            <a:endParaRPr lang="ru-RU" dirty="0">
              <a:latin typeface="Garamond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lum bright="40000"/>
          </a:blip>
          <a:srcRect l="14167" b="29143"/>
          <a:stretch>
            <a:fillRect/>
          </a:stretch>
        </p:blipFill>
        <p:spPr bwMode="auto">
          <a:xfrm>
            <a:off x="785787" y="2214554"/>
            <a:ext cx="307183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 b="9091"/>
          <a:stretch>
            <a:fillRect/>
          </a:stretch>
        </p:blipFill>
        <p:spPr bwMode="auto">
          <a:xfrm>
            <a:off x="4071934" y="2428869"/>
            <a:ext cx="464347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 b="9804"/>
          <a:stretch>
            <a:fillRect/>
          </a:stretch>
        </p:blipFill>
        <p:spPr bwMode="auto">
          <a:xfrm>
            <a:off x="4572000" y="3786190"/>
            <a:ext cx="4071966" cy="1285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Актуальность        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Дети младшего школьного возраста чаще всего страдают от рассеянности, низкой устойчивости, малого объема, недостаточного развития своего внимания, что приводит к их </a:t>
            </a:r>
            <a:r>
              <a:rPr lang="ru-RU" dirty="0" err="1" smtClean="0">
                <a:solidFill>
                  <a:srgbClr val="7030A0"/>
                </a:solidFill>
              </a:rPr>
              <a:t>дезадаптации</a:t>
            </a:r>
            <a:r>
              <a:rPr lang="ru-RU" dirty="0" smtClean="0">
                <a:solidFill>
                  <a:srgbClr val="7030A0"/>
                </a:solidFill>
              </a:rPr>
              <a:t>, влияет на выполнение учебной и трудовой деятельности. Развивать и совершенствовать внимание столь же важно, как и учить письму, счету, чтению, это главное условие осуществления познавательной деятельности. Состояние внимания влияет на всю деятельность ребенка. Поэтому данная проблема является одной из актуальных проблем  психологии и педагогики.  </a:t>
            </a:r>
          </a:p>
          <a:p>
            <a:endParaRPr lang="ru-RU" dirty="0"/>
          </a:p>
        </p:txBody>
      </p:sp>
      <p:pic>
        <p:nvPicPr>
          <p:cNvPr id="4" name="Picture 8" descr="s1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1"/>
            <a:ext cx="1571603" cy="14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Динамика  развития  внимания  у  младших школьников 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2400" dirty="0" smtClean="0"/>
              <a:t>(</a:t>
            </a:r>
            <a:r>
              <a:rPr sz="2400" smtClean="0"/>
              <a:t>экспериментальной </a:t>
            </a:r>
            <a:r>
              <a:rPr lang="ru-RU" sz="2400" dirty="0" smtClean="0"/>
              <a:t>группы)</a:t>
            </a:r>
            <a:endParaRPr lang="ru-RU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8564" y="1357298"/>
          <a:ext cx="8715436" cy="5072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sz="3200" smtClean="0"/>
              <a:t>Сравнение результатов контрольной и экспериментальной групп</a:t>
            </a:r>
            <a:endParaRPr lang="ru-RU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8564" y="1357298"/>
          <a:ext cx="8715436" cy="5072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7030A0"/>
                </a:solidFill>
              </a:rPr>
              <a:t>На основе анализа собственных наблюдений определены компоненты, составляющие основные предпосылки развития всех свойств внимания.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7030A0"/>
                </a:solidFill>
              </a:rPr>
              <a:t>Экспериментальным путем выявлены недостатки в развитии свойств внимания у группы  детей  младшего школьного возраста, которые составили экспериментальную группу.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7030A0"/>
                </a:solidFill>
              </a:rPr>
              <a:t>Были определены преимущественные направления и приемы коррекционно-развивающей работы по развитию свойств внимания у детей.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7030A0"/>
                </a:solidFill>
              </a:rPr>
              <a:t>Результаты формирующего эксперимента показали высокую эффективность предложенного подхода, приемов и индивидуально-дифференцированных упражнений по развитию свойств внимания.</a:t>
            </a:r>
          </a:p>
          <a:p>
            <a:pPr>
              <a:lnSpc>
                <a:spcPct val="80000"/>
              </a:lnSpc>
            </a:pPr>
            <a:endParaRPr lang="ru-RU" sz="1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i="1" dirty="0" smtClean="0">
                <a:latin typeface="Arial Cyr"/>
              </a:rPr>
              <a:t>             </a:t>
            </a:r>
            <a:r>
              <a:rPr lang="ru-RU" sz="2700" i="1" dirty="0" smtClean="0">
                <a:latin typeface="Arial Cyr"/>
              </a:rPr>
              <a:t>Рекомендации.</a:t>
            </a:r>
            <a:br>
              <a:rPr lang="ru-RU" sz="2700" i="1" dirty="0" smtClean="0">
                <a:latin typeface="Arial Cyr"/>
              </a:rPr>
            </a:br>
            <a:r>
              <a:rPr lang="ru-RU" sz="2700" i="1" dirty="0" smtClean="0">
                <a:latin typeface="Arial Cyr"/>
              </a:rPr>
              <a:t> </a:t>
            </a:r>
            <a:r>
              <a:rPr sz="2700" i="1" dirty="0">
                <a:latin typeface="Arial Cyr"/>
              </a:rPr>
              <a:t>Д</a:t>
            </a:r>
            <a:r>
              <a:rPr lang="ru-RU" sz="2700" i="1" dirty="0" smtClean="0">
                <a:latin typeface="Arial Cyr"/>
              </a:rPr>
              <a:t>ля поддержания внимания </a:t>
            </a:r>
            <a:br>
              <a:rPr lang="ru-RU" sz="2700" i="1" dirty="0" smtClean="0">
                <a:latin typeface="Arial Cyr"/>
              </a:rPr>
            </a:br>
            <a:r>
              <a:rPr lang="ru-RU" sz="2700" i="1" dirty="0" smtClean="0">
                <a:latin typeface="Arial Cyr"/>
              </a:rPr>
              <a:t>необходимо:             </a:t>
            </a:r>
            <a:endParaRPr lang="ru-RU" sz="2700" i="1" dirty="0">
              <a:latin typeface="Arial Cyr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7200" dirty="0" smtClean="0">
                <a:solidFill>
                  <a:srgbClr val="7030A0"/>
                </a:solidFill>
              </a:rPr>
              <a:t>На этапе орг.момента проводить дидактические игры и упражнения, направленные на развитие и коррекцию внимания у  детей.</a:t>
            </a:r>
          </a:p>
          <a:p>
            <a:r>
              <a:rPr lang="ru-RU" sz="7200" dirty="0" smtClean="0">
                <a:solidFill>
                  <a:srgbClr val="7030A0"/>
                </a:solidFill>
              </a:rPr>
              <a:t>  На каждом уроке выделять наиболее сложные ситуации, в которых учащимся требуется  помощь; не лишая работу посильной трудности, постараться предотвращать возможные неудачи у детей. При этом подчеркивать малейшие достижения детей, что повышает их уверенность в своих силах и несомненно способствует  усилению внимания к предмету. </a:t>
            </a:r>
          </a:p>
          <a:p>
            <a:r>
              <a:rPr lang="ru-RU" sz="7200" dirty="0" smtClean="0">
                <a:solidFill>
                  <a:srgbClr val="7030A0"/>
                </a:solidFill>
              </a:rPr>
              <a:t>При решении различных практических задач  ставить учащихся в такие условия, где они должны что-то вспомнить,  привлечь свой опыт, выполнить различные измерения, сделать для себя небезразличным результат своего поиска, открыть нечто новое для себя.</a:t>
            </a:r>
          </a:p>
          <a:p>
            <a:r>
              <a:rPr lang="ru-RU" sz="7200" dirty="0" smtClean="0">
                <a:solidFill>
                  <a:srgbClr val="7030A0"/>
                </a:solidFill>
              </a:rPr>
              <a:t> Внимание очень заметно повышается при сопоставлении ожидаемых и проверяемых результатов. Такой способ работы важен в том отношении, что он позволяет ученикам выяснять и опровергать неправильные представления, возникшие в результате самостоятельных наблюдений или в самостоятельной деятельности, — все это способствует тому, что знания становятся более осознанными.</a:t>
            </a:r>
          </a:p>
          <a:p>
            <a:endParaRPr lang="ru-RU" sz="4800" dirty="0" smtClean="0"/>
          </a:p>
          <a:p>
            <a:endParaRPr lang="ru-RU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150016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исследования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00200"/>
            <a:ext cx="76867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Выявление наиболее эффективных путей и приемов для развития внимания младших школьников.</a:t>
            </a:r>
          </a:p>
          <a:p>
            <a:endParaRPr lang="ru-RU" dirty="0"/>
          </a:p>
        </p:txBody>
      </p:sp>
      <p:pic>
        <p:nvPicPr>
          <p:cNvPr id="4" name="Picture 3" descr="photo10703-web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964661" y="2321696"/>
            <a:ext cx="1428728" cy="69294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исследования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28662" y="1643050"/>
            <a:ext cx="787241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7030A0"/>
                </a:solidFill>
              </a:rPr>
              <a:t>Экспериментально изучить состояние внимания у младших школьников;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Осуществить экспериментальную проверку предлагаемой работы по развитию внимания младших школьников, оценить ее эффективность.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Picture 10" descr="s1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57562"/>
            <a:ext cx="714380" cy="7143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10" descr="s1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714380" cy="7143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7030A0"/>
                </a:solidFill>
              </a:rPr>
              <a:t>В результате исследования все дети по преобладающим показателям свойств развития внимания были разделены на две группы: экспериментальную и контрольную.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sz="3200" smtClean="0"/>
              <a:t>Уровень</a:t>
            </a:r>
            <a:r>
              <a:rPr lang="ru-RU" sz="3200" dirty="0" smtClean="0"/>
              <a:t>  развития  внимания  у  младших школьников  </a:t>
            </a:r>
            <a:r>
              <a:rPr lang="ru-RU" sz="2700" dirty="0" smtClean="0"/>
              <a:t>(до обучения )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endParaRPr lang="ru-RU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5720" y="1357298"/>
          <a:ext cx="8858280" cy="5072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предлагаемые для развития внимания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формировать навыки самоконтроля;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воспитывать целенаправленность внимания;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развивать быстрое переключение внимания;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учить распределению внимания;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увеличить объем внимания;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развивать устойчивость внимания;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развивать силу внимания ( не замечать посторонних раздражителей).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Picture 8" descr="s1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642918"/>
            <a:ext cx="185738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Игры и упражнения, направленные на развитие внимания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ru-RU" dirty="0" smtClean="0"/>
              <a:t>Упражнение  на развитие концентрации и распределения внимания «Найди отличие».</a:t>
            </a:r>
          </a:p>
          <a:p>
            <a:pPr hangingPunct="0"/>
            <a:r>
              <a:rPr lang="ru-RU" dirty="0" smtClean="0"/>
              <a:t>Предлагаются 2   картинки с изображением двух предметов . На первый взгляд они совсем одинаковые. Но, всмотревшись внимательнее, можно увидеть, что это не так. Дети должны обнаружить различия.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Упражнение на развитие концентрации и распределения внимания</a:t>
            </a:r>
            <a:endParaRPr lang="ru-RU" sz="32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71538" y="2000240"/>
            <a:ext cx="6072230" cy="3857652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rnd">
            <a:solidFill>
              <a:schemeClr val="accent6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00956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Работа со студентами</Template>
  <TotalTime>736</TotalTime>
  <Words>1077</Words>
  <Application>Microsoft Office PowerPoint</Application>
  <PresentationFormat>Экран (4:3)</PresentationFormat>
  <Paragraphs>93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30009563</vt:lpstr>
      <vt:lpstr>Современные подходы в системе коррекционной работы по развитию внимания у младших школьников</vt:lpstr>
      <vt:lpstr>                 Актуальность         </vt:lpstr>
      <vt:lpstr>Цель исследования</vt:lpstr>
      <vt:lpstr>Задачи исследования</vt:lpstr>
      <vt:lpstr>Диагностика</vt:lpstr>
      <vt:lpstr>Уровень  развития  внимания  у  младших школьников  (до обучения )  </vt:lpstr>
      <vt:lpstr>Задачи предлагаемые для развития внимания</vt:lpstr>
      <vt:lpstr>Игры и упражнения, направленные на развитие внимания</vt:lpstr>
      <vt:lpstr>Упражнение на развитие концентрации и распределения внимания</vt:lpstr>
      <vt:lpstr> Упражнение, направленное на  развитие концентрации внимания </vt:lpstr>
      <vt:lpstr>Концентрация и распределение внимания</vt:lpstr>
      <vt:lpstr>Упражнение, направленное  на тренировку концентрации внимания «Выполни по образцу» </vt:lpstr>
      <vt:lpstr>Концентрация и устойчивость внимания</vt:lpstr>
      <vt:lpstr>Упражнение, направленное на увеличение уровня распределения внимания.</vt:lpstr>
      <vt:lpstr>Упражнение на развитие переключение внимания</vt:lpstr>
      <vt:lpstr>Упражнение на развитие концентрации и устойчивости внимания</vt:lpstr>
      <vt:lpstr>Упражнение  на развитие концентрации внимания «Скопируй портрет».</vt:lpstr>
      <vt:lpstr>Упражнение, направленное на развитие объема  внимания «Внимание»</vt:lpstr>
      <vt:lpstr>Развитие  объема  внимания</vt:lpstr>
      <vt:lpstr>Динамика  развития  внимания  у  младших школьников   (экспериментальной группы)</vt:lpstr>
      <vt:lpstr>Сравнение результатов контрольной и экспериментальной групп</vt:lpstr>
      <vt:lpstr>Заключение</vt:lpstr>
      <vt:lpstr>             Рекомендации.  Для поддержания внимания  необходимо:             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коррекционно – развивающего компонента на уроках в специальных коррекционных классах</dc:title>
  <dc:creator>Администратор</dc:creator>
  <cp:lastModifiedBy>Бука Ха хакер</cp:lastModifiedBy>
  <cp:revision>77</cp:revision>
  <dcterms:created xsi:type="dcterms:W3CDTF">2010-11-15T14:59:36Z</dcterms:created>
  <dcterms:modified xsi:type="dcterms:W3CDTF">2011-01-17T12:07:26Z</dcterms:modified>
</cp:coreProperties>
</file>