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75" r:id="rId3"/>
    <p:sldId id="257" r:id="rId4"/>
    <p:sldId id="259" r:id="rId5"/>
    <p:sldId id="272" r:id="rId6"/>
    <p:sldId id="258" r:id="rId7"/>
    <p:sldId id="260" r:id="rId8"/>
    <p:sldId id="261" r:id="rId9"/>
    <p:sldId id="266" r:id="rId10"/>
    <p:sldId id="267" r:id="rId11"/>
    <p:sldId id="263" r:id="rId12"/>
    <p:sldId id="271" r:id="rId13"/>
    <p:sldId id="265" r:id="rId14"/>
    <p:sldId id="273" r:id="rId15"/>
    <p:sldId id="268" r:id="rId16"/>
    <p:sldId id="274" r:id="rId17"/>
    <p:sldId id="269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4052" autoAdjust="0"/>
  </p:normalViewPr>
  <p:slideViewPr>
    <p:cSldViewPr>
      <p:cViewPr varScale="1">
        <p:scale>
          <a:sx n="43" d="100"/>
          <a:sy n="43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10а</c:v>
                </c:pt>
                <c:pt idx="1">
                  <c:v>11а 1пол.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76.400000000000006</c:v>
                </c:pt>
                <c:pt idx="1">
                  <c:v>76.400000000000006</c:v>
                </c:pt>
              </c:numCache>
            </c:numRef>
          </c:val>
        </c:ser>
        <c:axId val="82019840"/>
        <c:axId val="82021376"/>
      </c:barChart>
      <c:catAx>
        <c:axId val="82019840"/>
        <c:scaling>
          <c:orientation val="minMax"/>
        </c:scaling>
        <c:axPos val="b"/>
        <c:tickLblPos val="nextTo"/>
        <c:crossAx val="82021376"/>
        <c:crosses val="autoZero"/>
        <c:auto val="1"/>
        <c:lblAlgn val="ctr"/>
        <c:lblOffset val="100"/>
      </c:catAx>
      <c:valAx>
        <c:axId val="82021376"/>
        <c:scaling>
          <c:orientation val="minMax"/>
        </c:scaling>
        <c:axPos val="l"/>
        <c:majorGridlines/>
        <c:numFmt formatCode="General" sourceLinked="1"/>
        <c:tickLblPos val="nextTo"/>
        <c:crossAx val="820198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7 - 9 а</c:v>
                </c:pt>
                <c:pt idx="1">
                  <c:v>7 - 9 б</c:v>
                </c:pt>
                <c:pt idx="2">
                  <c:v>7 - 9г</c:v>
                </c:pt>
                <c:pt idx="3">
                  <c:v>7 - 9 в комп.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81.48</c:v>
                </c:pt>
                <c:pt idx="1">
                  <c:v>30.7</c:v>
                </c:pt>
                <c:pt idx="2">
                  <c:v>17.3</c:v>
                </c:pt>
                <c:pt idx="3">
                  <c:v>15.7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7 - 9 а</c:v>
                </c:pt>
                <c:pt idx="1">
                  <c:v>7 - 9 б</c:v>
                </c:pt>
                <c:pt idx="2">
                  <c:v>7 - 9г</c:v>
                </c:pt>
                <c:pt idx="3">
                  <c:v>7 - 9 в комп.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78.5</c:v>
                </c:pt>
                <c:pt idx="1">
                  <c:v>32</c:v>
                </c:pt>
                <c:pt idx="2">
                  <c:v>28.6</c:v>
                </c:pt>
                <c:pt idx="3">
                  <c:v>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7 - 9 а</c:v>
                </c:pt>
                <c:pt idx="1">
                  <c:v>7 - 9 б</c:v>
                </c:pt>
                <c:pt idx="2">
                  <c:v>7 - 9г</c:v>
                </c:pt>
                <c:pt idx="3">
                  <c:v>7 - 9 в комп.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90</c:v>
                </c:pt>
                <c:pt idx="1">
                  <c:v>27.2</c:v>
                </c:pt>
                <c:pt idx="2">
                  <c:v>11</c:v>
                </c:pt>
                <c:pt idx="3">
                  <c:v>33.300000000000004</c:v>
                </c:pt>
              </c:numCache>
            </c:numRef>
          </c:val>
        </c:ser>
        <c:axId val="62082432"/>
        <c:axId val="62088320"/>
      </c:barChart>
      <c:catAx>
        <c:axId val="62082432"/>
        <c:scaling>
          <c:orientation val="minMax"/>
        </c:scaling>
        <c:axPos val="b"/>
        <c:tickLblPos val="nextTo"/>
        <c:crossAx val="62088320"/>
        <c:crosses val="autoZero"/>
        <c:auto val="1"/>
        <c:lblAlgn val="ctr"/>
        <c:lblOffset val="100"/>
      </c:catAx>
      <c:valAx>
        <c:axId val="62088320"/>
        <c:scaling>
          <c:orientation val="minMax"/>
        </c:scaling>
        <c:axPos val="l"/>
        <c:majorGridlines/>
        <c:numFmt formatCode="General" sourceLinked="1"/>
        <c:tickLblPos val="nextTo"/>
        <c:crossAx val="620824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64578F-C014-4965-803D-FD624BFC628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76E320-A955-4201-8C5F-067BAD427F21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accent1"/>
              </a:solidFill>
            </a:rPr>
            <a:t>2.Ступень</a:t>
          </a:r>
          <a:r>
            <a:rPr lang="ru-RU" sz="2000" dirty="0" smtClean="0">
              <a:solidFill>
                <a:schemeClr val="accent1"/>
              </a:solidFill>
            </a:rPr>
            <a:t> </a:t>
          </a:r>
          <a:r>
            <a:rPr lang="ru-RU" sz="2800" dirty="0" smtClean="0">
              <a:solidFill>
                <a:schemeClr val="accent1"/>
              </a:solidFill>
            </a:rPr>
            <a:t>научного</a:t>
          </a:r>
          <a:r>
            <a:rPr lang="ru-RU" sz="2000" dirty="0" smtClean="0">
              <a:solidFill>
                <a:schemeClr val="accent1"/>
              </a:solidFill>
            </a:rPr>
            <a:t> </a:t>
          </a:r>
          <a:r>
            <a:rPr lang="ru-RU" sz="2400" dirty="0" smtClean="0">
              <a:solidFill>
                <a:schemeClr val="accent1"/>
              </a:solidFill>
            </a:rPr>
            <a:t>описания </a:t>
          </a:r>
          <a:r>
            <a:rPr lang="ru-RU" sz="2000" dirty="0" smtClean="0">
              <a:solidFill>
                <a:schemeClr val="accent1"/>
              </a:solidFill>
            </a:rPr>
            <a:t>(абстракции) </a:t>
          </a:r>
          <a:endParaRPr lang="ru-RU" sz="2000" dirty="0">
            <a:solidFill>
              <a:schemeClr val="accent1"/>
            </a:solidFill>
          </a:endParaRPr>
        </a:p>
      </dgm:t>
    </dgm:pt>
    <dgm:pt modelId="{27221EBF-E6FB-45A9-B281-57324775FC13}" type="parTrans" cxnId="{F9EFEC67-CADE-4459-86CA-8CCA8F1F12FF}">
      <dgm:prSet/>
      <dgm:spPr/>
      <dgm:t>
        <a:bodyPr/>
        <a:lstStyle/>
        <a:p>
          <a:endParaRPr lang="ru-RU"/>
        </a:p>
      </dgm:t>
    </dgm:pt>
    <dgm:pt modelId="{AD5D8F4F-1BAD-4FE2-B2F3-24DAC6FBD3EA}" type="sibTrans" cxnId="{F9EFEC67-CADE-4459-86CA-8CCA8F1F12FF}">
      <dgm:prSet/>
      <dgm:spPr/>
      <dgm:t>
        <a:bodyPr/>
        <a:lstStyle/>
        <a:p>
          <a:endParaRPr lang="ru-RU"/>
        </a:p>
      </dgm:t>
    </dgm:pt>
    <dgm:pt modelId="{415B5E9C-7A20-4A6C-AFA9-01071FE27DC6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800" dirty="0" smtClean="0">
              <a:solidFill>
                <a:schemeClr val="accent1"/>
              </a:solidFill>
            </a:rPr>
            <a:t>3.Уровень </a:t>
          </a:r>
          <a:r>
            <a:rPr lang="ru-RU" sz="2400" dirty="0" smtClean="0">
              <a:solidFill>
                <a:schemeClr val="accent1"/>
              </a:solidFill>
            </a:rPr>
            <a:t>усвоения</a:t>
          </a:r>
          <a:r>
            <a:rPr lang="ru-RU" sz="2000" dirty="0" smtClean="0">
              <a:solidFill>
                <a:schemeClr val="accent1"/>
              </a:solidFill>
            </a:rPr>
            <a:t> (</a:t>
          </a:r>
          <a:r>
            <a:rPr lang="ru-RU" sz="1800" dirty="0" smtClean="0">
              <a:solidFill>
                <a:schemeClr val="accent1"/>
              </a:solidFill>
            </a:rPr>
            <a:t>способность решать задачи)</a:t>
          </a:r>
          <a:endParaRPr lang="ru-RU" sz="2800" dirty="0">
            <a:solidFill>
              <a:schemeClr val="accent1"/>
            </a:solidFill>
          </a:endParaRPr>
        </a:p>
      </dgm:t>
    </dgm:pt>
    <dgm:pt modelId="{21819F4F-0300-4B9A-846F-8DA223C11A11}" type="parTrans" cxnId="{5EED91F8-0FFF-494D-B20E-7DD42BF15AF3}">
      <dgm:prSet/>
      <dgm:spPr/>
      <dgm:t>
        <a:bodyPr/>
        <a:lstStyle/>
        <a:p>
          <a:endParaRPr lang="ru-RU"/>
        </a:p>
      </dgm:t>
    </dgm:pt>
    <dgm:pt modelId="{FF973BF5-547B-488C-AA90-14D1331E5074}" type="sibTrans" cxnId="{5EED91F8-0FFF-494D-B20E-7DD42BF15AF3}">
      <dgm:prSet/>
      <dgm:spPr/>
      <dgm:t>
        <a:bodyPr/>
        <a:lstStyle/>
        <a:p>
          <a:endParaRPr lang="ru-RU"/>
        </a:p>
      </dgm:t>
    </dgm:pt>
    <dgm:pt modelId="{1059039C-CEE7-4BFE-83B5-C6005C79B87C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3600" dirty="0" smtClean="0">
              <a:solidFill>
                <a:schemeClr val="accent1"/>
              </a:solidFill>
            </a:rPr>
            <a:t>4. </a:t>
          </a:r>
          <a:r>
            <a:rPr lang="ru-RU" sz="2800" dirty="0" smtClean="0">
              <a:solidFill>
                <a:schemeClr val="accent1"/>
              </a:solidFill>
            </a:rPr>
            <a:t>качество и прочность </a:t>
          </a:r>
          <a:r>
            <a:rPr lang="ru-RU" sz="2000" dirty="0" smtClean="0">
              <a:solidFill>
                <a:schemeClr val="accent1"/>
              </a:solidFill>
            </a:rPr>
            <a:t>(осознанность и время</a:t>
          </a:r>
          <a:r>
            <a:rPr lang="ru-RU" sz="2000" dirty="0" smtClean="0"/>
            <a:t>)</a:t>
          </a:r>
          <a:endParaRPr lang="ru-RU" sz="3200" dirty="0"/>
        </a:p>
      </dgm:t>
    </dgm:pt>
    <dgm:pt modelId="{848C00E9-185B-40F0-85F2-19D846E61572}" type="parTrans" cxnId="{C95F4A2C-C518-4F5D-B230-062348A48D5B}">
      <dgm:prSet/>
      <dgm:spPr/>
      <dgm:t>
        <a:bodyPr/>
        <a:lstStyle/>
        <a:p>
          <a:endParaRPr lang="ru-RU"/>
        </a:p>
      </dgm:t>
    </dgm:pt>
    <dgm:pt modelId="{C798175C-036B-4864-8B66-F64CDEB3D573}" type="sibTrans" cxnId="{C95F4A2C-C518-4F5D-B230-062348A48D5B}">
      <dgm:prSet/>
      <dgm:spPr/>
      <dgm:t>
        <a:bodyPr/>
        <a:lstStyle/>
        <a:p>
          <a:endParaRPr lang="ru-RU"/>
        </a:p>
      </dgm:t>
    </dgm:pt>
    <dgm:pt modelId="{C0326BDD-A753-4893-BE38-54443B69538A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accent1"/>
              </a:solidFill>
            </a:rPr>
            <a:t>5.Автоматизация умений</a:t>
          </a:r>
          <a:r>
            <a:rPr lang="ru-RU" sz="1800" dirty="0" smtClean="0">
              <a:solidFill>
                <a:schemeClr val="accent1"/>
              </a:solidFill>
            </a:rPr>
            <a:t>(навыки и скорость их использования</a:t>
          </a:r>
          <a:r>
            <a:rPr lang="ru-RU" sz="1800" dirty="0" smtClean="0"/>
            <a:t>)</a:t>
          </a:r>
          <a:endParaRPr lang="ru-RU" sz="2800" dirty="0"/>
        </a:p>
      </dgm:t>
    </dgm:pt>
    <dgm:pt modelId="{46F35372-F607-4553-8C19-125E39E40A8C}" type="parTrans" cxnId="{6A1081E3-3DC6-4C10-B3FD-C97629CF3EC0}">
      <dgm:prSet/>
      <dgm:spPr/>
      <dgm:t>
        <a:bodyPr/>
        <a:lstStyle/>
        <a:p>
          <a:endParaRPr lang="ru-RU"/>
        </a:p>
      </dgm:t>
    </dgm:pt>
    <dgm:pt modelId="{3DA7CD9F-F71A-4517-9AB0-712CC2E4EC84}" type="sibTrans" cxnId="{6A1081E3-3DC6-4C10-B3FD-C97629CF3EC0}">
      <dgm:prSet/>
      <dgm:spPr/>
      <dgm:t>
        <a:bodyPr/>
        <a:lstStyle/>
        <a:p>
          <a:endParaRPr lang="ru-RU"/>
        </a:p>
      </dgm:t>
    </dgm:pt>
    <dgm:pt modelId="{74D09672-B2CF-45F4-A318-0AD873634510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800" dirty="0" smtClean="0">
              <a:solidFill>
                <a:schemeClr val="accent1"/>
              </a:solidFill>
            </a:rPr>
            <a:t>6.Осознанность применения навыков</a:t>
          </a:r>
          <a:endParaRPr lang="ru-RU" sz="2800" dirty="0">
            <a:solidFill>
              <a:schemeClr val="accent1"/>
            </a:solidFill>
          </a:endParaRPr>
        </a:p>
      </dgm:t>
    </dgm:pt>
    <dgm:pt modelId="{6BC86C1C-AA16-4D29-B0CE-7DFE3334A85F}" type="parTrans" cxnId="{BC0DBE1E-D1D0-417F-9245-86533BDF45C8}">
      <dgm:prSet/>
      <dgm:spPr/>
      <dgm:t>
        <a:bodyPr/>
        <a:lstStyle/>
        <a:p>
          <a:endParaRPr lang="ru-RU"/>
        </a:p>
      </dgm:t>
    </dgm:pt>
    <dgm:pt modelId="{0A55A7E7-6612-4A3A-930C-ADF285A7D69B}" type="sibTrans" cxnId="{BC0DBE1E-D1D0-417F-9245-86533BDF45C8}">
      <dgm:prSet/>
      <dgm:spPr/>
      <dgm:t>
        <a:bodyPr/>
        <a:lstStyle/>
        <a:p>
          <a:endParaRPr lang="ru-RU"/>
        </a:p>
      </dgm:t>
    </dgm:pt>
    <dgm:pt modelId="{437A9001-B3C9-4BF3-913E-732D82A317C9}" type="pres">
      <dgm:prSet presAssocID="{C264578F-C014-4965-803D-FD624BFC628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2F0E19-C8F8-45CE-9545-1A882DE2252F}" type="pres">
      <dgm:prSet presAssocID="{9F76E320-A955-4201-8C5F-067BAD427F21}" presName="node" presStyleLbl="node1" presStyleIdx="0" presStyleCnt="5" custScaleX="126801" custScaleY="1292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AC845-2CE8-4C0E-BF1A-33A87B0D9B64}" type="pres">
      <dgm:prSet presAssocID="{AD5D8F4F-1BAD-4FE2-B2F3-24DAC6FBD3EA}" presName="sibTrans" presStyleCnt="0"/>
      <dgm:spPr/>
    </dgm:pt>
    <dgm:pt modelId="{AD3EE1E1-F662-4151-B774-55F8069B3C3C}" type="pres">
      <dgm:prSet presAssocID="{415B5E9C-7A20-4A6C-AFA9-01071FE27DC6}" presName="node" presStyleLbl="node1" presStyleIdx="1" presStyleCnt="5" custScaleX="120235" custScaleY="132835" custLinFactNeighborX="3732" custLinFactNeighborY="-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D8AE1E-2AB8-4646-821C-EDB112253E94}" type="pres">
      <dgm:prSet presAssocID="{FF973BF5-547B-488C-AA90-14D1331E5074}" presName="sibTrans" presStyleCnt="0"/>
      <dgm:spPr/>
    </dgm:pt>
    <dgm:pt modelId="{199C30B3-4F10-48F1-8573-9CA66BF54440}" type="pres">
      <dgm:prSet presAssocID="{1059039C-CEE7-4BFE-83B5-C6005C79B87C}" presName="node" presStyleLbl="node1" presStyleIdx="2" presStyleCnt="5" custScaleX="124020" custScaleY="102693" custLinFactNeighborX="-10573" custLinFactNeighborY="-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2ECEFC-52BB-4B4D-B211-AEAB6423AD21}" type="pres">
      <dgm:prSet presAssocID="{C798175C-036B-4864-8B66-F64CDEB3D573}" presName="sibTrans" presStyleCnt="0"/>
      <dgm:spPr/>
    </dgm:pt>
    <dgm:pt modelId="{1BA385D2-152B-4E01-91F4-A2E5A4C45093}" type="pres">
      <dgm:prSet presAssocID="{C0326BDD-A753-4893-BE38-54443B69538A}" presName="node" presStyleLbl="node1" presStyleIdx="3" presStyleCnt="5" custScaleX="111868" custScaleY="96387" custLinFactNeighborX="1216" custLinFactNeighborY="-1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42986-6D8E-4A62-97E1-BCF13A2D46DD}" type="pres">
      <dgm:prSet presAssocID="{3DA7CD9F-F71A-4517-9AB0-712CC2E4EC84}" presName="sibTrans" presStyleCnt="0"/>
      <dgm:spPr/>
    </dgm:pt>
    <dgm:pt modelId="{D8D6754E-6D45-4EF4-BD6A-1F06243C5B2A}" type="pres">
      <dgm:prSet presAssocID="{74D09672-B2CF-45F4-A318-0AD873634510}" presName="node" presStyleLbl="node1" presStyleIdx="4" presStyleCnt="5" custScaleX="226959" custScaleY="82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8D7629-B30D-4491-B4ED-48F7D778C6BF}" type="presOf" srcId="{74D09672-B2CF-45F4-A318-0AD873634510}" destId="{D8D6754E-6D45-4EF4-BD6A-1F06243C5B2A}" srcOrd="0" destOrd="0" presId="urn:microsoft.com/office/officeart/2005/8/layout/default"/>
    <dgm:cxn modelId="{09AB0B8D-D9E8-4A16-81B4-2E6ED0548FE0}" type="presOf" srcId="{1059039C-CEE7-4BFE-83B5-C6005C79B87C}" destId="{199C30B3-4F10-48F1-8573-9CA66BF54440}" srcOrd="0" destOrd="0" presId="urn:microsoft.com/office/officeart/2005/8/layout/default"/>
    <dgm:cxn modelId="{F9EFEC67-CADE-4459-86CA-8CCA8F1F12FF}" srcId="{C264578F-C014-4965-803D-FD624BFC6288}" destId="{9F76E320-A955-4201-8C5F-067BAD427F21}" srcOrd="0" destOrd="0" parTransId="{27221EBF-E6FB-45A9-B281-57324775FC13}" sibTransId="{AD5D8F4F-1BAD-4FE2-B2F3-24DAC6FBD3EA}"/>
    <dgm:cxn modelId="{6A1081E3-3DC6-4C10-B3FD-C97629CF3EC0}" srcId="{C264578F-C014-4965-803D-FD624BFC6288}" destId="{C0326BDD-A753-4893-BE38-54443B69538A}" srcOrd="3" destOrd="0" parTransId="{46F35372-F607-4553-8C19-125E39E40A8C}" sibTransId="{3DA7CD9F-F71A-4517-9AB0-712CC2E4EC84}"/>
    <dgm:cxn modelId="{244A3F2E-5F10-4A3B-A87A-A370082E3DD9}" type="presOf" srcId="{9F76E320-A955-4201-8C5F-067BAD427F21}" destId="{4A2F0E19-C8F8-45CE-9545-1A882DE2252F}" srcOrd="0" destOrd="0" presId="urn:microsoft.com/office/officeart/2005/8/layout/default"/>
    <dgm:cxn modelId="{5CC769E5-89C3-43BF-89DB-04945CAF971B}" type="presOf" srcId="{C0326BDD-A753-4893-BE38-54443B69538A}" destId="{1BA385D2-152B-4E01-91F4-A2E5A4C45093}" srcOrd="0" destOrd="0" presId="urn:microsoft.com/office/officeart/2005/8/layout/default"/>
    <dgm:cxn modelId="{C95F4A2C-C518-4F5D-B230-062348A48D5B}" srcId="{C264578F-C014-4965-803D-FD624BFC6288}" destId="{1059039C-CEE7-4BFE-83B5-C6005C79B87C}" srcOrd="2" destOrd="0" parTransId="{848C00E9-185B-40F0-85F2-19D846E61572}" sibTransId="{C798175C-036B-4864-8B66-F64CDEB3D573}"/>
    <dgm:cxn modelId="{5EED91F8-0FFF-494D-B20E-7DD42BF15AF3}" srcId="{C264578F-C014-4965-803D-FD624BFC6288}" destId="{415B5E9C-7A20-4A6C-AFA9-01071FE27DC6}" srcOrd="1" destOrd="0" parTransId="{21819F4F-0300-4B9A-846F-8DA223C11A11}" sibTransId="{FF973BF5-547B-488C-AA90-14D1331E5074}"/>
    <dgm:cxn modelId="{B01840D9-92AD-49DC-BCC4-85466010D79F}" type="presOf" srcId="{415B5E9C-7A20-4A6C-AFA9-01071FE27DC6}" destId="{AD3EE1E1-F662-4151-B774-55F8069B3C3C}" srcOrd="0" destOrd="0" presId="urn:microsoft.com/office/officeart/2005/8/layout/default"/>
    <dgm:cxn modelId="{F7D685F8-7C21-4562-AF29-7DF8D60D16FB}" type="presOf" srcId="{C264578F-C014-4965-803D-FD624BFC6288}" destId="{437A9001-B3C9-4BF3-913E-732D82A317C9}" srcOrd="0" destOrd="0" presId="urn:microsoft.com/office/officeart/2005/8/layout/default"/>
    <dgm:cxn modelId="{BC0DBE1E-D1D0-417F-9245-86533BDF45C8}" srcId="{C264578F-C014-4965-803D-FD624BFC6288}" destId="{74D09672-B2CF-45F4-A318-0AD873634510}" srcOrd="4" destOrd="0" parTransId="{6BC86C1C-AA16-4D29-B0CE-7DFE3334A85F}" sibTransId="{0A55A7E7-6612-4A3A-930C-ADF285A7D69B}"/>
    <dgm:cxn modelId="{75F8ED64-2C9F-4566-AB10-F25759415F5B}" type="presParOf" srcId="{437A9001-B3C9-4BF3-913E-732D82A317C9}" destId="{4A2F0E19-C8F8-45CE-9545-1A882DE2252F}" srcOrd="0" destOrd="0" presId="urn:microsoft.com/office/officeart/2005/8/layout/default"/>
    <dgm:cxn modelId="{27C55755-F0A2-4065-B8A6-D62F9F18AFA0}" type="presParOf" srcId="{437A9001-B3C9-4BF3-913E-732D82A317C9}" destId="{EDAAC845-2CE8-4C0E-BF1A-33A87B0D9B64}" srcOrd="1" destOrd="0" presId="urn:microsoft.com/office/officeart/2005/8/layout/default"/>
    <dgm:cxn modelId="{AE86C01D-5375-492E-AEFA-D2540149ED86}" type="presParOf" srcId="{437A9001-B3C9-4BF3-913E-732D82A317C9}" destId="{AD3EE1E1-F662-4151-B774-55F8069B3C3C}" srcOrd="2" destOrd="0" presId="urn:microsoft.com/office/officeart/2005/8/layout/default"/>
    <dgm:cxn modelId="{D7BBB4B6-D239-4320-9484-3D3B9D4A9DB9}" type="presParOf" srcId="{437A9001-B3C9-4BF3-913E-732D82A317C9}" destId="{48D8AE1E-2AB8-4646-821C-EDB112253E94}" srcOrd="3" destOrd="0" presId="urn:microsoft.com/office/officeart/2005/8/layout/default"/>
    <dgm:cxn modelId="{F8C029BA-130B-4BBC-B807-C3D780B5A339}" type="presParOf" srcId="{437A9001-B3C9-4BF3-913E-732D82A317C9}" destId="{199C30B3-4F10-48F1-8573-9CA66BF54440}" srcOrd="4" destOrd="0" presId="urn:microsoft.com/office/officeart/2005/8/layout/default"/>
    <dgm:cxn modelId="{3621006F-FE30-4AC0-AEE4-A89B361CA651}" type="presParOf" srcId="{437A9001-B3C9-4BF3-913E-732D82A317C9}" destId="{B92ECEFC-52BB-4B4D-B211-AEAB6423AD21}" srcOrd="5" destOrd="0" presId="urn:microsoft.com/office/officeart/2005/8/layout/default"/>
    <dgm:cxn modelId="{62AF1EB3-9DA9-4C23-B6FE-E0CB993464BC}" type="presParOf" srcId="{437A9001-B3C9-4BF3-913E-732D82A317C9}" destId="{1BA385D2-152B-4E01-91F4-A2E5A4C45093}" srcOrd="6" destOrd="0" presId="urn:microsoft.com/office/officeart/2005/8/layout/default"/>
    <dgm:cxn modelId="{23C248B5-5E81-4D8E-92B0-840D516332B6}" type="presParOf" srcId="{437A9001-B3C9-4BF3-913E-732D82A317C9}" destId="{1A642986-6D8E-4A62-97E1-BCF13A2D46DD}" srcOrd="7" destOrd="0" presId="urn:microsoft.com/office/officeart/2005/8/layout/default"/>
    <dgm:cxn modelId="{3194027A-B513-480D-A542-91EBCBB445F6}" type="presParOf" srcId="{437A9001-B3C9-4BF3-913E-732D82A317C9}" destId="{D8D6754E-6D45-4EF4-BD6A-1F06243C5B2A}" srcOrd="8" destOrd="0" presId="urn:microsoft.com/office/officeart/2005/8/layout/default"/>
  </dgm:cxnLst>
  <dgm:bg>
    <a:solidFill>
      <a:schemeClr val="bg1">
        <a:lumMod val="65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9442C4-A3A8-4E5E-A86B-E305C6959B1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C02A18-4B1F-4368-ABEF-21B559863B1A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accent1"/>
              </a:solidFill>
            </a:rPr>
            <a:t>Рассмотрим подробнее уровень усвоения</a:t>
          </a:r>
          <a:endParaRPr lang="ru-RU" sz="2800" b="1" dirty="0">
            <a:solidFill>
              <a:schemeClr val="accent1"/>
            </a:solidFill>
          </a:endParaRPr>
        </a:p>
      </dgm:t>
    </dgm:pt>
    <dgm:pt modelId="{D18DF5E2-061B-4259-8469-7E71DC86B1F0}" type="parTrans" cxnId="{3352A9E2-6337-4FD2-834C-BA7EBEC5A211}">
      <dgm:prSet/>
      <dgm:spPr/>
      <dgm:t>
        <a:bodyPr/>
        <a:lstStyle/>
        <a:p>
          <a:endParaRPr lang="ru-RU"/>
        </a:p>
      </dgm:t>
    </dgm:pt>
    <dgm:pt modelId="{8F3A7CE0-0911-4A6E-9311-BEC0FD8AEBAF}" type="sibTrans" cxnId="{3352A9E2-6337-4FD2-834C-BA7EBEC5A211}">
      <dgm:prSet/>
      <dgm:spPr/>
      <dgm:t>
        <a:bodyPr/>
        <a:lstStyle/>
        <a:p>
          <a:endParaRPr lang="ru-RU"/>
        </a:p>
      </dgm:t>
    </dgm:pt>
    <dgm:pt modelId="{CFA96487-9F3E-476F-9DC1-331C903FDBCE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accent1"/>
              </a:solidFill>
            </a:rPr>
            <a:t>способность решать</a:t>
          </a:r>
          <a:endParaRPr lang="ru-RU" sz="2800" b="1" dirty="0">
            <a:solidFill>
              <a:schemeClr val="accent1"/>
            </a:solidFill>
          </a:endParaRPr>
        </a:p>
      </dgm:t>
    </dgm:pt>
    <dgm:pt modelId="{C780C596-2E0C-48FE-B303-134105F0E5CE}" type="parTrans" cxnId="{239D6893-EA3B-4D31-8631-3F3809317795}">
      <dgm:prSet/>
      <dgm:spPr/>
      <dgm:t>
        <a:bodyPr/>
        <a:lstStyle/>
        <a:p>
          <a:endParaRPr lang="ru-RU"/>
        </a:p>
      </dgm:t>
    </dgm:pt>
    <dgm:pt modelId="{89B9CAB7-3C1A-4E42-9CD9-AF0A736FB94B}" type="sibTrans" cxnId="{239D6893-EA3B-4D31-8631-3F3809317795}">
      <dgm:prSet/>
      <dgm:spPr/>
      <dgm:t>
        <a:bodyPr/>
        <a:lstStyle/>
        <a:p>
          <a:endParaRPr lang="ru-RU"/>
        </a:p>
      </dgm:t>
    </dgm:pt>
    <dgm:pt modelId="{67255896-6C3F-478D-8404-E59EB6D002E0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accent1"/>
              </a:solidFill>
            </a:rPr>
            <a:t>различные задачи</a:t>
          </a:r>
          <a:endParaRPr lang="ru-RU" sz="3200" b="1" dirty="0">
            <a:solidFill>
              <a:schemeClr val="accent1"/>
            </a:solidFill>
          </a:endParaRPr>
        </a:p>
      </dgm:t>
    </dgm:pt>
    <dgm:pt modelId="{A37DB884-5758-466B-923E-DC337C86E7B8}" type="parTrans" cxnId="{FE35EF20-95C4-4109-9FA9-E24D1EC55FA0}">
      <dgm:prSet/>
      <dgm:spPr/>
      <dgm:t>
        <a:bodyPr/>
        <a:lstStyle/>
        <a:p>
          <a:endParaRPr lang="ru-RU"/>
        </a:p>
      </dgm:t>
    </dgm:pt>
    <dgm:pt modelId="{977A0566-EA30-4FE3-AC84-5453FB7CC75D}" type="sibTrans" cxnId="{FE35EF20-95C4-4109-9FA9-E24D1EC55FA0}">
      <dgm:prSet/>
      <dgm:spPr/>
      <dgm:t>
        <a:bodyPr/>
        <a:lstStyle/>
        <a:p>
          <a:endParaRPr lang="ru-RU"/>
        </a:p>
      </dgm:t>
    </dgm:pt>
    <dgm:pt modelId="{07AB4797-4CE4-410B-ACCF-EAA6AE0C0041}" type="pres">
      <dgm:prSet presAssocID="{A59442C4-A3A8-4E5E-A86B-E305C6959B1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023F32-43FF-406E-814E-CFBE1A1D99AA}" type="pres">
      <dgm:prSet presAssocID="{A59442C4-A3A8-4E5E-A86B-E305C6959B16}" presName="dummyMaxCanvas" presStyleCnt="0">
        <dgm:presLayoutVars/>
      </dgm:prSet>
      <dgm:spPr/>
    </dgm:pt>
    <dgm:pt modelId="{737D2A8F-F035-465B-BAD6-B1F4338E864D}" type="pres">
      <dgm:prSet presAssocID="{A59442C4-A3A8-4E5E-A86B-E305C6959B16}" presName="ThreeNodes_1" presStyleLbl="node1" presStyleIdx="0" presStyleCnt="3" custScaleX="98317" custScaleY="79530" custLinFactNeighborX="2282" custLinFactNeighborY="11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B3F54-E4EB-4C8B-A7BB-62F9B075CC6F}" type="pres">
      <dgm:prSet presAssocID="{A59442C4-A3A8-4E5E-A86B-E305C6959B16}" presName="ThreeNodes_2" presStyleLbl="node1" presStyleIdx="1" presStyleCnt="3" custScaleX="91259" custScaleY="77219" custLinFactNeighborX="341" custLinFactNeighborY="-68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1A214-5810-446B-85C8-D61BA7FD7ABA}" type="pres">
      <dgm:prSet presAssocID="{A59442C4-A3A8-4E5E-A86B-E305C6959B16}" presName="ThreeNodes_3" presStyleLbl="node1" presStyleIdx="2" presStyleCnt="3" custScaleX="97544" custScaleY="88505" custLinFactNeighborX="-3299" custLinFactNeighborY="-22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5F7D6-CF9E-4F0F-8EBD-4BBFEDB2F5D4}" type="pres">
      <dgm:prSet presAssocID="{A59442C4-A3A8-4E5E-A86B-E305C6959B1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4033EB-3C99-453E-BA41-CCC4BA3180BC}" type="pres">
      <dgm:prSet presAssocID="{A59442C4-A3A8-4E5E-A86B-E305C6959B1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BC080-F4AB-4264-9252-DFAC6E27DF4A}" type="pres">
      <dgm:prSet presAssocID="{A59442C4-A3A8-4E5E-A86B-E305C6959B1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ADADB-1A14-47C3-810D-78ACEA6CBC08}" type="pres">
      <dgm:prSet presAssocID="{A59442C4-A3A8-4E5E-A86B-E305C6959B1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6E8303-01A0-4ACA-83B4-07E797FF60E3}" type="pres">
      <dgm:prSet presAssocID="{A59442C4-A3A8-4E5E-A86B-E305C6959B1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A583F9-0957-4E88-88F5-4D73D46C39E6}" type="presOf" srcId="{89B9CAB7-3C1A-4E42-9CD9-AF0A736FB94B}" destId="{C74033EB-3C99-453E-BA41-CCC4BA3180BC}" srcOrd="0" destOrd="0" presId="urn:microsoft.com/office/officeart/2005/8/layout/vProcess5"/>
    <dgm:cxn modelId="{FD71470E-6B1E-4DF0-B386-B29CDF25A2E3}" type="presOf" srcId="{67255896-6C3F-478D-8404-E59EB6D002E0}" destId="{E46E8303-01A0-4ACA-83B4-07E797FF60E3}" srcOrd="1" destOrd="0" presId="urn:microsoft.com/office/officeart/2005/8/layout/vProcess5"/>
    <dgm:cxn modelId="{7CD4E3A0-8B80-4C49-9AD6-B6A50D29FFCC}" type="presOf" srcId="{CFA96487-9F3E-476F-9DC1-331C903FDBCE}" destId="{568ADADB-1A14-47C3-810D-78ACEA6CBC08}" srcOrd="1" destOrd="0" presId="urn:microsoft.com/office/officeart/2005/8/layout/vProcess5"/>
    <dgm:cxn modelId="{3285F553-E6AF-4542-A395-8C8C9F839D6D}" type="presOf" srcId="{D3C02A18-4B1F-4368-ABEF-21B559863B1A}" destId="{737D2A8F-F035-465B-BAD6-B1F4338E864D}" srcOrd="0" destOrd="0" presId="urn:microsoft.com/office/officeart/2005/8/layout/vProcess5"/>
    <dgm:cxn modelId="{93D9B5A6-6C06-4D7C-B9F5-DDA816799CDA}" type="presOf" srcId="{67255896-6C3F-478D-8404-E59EB6D002E0}" destId="{2391A214-5810-446B-85C8-D61BA7FD7ABA}" srcOrd="0" destOrd="0" presId="urn:microsoft.com/office/officeart/2005/8/layout/vProcess5"/>
    <dgm:cxn modelId="{239D6893-EA3B-4D31-8631-3F3809317795}" srcId="{A59442C4-A3A8-4E5E-A86B-E305C6959B16}" destId="{CFA96487-9F3E-476F-9DC1-331C903FDBCE}" srcOrd="1" destOrd="0" parTransId="{C780C596-2E0C-48FE-B303-134105F0E5CE}" sibTransId="{89B9CAB7-3C1A-4E42-9CD9-AF0A736FB94B}"/>
    <dgm:cxn modelId="{FE35EF20-95C4-4109-9FA9-E24D1EC55FA0}" srcId="{A59442C4-A3A8-4E5E-A86B-E305C6959B16}" destId="{67255896-6C3F-478D-8404-E59EB6D002E0}" srcOrd="2" destOrd="0" parTransId="{A37DB884-5758-466B-923E-DC337C86E7B8}" sibTransId="{977A0566-EA30-4FE3-AC84-5453FB7CC75D}"/>
    <dgm:cxn modelId="{CF7990EF-D35F-47B3-AA92-BD2A6A295304}" type="presOf" srcId="{D3C02A18-4B1F-4368-ABEF-21B559863B1A}" destId="{EDDBC080-F4AB-4264-9252-DFAC6E27DF4A}" srcOrd="1" destOrd="0" presId="urn:microsoft.com/office/officeart/2005/8/layout/vProcess5"/>
    <dgm:cxn modelId="{D6BCF5B3-D873-4DB0-A6A7-D9DBD5F6730D}" type="presOf" srcId="{8F3A7CE0-0911-4A6E-9311-BEC0FD8AEBAF}" destId="{7295F7D6-CF9E-4F0F-8EBD-4BBFEDB2F5D4}" srcOrd="0" destOrd="0" presId="urn:microsoft.com/office/officeart/2005/8/layout/vProcess5"/>
    <dgm:cxn modelId="{3352A9E2-6337-4FD2-834C-BA7EBEC5A211}" srcId="{A59442C4-A3A8-4E5E-A86B-E305C6959B16}" destId="{D3C02A18-4B1F-4368-ABEF-21B559863B1A}" srcOrd="0" destOrd="0" parTransId="{D18DF5E2-061B-4259-8469-7E71DC86B1F0}" sibTransId="{8F3A7CE0-0911-4A6E-9311-BEC0FD8AEBAF}"/>
    <dgm:cxn modelId="{9220611D-5088-42F4-A52A-F6B56BFE8EAB}" type="presOf" srcId="{A59442C4-A3A8-4E5E-A86B-E305C6959B16}" destId="{07AB4797-4CE4-410B-ACCF-EAA6AE0C0041}" srcOrd="0" destOrd="0" presId="urn:microsoft.com/office/officeart/2005/8/layout/vProcess5"/>
    <dgm:cxn modelId="{E72E3D85-BCE1-46F7-8B9A-35B3020AE607}" type="presOf" srcId="{CFA96487-9F3E-476F-9DC1-331C903FDBCE}" destId="{E93B3F54-E4EB-4C8B-A7BB-62F9B075CC6F}" srcOrd="0" destOrd="0" presId="urn:microsoft.com/office/officeart/2005/8/layout/vProcess5"/>
    <dgm:cxn modelId="{E54BED61-DB79-4459-B34A-B43A815D12DE}" type="presParOf" srcId="{07AB4797-4CE4-410B-ACCF-EAA6AE0C0041}" destId="{30023F32-43FF-406E-814E-CFBE1A1D99AA}" srcOrd="0" destOrd="0" presId="urn:microsoft.com/office/officeart/2005/8/layout/vProcess5"/>
    <dgm:cxn modelId="{0CDDE6D8-D58A-4FF9-A40B-5ACF635B14F6}" type="presParOf" srcId="{07AB4797-4CE4-410B-ACCF-EAA6AE0C0041}" destId="{737D2A8F-F035-465B-BAD6-B1F4338E864D}" srcOrd="1" destOrd="0" presId="urn:microsoft.com/office/officeart/2005/8/layout/vProcess5"/>
    <dgm:cxn modelId="{E69D0C2A-BB56-4BFA-BE61-8D7B1911F2DB}" type="presParOf" srcId="{07AB4797-4CE4-410B-ACCF-EAA6AE0C0041}" destId="{E93B3F54-E4EB-4C8B-A7BB-62F9B075CC6F}" srcOrd="2" destOrd="0" presId="urn:microsoft.com/office/officeart/2005/8/layout/vProcess5"/>
    <dgm:cxn modelId="{02860B0C-738A-4E6B-ACF1-A1D5F1AAB273}" type="presParOf" srcId="{07AB4797-4CE4-410B-ACCF-EAA6AE0C0041}" destId="{2391A214-5810-446B-85C8-D61BA7FD7ABA}" srcOrd="3" destOrd="0" presId="urn:microsoft.com/office/officeart/2005/8/layout/vProcess5"/>
    <dgm:cxn modelId="{FDC04324-9502-4D9C-9D29-2A3203F4912C}" type="presParOf" srcId="{07AB4797-4CE4-410B-ACCF-EAA6AE0C0041}" destId="{7295F7D6-CF9E-4F0F-8EBD-4BBFEDB2F5D4}" srcOrd="4" destOrd="0" presId="urn:microsoft.com/office/officeart/2005/8/layout/vProcess5"/>
    <dgm:cxn modelId="{0933A535-AF4E-4D98-946E-19D41BA25318}" type="presParOf" srcId="{07AB4797-4CE4-410B-ACCF-EAA6AE0C0041}" destId="{C74033EB-3C99-453E-BA41-CCC4BA3180BC}" srcOrd="5" destOrd="0" presId="urn:microsoft.com/office/officeart/2005/8/layout/vProcess5"/>
    <dgm:cxn modelId="{158DF1CC-0001-4D7D-8D82-9DDAD6519C10}" type="presParOf" srcId="{07AB4797-4CE4-410B-ACCF-EAA6AE0C0041}" destId="{EDDBC080-F4AB-4264-9252-DFAC6E27DF4A}" srcOrd="6" destOrd="0" presId="urn:microsoft.com/office/officeart/2005/8/layout/vProcess5"/>
    <dgm:cxn modelId="{D58F4D1F-10DE-4FC9-B40C-7C14C510CABD}" type="presParOf" srcId="{07AB4797-4CE4-410B-ACCF-EAA6AE0C0041}" destId="{568ADADB-1A14-47C3-810D-78ACEA6CBC08}" srcOrd="7" destOrd="0" presId="urn:microsoft.com/office/officeart/2005/8/layout/vProcess5"/>
    <dgm:cxn modelId="{16698252-22C3-4AC0-B2F3-3F7B550EE3EC}" type="presParOf" srcId="{07AB4797-4CE4-410B-ACCF-EAA6AE0C0041}" destId="{E46E8303-01A0-4ACA-83B4-07E797FF60E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2F0E19-C8F8-45CE-9545-1A882DE2252F}">
      <dsp:nvSpPr>
        <dsp:cNvPr id="0" name=""/>
        <dsp:cNvSpPr/>
      </dsp:nvSpPr>
      <dsp:spPr>
        <a:xfrm>
          <a:off x="530545" y="30800"/>
          <a:ext cx="3419593" cy="209165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1"/>
              </a:solidFill>
            </a:rPr>
            <a:t>2.Ступень</a:t>
          </a:r>
          <a:r>
            <a:rPr lang="ru-RU" sz="2000" kern="1200" dirty="0" smtClean="0">
              <a:solidFill>
                <a:schemeClr val="accent1"/>
              </a:solidFill>
            </a:rPr>
            <a:t> </a:t>
          </a:r>
          <a:r>
            <a:rPr lang="ru-RU" sz="2800" kern="1200" dirty="0" smtClean="0">
              <a:solidFill>
                <a:schemeClr val="accent1"/>
              </a:solidFill>
            </a:rPr>
            <a:t>научного</a:t>
          </a:r>
          <a:r>
            <a:rPr lang="ru-RU" sz="2000" kern="1200" dirty="0" smtClean="0">
              <a:solidFill>
                <a:schemeClr val="accent1"/>
              </a:solidFill>
            </a:rPr>
            <a:t> </a:t>
          </a:r>
          <a:r>
            <a:rPr lang="ru-RU" sz="2400" kern="1200" dirty="0" smtClean="0">
              <a:solidFill>
                <a:schemeClr val="accent1"/>
              </a:solidFill>
            </a:rPr>
            <a:t>описания </a:t>
          </a:r>
          <a:r>
            <a:rPr lang="ru-RU" sz="2000" kern="1200" dirty="0" smtClean="0">
              <a:solidFill>
                <a:schemeClr val="accent1"/>
              </a:solidFill>
            </a:rPr>
            <a:t>(абстракции) </a:t>
          </a:r>
          <a:endParaRPr lang="ru-RU" sz="2000" kern="1200" dirty="0">
            <a:solidFill>
              <a:schemeClr val="accent1"/>
            </a:solidFill>
          </a:endParaRPr>
        </a:p>
      </dsp:txBody>
      <dsp:txXfrm>
        <a:off x="530545" y="30800"/>
        <a:ext cx="3419593" cy="2091658"/>
      </dsp:txXfrm>
    </dsp:sp>
    <dsp:sp modelId="{AD3EE1E1-F662-4151-B774-55F8069B3C3C}">
      <dsp:nvSpPr>
        <dsp:cNvPr id="0" name=""/>
        <dsp:cNvSpPr/>
      </dsp:nvSpPr>
      <dsp:spPr>
        <a:xfrm>
          <a:off x="4320466" y="7"/>
          <a:ext cx="3242520" cy="214939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1"/>
              </a:solidFill>
            </a:rPr>
            <a:t>3.Уровень </a:t>
          </a:r>
          <a:r>
            <a:rPr lang="ru-RU" sz="2400" kern="1200" dirty="0" smtClean="0">
              <a:solidFill>
                <a:schemeClr val="accent1"/>
              </a:solidFill>
            </a:rPr>
            <a:t>усвоения</a:t>
          </a:r>
          <a:r>
            <a:rPr lang="ru-RU" sz="2000" kern="1200" dirty="0" smtClean="0">
              <a:solidFill>
                <a:schemeClr val="accent1"/>
              </a:solidFill>
            </a:rPr>
            <a:t> (</a:t>
          </a:r>
          <a:r>
            <a:rPr lang="ru-RU" sz="1800" kern="1200" dirty="0" smtClean="0">
              <a:solidFill>
                <a:schemeClr val="accent1"/>
              </a:solidFill>
            </a:rPr>
            <a:t>способность решать задачи)</a:t>
          </a:r>
          <a:endParaRPr lang="ru-RU" sz="2800" kern="1200" dirty="0">
            <a:solidFill>
              <a:schemeClr val="accent1"/>
            </a:solidFill>
          </a:endParaRPr>
        </a:p>
      </dsp:txBody>
      <dsp:txXfrm>
        <a:off x="4320466" y="7"/>
        <a:ext cx="3242520" cy="2149391"/>
      </dsp:txXfrm>
    </dsp:sp>
    <dsp:sp modelId="{199C30B3-4F10-48F1-8573-9CA66BF54440}">
      <dsp:nvSpPr>
        <dsp:cNvPr id="0" name=""/>
        <dsp:cNvSpPr/>
      </dsp:nvSpPr>
      <dsp:spPr>
        <a:xfrm>
          <a:off x="395731" y="2419049"/>
          <a:ext cx="3344595" cy="166166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1"/>
              </a:solidFill>
            </a:rPr>
            <a:t>4. </a:t>
          </a:r>
          <a:r>
            <a:rPr lang="ru-RU" sz="2800" kern="1200" dirty="0" smtClean="0">
              <a:solidFill>
                <a:schemeClr val="accent1"/>
              </a:solidFill>
            </a:rPr>
            <a:t>качество и прочность </a:t>
          </a:r>
          <a:r>
            <a:rPr lang="ru-RU" sz="2000" kern="1200" dirty="0" smtClean="0">
              <a:solidFill>
                <a:schemeClr val="accent1"/>
              </a:solidFill>
            </a:rPr>
            <a:t>(осознанность и время</a:t>
          </a:r>
          <a:r>
            <a:rPr lang="ru-RU" sz="2000" kern="1200" dirty="0" smtClean="0"/>
            <a:t>)</a:t>
          </a:r>
          <a:endParaRPr lang="ru-RU" sz="3200" kern="1200" dirty="0"/>
        </a:p>
      </dsp:txBody>
      <dsp:txXfrm>
        <a:off x="395731" y="2419049"/>
        <a:ext cx="3344595" cy="1661666"/>
      </dsp:txXfrm>
    </dsp:sp>
    <dsp:sp modelId="{1BA385D2-152B-4E01-91F4-A2E5A4C45093}">
      <dsp:nvSpPr>
        <dsp:cNvPr id="0" name=""/>
        <dsp:cNvSpPr/>
      </dsp:nvSpPr>
      <dsp:spPr>
        <a:xfrm>
          <a:off x="4327937" y="2448271"/>
          <a:ext cx="3016877" cy="155962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1"/>
              </a:solidFill>
            </a:rPr>
            <a:t>5.Автоматизация умений</a:t>
          </a:r>
          <a:r>
            <a:rPr lang="ru-RU" sz="1800" kern="1200" dirty="0" smtClean="0">
              <a:solidFill>
                <a:schemeClr val="accent1"/>
              </a:solidFill>
            </a:rPr>
            <a:t>(навыки и скорость их использования</a:t>
          </a:r>
          <a:r>
            <a:rPr lang="ru-RU" sz="1800" kern="1200" dirty="0" smtClean="0"/>
            <a:t>)</a:t>
          </a:r>
          <a:endParaRPr lang="ru-RU" sz="2800" kern="1200" dirty="0"/>
        </a:p>
      </dsp:txBody>
      <dsp:txXfrm>
        <a:off x="4327937" y="2448271"/>
        <a:ext cx="3016877" cy="1559629"/>
      </dsp:txXfrm>
    </dsp:sp>
    <dsp:sp modelId="{D8D6754E-6D45-4EF4-BD6A-1F06243C5B2A}">
      <dsp:nvSpPr>
        <dsp:cNvPr id="0" name=""/>
        <dsp:cNvSpPr/>
      </dsp:nvSpPr>
      <dsp:spPr>
        <a:xfrm>
          <a:off x="936107" y="4352355"/>
          <a:ext cx="6120673" cy="133434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1"/>
              </a:solidFill>
            </a:rPr>
            <a:t>6.Осознанность применения навыков</a:t>
          </a:r>
          <a:endParaRPr lang="ru-RU" sz="2800" kern="1200" dirty="0">
            <a:solidFill>
              <a:schemeClr val="accent1"/>
            </a:solidFill>
          </a:endParaRPr>
        </a:p>
      </dsp:txBody>
      <dsp:txXfrm>
        <a:off x="936107" y="4352355"/>
        <a:ext cx="6120673" cy="13343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7D2A8F-F035-465B-BAD6-B1F4338E864D}">
      <dsp:nvSpPr>
        <dsp:cNvPr id="0" name=""/>
        <dsp:cNvSpPr/>
      </dsp:nvSpPr>
      <dsp:spPr>
        <a:xfrm>
          <a:off x="216032" y="360039"/>
          <a:ext cx="6799965" cy="132288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1"/>
              </a:solidFill>
            </a:rPr>
            <a:t>Рассмотрим подробнее уровень усвоения</a:t>
          </a:r>
          <a:endParaRPr lang="ru-RU" sz="2800" b="1" kern="1200" dirty="0">
            <a:solidFill>
              <a:schemeClr val="accent1"/>
            </a:solidFill>
          </a:endParaRPr>
        </a:p>
      </dsp:txBody>
      <dsp:txXfrm>
        <a:off x="216032" y="360039"/>
        <a:ext cx="5131050" cy="1322889"/>
      </dsp:txXfrm>
    </dsp:sp>
    <dsp:sp modelId="{E93B3F54-E4EB-4C8B-A7BB-62F9B075CC6F}">
      <dsp:nvSpPr>
        <dsp:cNvPr id="0" name=""/>
        <dsp:cNvSpPr/>
      </dsp:nvSpPr>
      <dsp:spPr>
        <a:xfrm>
          <a:off x="936132" y="2016224"/>
          <a:ext cx="6311808" cy="128444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1"/>
              </a:solidFill>
            </a:rPr>
            <a:t>способность решать</a:t>
          </a:r>
          <a:endParaRPr lang="ru-RU" sz="2800" b="1" kern="1200" dirty="0">
            <a:solidFill>
              <a:schemeClr val="accent1"/>
            </a:solidFill>
          </a:endParaRPr>
        </a:p>
      </dsp:txBody>
      <dsp:txXfrm>
        <a:off x="936132" y="2016224"/>
        <a:ext cx="4768191" cy="1284449"/>
      </dsp:txXfrm>
    </dsp:sp>
    <dsp:sp modelId="{2391A214-5810-446B-85C8-D61BA7FD7ABA}">
      <dsp:nvSpPr>
        <dsp:cNvPr id="0" name=""/>
        <dsp:cNvSpPr/>
      </dsp:nvSpPr>
      <dsp:spPr>
        <a:xfrm>
          <a:off x="1077297" y="3594455"/>
          <a:ext cx="6746502" cy="147217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1"/>
              </a:solidFill>
            </a:rPr>
            <a:t>различные задачи</a:t>
          </a:r>
          <a:endParaRPr lang="ru-RU" sz="3200" b="1" kern="1200" dirty="0">
            <a:solidFill>
              <a:schemeClr val="accent1"/>
            </a:solidFill>
          </a:endParaRPr>
        </a:p>
      </dsp:txBody>
      <dsp:txXfrm>
        <a:off x="1077297" y="3594455"/>
        <a:ext cx="5096576" cy="1472178"/>
      </dsp:txXfrm>
    </dsp:sp>
    <dsp:sp modelId="{7295F7D6-CF9E-4F0F-8EBD-4BBFEDB2F5D4}">
      <dsp:nvSpPr>
        <dsp:cNvPr id="0" name=""/>
        <dsp:cNvSpPr/>
      </dsp:nvSpPr>
      <dsp:spPr>
        <a:xfrm>
          <a:off x="5835168" y="1261400"/>
          <a:ext cx="1081200" cy="108120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835168" y="1261400"/>
        <a:ext cx="1081200" cy="1081200"/>
      </dsp:txXfrm>
    </dsp:sp>
    <dsp:sp modelId="{C74033EB-3C99-453E-BA41-CCC4BA3180BC}">
      <dsp:nvSpPr>
        <dsp:cNvPr id="0" name=""/>
        <dsp:cNvSpPr/>
      </dsp:nvSpPr>
      <dsp:spPr>
        <a:xfrm>
          <a:off x="6445436" y="3190926"/>
          <a:ext cx="1081200" cy="108120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445436" y="3190926"/>
        <a:ext cx="1081200" cy="1081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0D67C-D57E-4889-B8B6-9EBADBE5920D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9E012-4F3D-48D8-B838-927A7E179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9E012-4F3D-48D8-B838-927A7E179F1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65366-6856-43FB-B837-22A9753109FC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0E985-7EC0-4ADF-8AE9-DFC342E75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65366-6856-43FB-B837-22A9753109FC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0E985-7EC0-4ADF-8AE9-DFC342E75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65366-6856-43FB-B837-22A9753109FC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0E985-7EC0-4ADF-8AE9-DFC342E75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65366-6856-43FB-B837-22A9753109FC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0E985-7EC0-4ADF-8AE9-DFC342E75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65366-6856-43FB-B837-22A9753109FC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0E985-7EC0-4ADF-8AE9-DFC342E75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65366-6856-43FB-B837-22A9753109FC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0E985-7EC0-4ADF-8AE9-DFC342E75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65366-6856-43FB-B837-22A9753109FC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0E985-7EC0-4ADF-8AE9-DFC342E75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65366-6856-43FB-B837-22A9753109FC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0E985-7EC0-4ADF-8AE9-DFC342E75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65366-6856-43FB-B837-22A9753109FC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0E985-7EC0-4ADF-8AE9-DFC342E75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65366-6856-43FB-B837-22A9753109FC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0E985-7EC0-4ADF-8AE9-DFC342E75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65366-6856-43FB-B837-22A9753109FC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0E985-7EC0-4ADF-8AE9-DFC342E751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0565366-6856-43FB-B837-22A9753109FC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F70E985-7EC0-4ADF-8AE9-DFC342E75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oleObject" Target="../embeddings/oleObject1.bin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48680"/>
            <a:ext cx="7738056" cy="3100326"/>
          </a:xfrm>
        </p:spPr>
        <p:txBody>
          <a:bodyPr/>
          <a:lstStyle/>
          <a:p>
            <a:r>
              <a:rPr lang="ru-RU" dirty="0" smtClean="0"/>
              <a:t>Диагностика  </a:t>
            </a:r>
            <a:r>
              <a:rPr lang="ru-RU" sz="3600" dirty="0" smtClean="0"/>
              <a:t>и</a:t>
            </a:r>
            <a:r>
              <a:rPr lang="ru-RU" dirty="0" smtClean="0"/>
              <a:t>  прогнозирование  уровня возможностей учащихся.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077072"/>
            <a:ext cx="7772400" cy="1728192"/>
          </a:xfrm>
        </p:spPr>
        <p:txBody>
          <a:bodyPr/>
          <a:lstStyle/>
          <a:p>
            <a:r>
              <a:rPr lang="ru-RU" sz="2400" dirty="0" smtClean="0"/>
              <a:t>ТанчеваТ.К.</a:t>
            </a:r>
          </a:p>
          <a:p>
            <a:r>
              <a:rPr lang="ru-RU" dirty="0" smtClean="0"/>
              <a:t>Учитель физики высшей квалификации</a:t>
            </a:r>
          </a:p>
          <a:p>
            <a:r>
              <a:rPr lang="ru-RU" dirty="0" smtClean="0"/>
              <a:t>МОУ СОШ №5 г.Климовск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764704"/>
            <a:ext cx="7332202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Большинство учебных предметов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 требуют второго уровня усвоения,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чтобы приготовить школьников к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действию в современном мире</a:t>
            </a: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b="1" dirty="0" smtClean="0"/>
              <a:t>Определить уровень усвоения можно: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1.с помощью тестов для каждого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 учащегося, определив коэффициент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усвоения (задания данного уровня) </a:t>
            </a: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2.С помощью среднего  приведенного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балла для класса, школы, города….  </a:t>
            </a: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95536" y="620688"/>
          <a:ext cx="1101299" cy="1248139"/>
        </p:xfrm>
        <a:graphic>
          <a:graphicData uri="http://schemas.openxmlformats.org/presentationml/2006/ole">
            <p:oleObj spid="_x0000_s24579" name="Формула" r:id="rId3" imgW="1904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33256"/>
            <a:ext cx="8183880" cy="301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000" dirty="0" smtClean="0"/>
              <a:t>               1.   </a:t>
            </a:r>
            <a:r>
              <a:rPr lang="ru-RU" sz="2000" u="sng" dirty="0" smtClean="0"/>
              <a:t>число правильных ответов ученика к</a:t>
            </a:r>
          </a:p>
          <a:p>
            <a:r>
              <a:rPr lang="ru-RU" sz="2000" u="sng" dirty="0" smtClean="0"/>
              <a:t>числу правильных операций и ответов по эталону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u="sng" dirty="0" smtClean="0">
                <a:solidFill>
                  <a:srgbClr val="FF0000"/>
                </a:solidFill>
              </a:rPr>
              <a:t>                      </a:t>
            </a:r>
          </a:p>
          <a:p>
            <a:r>
              <a:rPr lang="ru-RU" sz="2000" u="sng" dirty="0" smtClean="0">
                <a:solidFill>
                  <a:srgbClr val="FF0000"/>
                </a:solidFill>
              </a:rPr>
              <a:t>              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              коэффициент усвоения, который позволяет ввести принцип завершения образования, соответствующий данному уровню предлагаемого задания и решать конфликтные ситуации, если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              </a:t>
            </a:r>
            <a:r>
              <a:rPr lang="ru-RU" sz="2000" dirty="0" smtClean="0">
                <a:solidFill>
                  <a:srgbClr val="000000"/>
                </a:solidFill>
              </a:rPr>
              <a:t>≥ 0,7 процесс обучения по данному уровню </a:t>
            </a:r>
          </a:p>
          <a:p>
            <a:r>
              <a:rPr lang="ru-RU" sz="2000" dirty="0" smtClean="0">
                <a:solidFill>
                  <a:srgbClr val="000000"/>
                </a:solidFill>
              </a:rPr>
              <a:t>                       завершен.</a:t>
            </a:r>
          </a:p>
          <a:p>
            <a:r>
              <a:rPr lang="ru-RU" sz="2000" dirty="0" smtClean="0">
                <a:solidFill>
                  <a:srgbClr val="000000"/>
                </a:solidFill>
              </a:rPr>
              <a:t>              &lt; 0,7 совершает систематические ошибки и не </a:t>
            </a:r>
          </a:p>
          <a:p>
            <a:r>
              <a:rPr lang="ru-RU" sz="2000" dirty="0" smtClean="0">
                <a:solidFill>
                  <a:srgbClr val="000000"/>
                </a:solidFill>
              </a:rPr>
              <a:t>                       может их исправить.</a:t>
            </a:r>
          </a:p>
          <a:p>
            <a:r>
              <a:rPr lang="ru-RU" sz="2000" dirty="0" smtClean="0">
                <a:solidFill>
                  <a:srgbClr val="000000"/>
                </a:solidFill>
              </a:rPr>
              <a:t>              &gt; 0,7 совершенствует мастерство и видит </a:t>
            </a:r>
          </a:p>
          <a:p>
            <a:r>
              <a:rPr lang="ru-RU" sz="2000" dirty="0" smtClean="0">
                <a:solidFill>
                  <a:srgbClr val="000000"/>
                </a:solidFill>
              </a:rPr>
              <a:t>                       ошибки.</a:t>
            </a:r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dirty="0" smtClean="0"/>
          </a:p>
          <a:p>
            <a:endParaRPr lang="ru-RU" sz="2000" dirty="0" smtClean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827584" y="1268760"/>
          <a:ext cx="1296144" cy="1018399"/>
        </p:xfrm>
        <a:graphic>
          <a:graphicData uri="http://schemas.openxmlformats.org/presentationml/2006/ole">
            <p:oleObj spid="_x0000_s3078" name="Формула" r:id="rId3" imgW="533160" imgH="4190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899592" y="3429000"/>
          <a:ext cx="1008112" cy="1008112"/>
        </p:xfrm>
        <a:graphic>
          <a:graphicData uri="http://schemas.openxmlformats.org/presentationml/2006/ole">
            <p:oleObj spid="_x0000_s3079" name="Формула" r:id="rId4" imgW="228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rot="5400000" flipH="1" flipV="1">
            <a:off x="-2772816" y="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5536" y="1268760"/>
            <a:ext cx="8208912" cy="35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Для прогнозирования и диагностики 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уровня усвоения учащимися предмета 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много лет использую метод В.П.Беспалько</a:t>
            </a:r>
          </a:p>
          <a:p>
            <a:endParaRPr lang="ru-RU" sz="2800" dirty="0" smtClean="0">
              <a:solidFill>
                <a:srgbClr val="C00000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По итогам самостоятельных, контрольных.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лабораторных работ, тестирования,итогов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четверти и года определяю средний приведенный балл.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539552" y="476672"/>
          <a:ext cx="2448272" cy="947141"/>
        </p:xfrm>
        <a:graphic>
          <a:graphicData uri="http://schemas.openxmlformats.org/presentationml/2006/ole">
            <p:oleObj spid="_x0000_s21506" name="Формула" r:id="rId3" imgW="67284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31840" y="620688"/>
            <a:ext cx="58560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определения уровня усвоения предмета </a:t>
            </a:r>
          </a:p>
          <a:p>
            <a:r>
              <a:rPr lang="ru-RU" dirty="0" smtClean="0"/>
              <a:t>учеников данного класса можно использовать  средний приведенный балл по предмету, где</a:t>
            </a:r>
          </a:p>
          <a:p>
            <a:r>
              <a:rPr lang="ru-RU" dirty="0" smtClean="0"/>
              <a:t>                средний балл по предмету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39552" y="1916832"/>
          <a:ext cx="514598" cy="508248"/>
        </p:xfrm>
        <a:graphic>
          <a:graphicData uri="http://schemas.openxmlformats.org/presentationml/2006/ole">
            <p:oleObj spid="_x0000_s21508" name="Формула" r:id="rId4" imgW="164880" imgH="1522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87624" y="1988840"/>
            <a:ext cx="7337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Средний приведенный балл, который определяет уровень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усвоения.(первый, второй, третий, четвертый)   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11560" y="2780928"/>
          <a:ext cx="1658407" cy="988938"/>
        </p:xfrm>
        <a:graphic>
          <a:graphicData uri="http://schemas.openxmlformats.org/presentationml/2006/ole">
            <p:oleObj spid="_x0000_s21511" name="Формула" r:id="rId5" imgW="634680" imgH="39348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627784" y="2708920"/>
          <a:ext cx="576064" cy="453132"/>
        </p:xfrm>
        <a:graphic>
          <a:graphicData uri="http://schemas.openxmlformats.org/presentationml/2006/ole">
            <p:oleObj spid="_x0000_s21512" name="Формула" r:id="rId6" imgW="203040" imgH="1648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275856" y="2708920"/>
            <a:ext cx="368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Оценки отдельных учащихся</a:t>
            </a:r>
            <a:endParaRPr lang="ru-RU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2627784" y="3212976"/>
          <a:ext cx="527298" cy="436240"/>
        </p:xfrm>
        <a:graphic>
          <a:graphicData uri="http://schemas.openxmlformats.org/presentationml/2006/ole">
            <p:oleObj spid="_x0000_s21513" name="Формула" r:id="rId7" imgW="190440" imgH="15228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347864" y="3284984"/>
            <a:ext cx="2148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Число учащихся</a:t>
            </a:r>
            <a:endParaRPr lang="ru-RU" dirty="0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395536" y="4005064"/>
          <a:ext cx="2448272" cy="1296144"/>
        </p:xfrm>
        <a:graphic>
          <a:graphicData uri="http://schemas.openxmlformats.org/presentationml/2006/ole">
            <p:oleObj spid="_x0000_s21514" name="Формула" r:id="rId8" imgW="1155600" imgH="45720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843808" y="4005064"/>
            <a:ext cx="6457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Характеризует степень индивидуализации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обучения и однородности успеваемости в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классе, </a:t>
            </a:r>
            <a:r>
              <a:rPr lang="ru-RU" u="sng" dirty="0" smtClean="0">
                <a:solidFill>
                  <a:srgbClr val="FF0000"/>
                </a:solidFill>
              </a:rPr>
              <a:t>снимается иллюзорная информативность </a:t>
            </a:r>
          </a:p>
          <a:p>
            <a:r>
              <a:rPr lang="ru-RU" u="sng" dirty="0" smtClean="0">
                <a:solidFill>
                  <a:srgbClr val="FF0000"/>
                </a:solidFill>
              </a:rPr>
              <a:t>средних фактических бальных оценок.</a:t>
            </a:r>
            <a:endParaRPr lang="ru-RU" u="sng" dirty="0">
              <a:solidFill>
                <a:srgbClr val="FF0000"/>
              </a:solidFill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3563888" y="1453924"/>
          <a:ext cx="504056" cy="468052"/>
        </p:xfrm>
        <a:graphic>
          <a:graphicData uri="http://schemas.openxmlformats.org/presentationml/2006/ole">
            <p:oleObj spid="_x0000_s21515" name="Формула" r:id="rId9" imgW="177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476672"/>
            <a:ext cx="8208912" cy="82176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/>
              <a:t>определение по среднему </a:t>
            </a:r>
            <a:r>
              <a:rPr lang="ru-RU" sz="2400" b="1" dirty="0" err="1" smtClean="0"/>
              <a:t>преведенному</a:t>
            </a:r>
            <a:r>
              <a:rPr lang="ru-RU" sz="2400" b="1" dirty="0" smtClean="0"/>
              <a:t> </a:t>
            </a:r>
          </a:p>
          <a:p>
            <a:r>
              <a:rPr lang="ru-RU" sz="2400" b="1" dirty="0" smtClean="0"/>
              <a:t>баллу уровня усвоения :</a:t>
            </a:r>
          </a:p>
          <a:p>
            <a:endParaRPr lang="ru-RU" sz="2400" dirty="0" smtClean="0">
              <a:solidFill>
                <a:schemeClr val="accent4"/>
              </a:solidFill>
            </a:endParaRPr>
          </a:p>
          <a:p>
            <a:r>
              <a:rPr lang="ru-RU" sz="2400" dirty="0" smtClean="0">
                <a:solidFill>
                  <a:schemeClr val="accent4"/>
                </a:solidFill>
              </a:rPr>
              <a:t>     1.0,7*3   0,8*3   0,9*3  1*3</a:t>
            </a:r>
          </a:p>
          <a:p>
            <a:r>
              <a:rPr lang="ru-RU" sz="2400" dirty="0" smtClean="0">
                <a:solidFill>
                  <a:schemeClr val="accent4"/>
                </a:solidFill>
              </a:rPr>
              <a:t>         2,1        2,4       2,7    3</a:t>
            </a:r>
          </a:p>
          <a:p>
            <a:endParaRPr lang="ru-RU" sz="2400" dirty="0" smtClean="0">
              <a:solidFill>
                <a:schemeClr val="accent3"/>
              </a:solidFill>
            </a:endParaRPr>
          </a:p>
          <a:p>
            <a:r>
              <a:rPr lang="ru-RU" sz="2400" dirty="0" smtClean="0">
                <a:solidFill>
                  <a:schemeClr val="accent3"/>
                </a:solidFill>
              </a:rPr>
              <a:t>     </a:t>
            </a:r>
            <a:r>
              <a:rPr lang="ru-RU" sz="2400" dirty="0" smtClean="0">
                <a:solidFill>
                  <a:srgbClr val="0070C0"/>
                </a:solidFill>
              </a:rPr>
              <a:t>2.0,7*4    0,8*4   0,9*4   1*4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          2,8        3,2       3,6     4</a:t>
            </a: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     </a:t>
            </a:r>
            <a:r>
              <a:rPr lang="ru-RU" sz="2400" dirty="0" smtClean="0">
                <a:solidFill>
                  <a:srgbClr val="FF0000"/>
                </a:solidFill>
              </a:rPr>
              <a:t>3.0,7*5    0,8*5    0,9*5   1*5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          3,5        4           4,5     5</a:t>
            </a: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Уровни усвоения перекрываются, например: первый и второй ( 3 и  2,8), второй и третий  (4 и 3,5).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296144"/>
          </a:xfrm>
        </p:spPr>
        <p:txBody>
          <a:bodyPr>
            <a:noAutofit/>
          </a:bodyPr>
          <a:lstStyle/>
          <a:p>
            <a:r>
              <a:rPr lang="ru-RU" sz="24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</a:rPr>
            </a:br>
            <a:endParaRPr lang="ru-RU" sz="2400" b="0" dirty="0"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820760" cy="40129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7-а кл.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808263" cy="40129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7-г кл.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608013" y="980730"/>
          <a:ext cx="3930650" cy="381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130"/>
                <a:gridCol w="786130"/>
                <a:gridCol w="786130"/>
                <a:gridCol w="786130"/>
                <a:gridCol w="786130"/>
              </a:tblGrid>
              <a:tr h="763284"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предмет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28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763284">
                <a:tc>
                  <a:txBody>
                    <a:bodyPr/>
                    <a:lstStyle/>
                    <a:p>
                      <a:r>
                        <a:rPr lang="ru-RU" dirty="0" smtClean="0"/>
                        <a:t>Алг.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6328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Русск.</a:t>
                      </a:r>
                    </a:p>
                    <a:p>
                      <a:r>
                        <a:rPr lang="ru-RU" sz="1600" dirty="0" smtClean="0"/>
                        <a:t>яз.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2,97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763284">
                <a:tc>
                  <a:txBody>
                    <a:bodyPr/>
                    <a:lstStyle/>
                    <a:p>
                      <a:r>
                        <a:rPr lang="ru-RU" dirty="0" smtClean="0"/>
                        <a:t>Лит.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923928" y="1196752"/>
          <a:ext cx="432048" cy="504056"/>
        </p:xfrm>
        <a:graphic>
          <a:graphicData uri="http://schemas.openxmlformats.org/presentationml/2006/ole">
            <p:oleObj spid="_x0000_s25603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059832" y="1196752"/>
          <a:ext cx="442590" cy="436240"/>
        </p:xfrm>
        <a:graphic>
          <a:graphicData uri="http://schemas.openxmlformats.org/presentationml/2006/ole">
            <p:oleObj spid="_x0000_s25604" name="Формула" r:id="rId4" imgW="164880" imgH="15228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339752" y="1124744"/>
          <a:ext cx="508248" cy="429890"/>
        </p:xfrm>
        <a:graphic>
          <a:graphicData uri="http://schemas.openxmlformats.org/presentationml/2006/ole">
            <p:oleObj spid="_x0000_s25606" name="Формула" r:id="rId5" imgW="152280" imgH="139680" progId="Equation.3">
              <p:embed/>
            </p:oleObj>
          </a:graphicData>
        </a:graphic>
      </p:graphicFrame>
      <p:graphicFrame>
        <p:nvGraphicFramePr>
          <p:cNvPr id="16" name="Содержимое 15"/>
          <p:cNvGraphicFramePr>
            <a:graphicFrameLocks noGrp="1"/>
          </p:cNvGraphicFramePr>
          <p:nvPr>
            <p:ph sz="quarter" idx="4"/>
          </p:nvPr>
        </p:nvGraphicFramePr>
        <p:xfrm>
          <a:off x="4652963" y="1052736"/>
          <a:ext cx="3930650" cy="3708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130"/>
                <a:gridCol w="786130"/>
                <a:gridCol w="786130"/>
                <a:gridCol w="786130"/>
                <a:gridCol w="786130"/>
              </a:tblGrid>
              <a:tr h="720080"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предмет</a:t>
                      </a:r>
                      <a:endParaRPr lang="ru-RU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1-2</a:t>
                      </a:r>
                      <a:endParaRPr lang="ru-RU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dirty="0" smtClean="0"/>
                        <a:t>Алг.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Русск. </a:t>
                      </a:r>
                    </a:p>
                    <a:p>
                      <a:r>
                        <a:rPr lang="ru-RU" sz="1400" dirty="0" smtClean="0"/>
                        <a:t>яз.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684272">
                <a:tc>
                  <a:txBody>
                    <a:bodyPr/>
                    <a:lstStyle/>
                    <a:p>
                      <a:r>
                        <a:rPr lang="ru-RU" dirty="0" smtClean="0"/>
                        <a:t>Лит.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1475656" y="1124744"/>
          <a:ext cx="514598" cy="593767"/>
        </p:xfrm>
        <a:graphic>
          <a:graphicData uri="http://schemas.openxmlformats.org/presentationml/2006/ole">
            <p:oleObj spid="_x0000_s25607" name="Формула" r:id="rId6" imgW="164880" imgH="19044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5580112" y="1196752"/>
          <a:ext cx="442590" cy="576064"/>
        </p:xfrm>
        <a:graphic>
          <a:graphicData uri="http://schemas.openxmlformats.org/presentationml/2006/ole">
            <p:oleObj spid="_x0000_s25608" name="Формула" r:id="rId7" imgW="164880" imgH="19044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6300192" y="1268760"/>
          <a:ext cx="508248" cy="429890"/>
        </p:xfrm>
        <a:graphic>
          <a:graphicData uri="http://schemas.openxmlformats.org/presentationml/2006/ole">
            <p:oleObj spid="_x0000_s25609" name="Формула" r:id="rId8" imgW="152280" imgH="13968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7164288" y="1268760"/>
          <a:ext cx="586606" cy="504056"/>
        </p:xfrm>
        <a:graphic>
          <a:graphicData uri="http://schemas.openxmlformats.org/presentationml/2006/ole">
            <p:oleObj spid="_x0000_s25610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7884368" y="1268760"/>
          <a:ext cx="580256" cy="429890"/>
        </p:xfrm>
        <a:graphic>
          <a:graphicData uri="http://schemas.openxmlformats.org/presentationml/2006/ole">
            <p:oleObj spid="_x0000_s25611" name="Формула" r:id="rId10" imgW="15228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124744"/>
            <a:ext cx="8064896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Аализ</a:t>
            </a:r>
            <a:r>
              <a:rPr lang="ru-RU" sz="3200" dirty="0" smtClean="0"/>
              <a:t> сравнительных таблиц средних и средних приведенных  баллов   7-а и 7-г классов показывает, что стартовые возможности учащихся одинаковые по уровню усвоения материала. </a:t>
            </a:r>
          </a:p>
          <a:p>
            <a:r>
              <a:rPr lang="ru-RU" sz="3200" dirty="0" smtClean="0"/>
              <a:t>Рассмотрены результаты по физике, алгебре, русскому языку и литературе.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2920" y="3933056"/>
            <a:ext cx="8183880" cy="504056"/>
          </a:xfrm>
        </p:spPr>
        <p:txBody>
          <a:bodyPr>
            <a:noAutofit/>
          </a:bodyPr>
          <a:lstStyle/>
          <a:p>
            <a:r>
              <a:rPr lang="ru-RU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endParaRPr lang="ru-RU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467544" y="548680"/>
          <a:ext cx="3816424" cy="5306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448"/>
                <a:gridCol w="786448"/>
                <a:gridCol w="803368"/>
                <a:gridCol w="769528"/>
                <a:gridCol w="670632"/>
              </a:tblGrid>
              <a:tr h="76571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Класс1 и 2 четв.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089">
                <a:tc>
                  <a:txBody>
                    <a:bodyPr/>
                    <a:lstStyle/>
                    <a:p>
                      <a:r>
                        <a:rPr lang="ru-RU" dirty="0" smtClean="0"/>
                        <a:t>8-а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549389">
                <a:tc>
                  <a:txBody>
                    <a:bodyPr/>
                    <a:lstStyle/>
                    <a:p>
                      <a:r>
                        <a:rPr lang="ru-RU" dirty="0" smtClean="0"/>
                        <a:t>8-б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49389">
                <a:tc>
                  <a:txBody>
                    <a:bodyPr/>
                    <a:lstStyle/>
                    <a:p>
                      <a:r>
                        <a:rPr lang="ru-RU" dirty="0" smtClean="0"/>
                        <a:t>8-г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75641">
                <a:tc>
                  <a:txBody>
                    <a:bodyPr/>
                    <a:lstStyle/>
                    <a:p>
                      <a:r>
                        <a:rPr lang="ru-RU" dirty="0" smtClean="0"/>
                        <a:t>8-в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3315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9-а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4,25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0,5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3,75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623557">
                <a:tc>
                  <a:txBody>
                    <a:bodyPr/>
                    <a:lstStyle/>
                    <a:p>
                      <a:r>
                        <a:rPr lang="ru-RU" dirty="0" smtClean="0"/>
                        <a:t>9-б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623557">
                <a:tc>
                  <a:txBody>
                    <a:bodyPr/>
                    <a:lstStyle/>
                    <a:p>
                      <a:r>
                        <a:rPr lang="ru-RU" dirty="0" smtClean="0"/>
                        <a:t>9-г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714210">
                <a:tc>
                  <a:txBody>
                    <a:bodyPr/>
                    <a:lstStyle/>
                    <a:p>
                      <a:r>
                        <a:rPr lang="ru-RU" dirty="0" smtClean="0"/>
                        <a:t>9-в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2.86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Содержимое 10"/>
          <p:cNvGraphicFramePr>
            <a:graphicFrameLocks noGrp="1"/>
          </p:cNvGraphicFramePr>
          <p:nvPr>
            <p:ph sz="half" idx="2"/>
          </p:nvPr>
        </p:nvGraphicFramePr>
        <p:xfrm>
          <a:off x="4716016" y="476672"/>
          <a:ext cx="3930650" cy="5490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130"/>
                <a:gridCol w="798046"/>
                <a:gridCol w="774214"/>
                <a:gridCol w="786130"/>
                <a:gridCol w="786130"/>
              </a:tblGrid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</a:tr>
              <a:tr h="591663">
                <a:tc>
                  <a:txBody>
                    <a:bodyPr/>
                    <a:lstStyle/>
                    <a:p>
                      <a:r>
                        <a:rPr lang="ru-RU" dirty="0" smtClean="0"/>
                        <a:t>4.25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100% 96,2</a:t>
                      </a:r>
                      <a:endParaRPr lang="ru-RU" sz="1400" dirty="0"/>
                    </a:p>
                  </a:txBody>
                  <a:tcPr/>
                </a:tc>
              </a:tr>
              <a:tr h="490237">
                <a:tc>
                  <a:txBody>
                    <a:bodyPr/>
                    <a:lstStyle/>
                    <a:p>
                      <a:r>
                        <a:rPr lang="ru-RU" dirty="0" smtClean="0"/>
                        <a:t>3.4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100% 32</a:t>
                      </a:r>
                      <a:endParaRPr lang="ru-RU" sz="1400" dirty="0"/>
                    </a:p>
                  </a:txBody>
                  <a:tcPr/>
                </a:tc>
              </a:tr>
              <a:tr h="535256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 00% 28.56</a:t>
                      </a:r>
                      <a:endParaRPr lang="ru-RU" sz="1400" dirty="0"/>
                    </a:p>
                  </a:txBody>
                  <a:tcPr/>
                </a:tc>
              </a:tr>
              <a:tr h="49848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92,8% </a:t>
                      </a:r>
                    </a:p>
                    <a:p>
                      <a:r>
                        <a:rPr lang="ru-RU" sz="1400" dirty="0" smtClean="0"/>
                        <a:t>21,4</a:t>
                      </a:r>
                      <a:endParaRPr lang="ru-RU" sz="1400" dirty="0"/>
                    </a:p>
                  </a:txBody>
                  <a:tcPr/>
                </a:tc>
              </a:tr>
              <a:tr h="357041">
                <a:tc>
                  <a:txBody>
                    <a:bodyPr/>
                    <a:lstStyle/>
                    <a:p>
                      <a:r>
                        <a:rPr lang="ru-RU" dirty="0" smtClean="0"/>
                        <a:t>4,25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100% 96,2</a:t>
                      </a:r>
                      <a:endParaRPr lang="ru-RU" sz="1400" dirty="0"/>
                    </a:p>
                  </a:txBody>
                  <a:tcPr/>
                </a:tc>
              </a:tr>
              <a:tr h="642501">
                <a:tc>
                  <a:txBody>
                    <a:bodyPr/>
                    <a:lstStyle/>
                    <a:p>
                      <a:r>
                        <a:rPr lang="ru-RU" dirty="0" smtClean="0"/>
                        <a:t>4,1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10-а </a:t>
                      </a:r>
                    </a:p>
                    <a:p>
                      <a:r>
                        <a:rPr lang="ru-RU" sz="1400" dirty="0" smtClean="0"/>
                        <a:t>год</a:t>
                      </a:r>
                      <a:endParaRPr lang="ru-RU" sz="1400" dirty="0"/>
                    </a:p>
                  </a:txBody>
                  <a:tcPr/>
                </a:tc>
              </a:tr>
              <a:tr h="6425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642501">
                <a:tc>
                  <a:txBody>
                    <a:bodyPr/>
                    <a:lstStyle/>
                    <a:p>
                      <a:r>
                        <a:rPr lang="ru-RU" dirty="0" smtClean="0"/>
                        <a:t> 4,17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11-а </a:t>
                      </a:r>
                    </a:p>
                    <a:p>
                      <a:r>
                        <a:rPr lang="ru-RU" sz="1400" dirty="0" smtClean="0"/>
                        <a:t>1 пол..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259632" y="548680"/>
          <a:ext cx="442590" cy="648072"/>
        </p:xfrm>
        <a:graphic>
          <a:graphicData uri="http://schemas.openxmlformats.org/presentationml/2006/ole">
            <p:oleObj spid="_x0000_s26626" name="Формула" r:id="rId3" imgW="164880" imgH="19044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932040" y="620688"/>
          <a:ext cx="432048" cy="550540"/>
        </p:xfrm>
        <a:graphic>
          <a:graphicData uri="http://schemas.openxmlformats.org/presentationml/2006/ole">
            <p:oleObj spid="_x0000_s26627" name="Формула" r:id="rId4" imgW="164880" imgH="19044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3779912" y="692696"/>
          <a:ext cx="432048" cy="499740"/>
        </p:xfrm>
        <a:graphic>
          <a:graphicData uri="http://schemas.openxmlformats.org/presentationml/2006/ole">
            <p:oleObj spid="_x0000_s26628" name="Формула" r:id="rId5" imgW="152280" imgH="13968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7308304" y="620688"/>
          <a:ext cx="508248" cy="504056"/>
        </p:xfrm>
        <a:graphic>
          <a:graphicData uri="http://schemas.openxmlformats.org/presentationml/2006/ole">
            <p:oleObj spid="_x0000_s26629" name="Формула" r:id="rId6" imgW="152280" imgH="13968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2123728" y="692696"/>
          <a:ext cx="436240" cy="501898"/>
        </p:xfrm>
        <a:graphic>
          <a:graphicData uri="http://schemas.openxmlformats.org/presentationml/2006/ole">
            <p:oleObj spid="_x0000_s26630" name="Формула" r:id="rId7" imgW="152280" imgH="13968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5652120" y="692696"/>
          <a:ext cx="436240" cy="504056"/>
        </p:xfrm>
        <a:graphic>
          <a:graphicData uri="http://schemas.openxmlformats.org/presentationml/2006/ole">
            <p:oleObj spid="_x0000_s26631" name="Формула" r:id="rId8" imgW="152280" imgH="13968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2843808" y="692696"/>
          <a:ext cx="504056" cy="504056"/>
        </p:xfrm>
        <a:graphic>
          <a:graphicData uri="http://schemas.openxmlformats.org/presentationml/2006/ole">
            <p:oleObj spid="_x0000_s26632" name="Формула" r:id="rId9" imgW="164880" imgH="15228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6516216" y="620688"/>
          <a:ext cx="514598" cy="576064"/>
        </p:xfrm>
        <a:graphic>
          <a:graphicData uri="http://schemas.openxmlformats.org/presentationml/2006/ole">
            <p:oleObj spid="_x0000_s26633" name="Формула" r:id="rId10" imgW="1648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68344" y="404664"/>
            <a:ext cx="8183880" cy="129614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468344" y="1340768"/>
            <a:ext cx="8183880" cy="352839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</a:rPr>
              <a:t>Определив уровень усвоения, можно контролировать продвижение в усвоении предмета и планировать задания с учетом подготовки учащихся.</a:t>
            </a:r>
          </a:p>
          <a:p>
            <a:endParaRPr lang="ru-RU" sz="3200" dirty="0" smtClean="0">
              <a:solidFill>
                <a:srgbClr val="002060"/>
              </a:solidFill>
            </a:endParaRPr>
          </a:p>
          <a:p>
            <a:endParaRPr lang="ru-RU" sz="3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Диаграммы качества обучения в «%»</a:t>
            </a:r>
            <a:endParaRPr lang="ru-RU" sz="28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756150" y="530225"/>
          <a:ext cx="3930650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514350" y="530225"/>
          <a:ext cx="3932238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Для оценки эффективности и результативности педагогической технологии учителя, оценки учебной деятельности учащихся нужно ввести критерии оценки учебной деятельности школьников. 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Эти критерии необходимы для отчетности школы перед обществом о качестве своей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183880" cy="496855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ru-RU" sz="4400" dirty="0" smtClean="0">
                <a:solidFill>
                  <a:schemeClr val="accent1"/>
                </a:solidFill>
              </a:rPr>
              <a:t>Диагностические параметры описания деятельности учащихся</a:t>
            </a:r>
            <a:r>
              <a:rPr lang="ru-RU" sz="5400" dirty="0" smtClean="0">
                <a:solidFill>
                  <a:srgbClr val="C00000"/>
                </a:solidFill>
              </a:rPr>
              <a:t/>
            </a:r>
            <a:br>
              <a:rPr lang="ru-RU" sz="5400" dirty="0" smtClean="0">
                <a:solidFill>
                  <a:srgbClr val="C00000"/>
                </a:solidFill>
              </a:rPr>
            </a:b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052736"/>
            <a:ext cx="8079328" cy="3785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</a:rPr>
              <a:t>1.широта опыта или информация по всему </a:t>
            </a:r>
          </a:p>
          <a:p>
            <a:r>
              <a:rPr lang="ru-RU" sz="4000" dirty="0" smtClean="0">
                <a:solidFill>
                  <a:schemeClr val="accent1"/>
                </a:solidFill>
              </a:rPr>
              <a:t>объему предмета, которая складывается из учебных элементов </a:t>
            </a:r>
          </a:p>
          <a:p>
            <a:r>
              <a:rPr lang="ru-RU" sz="4000" dirty="0" smtClean="0">
                <a:solidFill>
                  <a:schemeClr val="accent1"/>
                </a:solidFill>
              </a:rPr>
              <a:t>и логических структур</a:t>
            </a:r>
            <a:endParaRPr lang="ru-RU" sz="4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530225"/>
            <a:ext cx="8496944" cy="577909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Однако!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Информация</a:t>
            </a:r>
            <a:r>
              <a:rPr lang="ru-RU" dirty="0" smtClean="0">
                <a:solidFill>
                  <a:srgbClr val="C00000"/>
                </a:solidFill>
              </a:rPr>
              <a:t> в современном мире </a:t>
            </a:r>
            <a:r>
              <a:rPr lang="ru-RU" b="1" dirty="0" smtClean="0">
                <a:solidFill>
                  <a:srgbClr val="C00000"/>
                </a:solidFill>
              </a:rPr>
              <a:t>возрастае</a:t>
            </a:r>
            <a:r>
              <a:rPr lang="ru-RU" dirty="0" smtClean="0">
                <a:solidFill>
                  <a:srgbClr val="C00000"/>
                </a:solidFill>
              </a:rPr>
              <a:t>т со скоростью </a:t>
            </a:r>
            <a:r>
              <a:rPr lang="ru-RU" b="1" dirty="0" smtClean="0">
                <a:solidFill>
                  <a:srgbClr val="C00000"/>
                </a:solidFill>
              </a:rPr>
              <a:t>200 млн. слов </a:t>
            </a:r>
            <a:r>
              <a:rPr lang="ru-RU" dirty="0" smtClean="0">
                <a:solidFill>
                  <a:srgbClr val="C00000"/>
                </a:solidFill>
              </a:rPr>
              <a:t>или </a:t>
            </a:r>
            <a:r>
              <a:rPr lang="ru-RU" b="1" dirty="0" smtClean="0">
                <a:solidFill>
                  <a:srgbClr val="C00000"/>
                </a:solidFill>
              </a:rPr>
              <a:t>5000 стр</a:t>
            </a:r>
            <a:r>
              <a:rPr lang="ru-RU" dirty="0" smtClean="0">
                <a:solidFill>
                  <a:srgbClr val="C00000"/>
                </a:solidFill>
              </a:rPr>
              <a:t>. печатного текста  </a:t>
            </a:r>
            <a:r>
              <a:rPr lang="ru-RU" b="1" dirty="0" smtClean="0">
                <a:solidFill>
                  <a:srgbClr val="C00000"/>
                </a:solidFill>
              </a:rPr>
              <a:t>в час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Человек</a:t>
            </a:r>
            <a:r>
              <a:rPr lang="ru-RU" dirty="0" smtClean="0">
                <a:solidFill>
                  <a:srgbClr val="C00000"/>
                </a:solidFill>
              </a:rPr>
              <a:t> способен </a:t>
            </a:r>
            <a:r>
              <a:rPr lang="ru-RU" b="1" dirty="0" smtClean="0">
                <a:solidFill>
                  <a:srgbClr val="C00000"/>
                </a:solidFill>
              </a:rPr>
              <a:t>усвоить</a:t>
            </a:r>
            <a:r>
              <a:rPr lang="ru-RU" dirty="0" smtClean="0">
                <a:solidFill>
                  <a:srgbClr val="C00000"/>
                </a:solidFill>
              </a:rPr>
              <a:t> за это же время в среднем </a:t>
            </a:r>
            <a:r>
              <a:rPr lang="ru-RU" b="1" dirty="0" smtClean="0">
                <a:solidFill>
                  <a:srgbClr val="C00000"/>
                </a:solidFill>
              </a:rPr>
              <a:t>0,1стр</a:t>
            </a:r>
            <a:r>
              <a:rPr lang="ru-RU" dirty="0" smtClean="0">
                <a:solidFill>
                  <a:srgbClr val="C00000"/>
                </a:solidFill>
              </a:rPr>
              <a:t>. новой </a:t>
            </a:r>
            <a:r>
              <a:rPr lang="ru-RU" b="1" dirty="0" smtClean="0">
                <a:solidFill>
                  <a:srgbClr val="C00000"/>
                </a:solidFill>
              </a:rPr>
              <a:t>информации</a:t>
            </a:r>
            <a:r>
              <a:rPr lang="ru-RU" dirty="0" smtClean="0">
                <a:solidFill>
                  <a:srgbClr val="C00000"/>
                </a:solidFill>
              </a:rPr>
              <a:t>.  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611560" y="620688"/>
          <a:ext cx="799288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877272"/>
            <a:ext cx="8208912" cy="157768"/>
          </a:xfrm>
        </p:spPr>
        <p:txBody>
          <a:bodyPr>
            <a:normAutofit fontScale="90000"/>
          </a:bodyPr>
          <a:lstStyle/>
          <a:p>
            <a:endParaRPr lang="ru-RU" sz="4800" dirty="0"/>
          </a:p>
        </p:txBody>
      </p:sp>
      <p:graphicFrame>
        <p:nvGraphicFramePr>
          <p:cNvPr id="6" name="Содержимое 5"/>
          <p:cNvGraphicFramePr>
            <a:graphicFrameLocks noChangeAspect="1"/>
          </p:cNvGraphicFramePr>
          <p:nvPr>
            <p:ph idx="1"/>
          </p:nvPr>
        </p:nvGraphicFramePr>
        <p:xfrm>
          <a:off x="7308304" y="3861048"/>
          <a:ext cx="576064" cy="576064"/>
        </p:xfrm>
        <a:graphic>
          <a:graphicData uri="http://schemas.openxmlformats.org/presentationml/2006/ole">
            <p:oleObj spid="_x0000_s1027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539552" y="476672"/>
          <a:ext cx="813690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796136" y="980728"/>
          <a:ext cx="792088" cy="1099428"/>
        </p:xfrm>
        <a:graphic>
          <a:graphicData uri="http://schemas.openxmlformats.org/presentationml/2006/ole">
            <p:oleObj spid="_x0000_s1028" name="Формула" r:id="rId9" imgW="15228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827583" y="620688"/>
          <a:ext cx="652307" cy="792088"/>
        </p:xfrm>
        <a:graphic>
          <a:graphicData uri="http://schemas.openxmlformats.org/presentationml/2006/ole">
            <p:oleObj spid="_x0000_s23554" name="Формула" r:id="rId3" imgW="177480" imgH="2156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63688" y="836712"/>
            <a:ext cx="612068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Узнавание (начальный уровень</a:t>
            </a:r>
            <a:r>
              <a:rPr lang="ru-RU" dirty="0" smtClean="0">
                <a:solidFill>
                  <a:srgbClr val="C00000"/>
                </a:solidFill>
              </a:rPr>
              <a:t>)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827584" y="1412776"/>
          <a:ext cx="616068" cy="792088"/>
        </p:xfrm>
        <a:graphic>
          <a:graphicData uri="http://schemas.openxmlformats.org/presentationml/2006/ole">
            <p:oleObj spid="_x0000_s23555" name="Формула" r:id="rId4" imgW="190440" imgH="2156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35696" y="1628800"/>
            <a:ext cx="5976664" cy="830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Типовое репродуктивное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алгоритмическое действие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899592" y="2564904"/>
          <a:ext cx="776242" cy="821432"/>
        </p:xfrm>
        <a:graphic>
          <a:graphicData uri="http://schemas.openxmlformats.org/presentationml/2006/ole">
            <p:oleObj spid="_x0000_s23556" name="Формула" r:id="rId5" imgW="190440" imgH="2286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63688" y="2780928"/>
            <a:ext cx="641034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Продуктивное действие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эвристического типа (добывают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новую информацию)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899592" y="4149080"/>
          <a:ext cx="720080" cy="816090"/>
        </p:xfrm>
        <a:graphic>
          <a:graphicData uri="http://schemas.openxmlformats.org/presentationml/2006/ole">
            <p:oleObj spid="_x0000_s23557" name="Формула" r:id="rId6" imgW="190440" imgH="21564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691680" y="4221088"/>
            <a:ext cx="7128792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Творческие умения, алгоритм задач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неизвестен, проявляются качества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исследователя 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1272</TotalTime>
  <Words>681</Words>
  <Application>Microsoft Office PowerPoint</Application>
  <PresentationFormat>Экран (4:3)</PresentationFormat>
  <Paragraphs>230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Аспект</vt:lpstr>
      <vt:lpstr>Формула</vt:lpstr>
      <vt:lpstr>Диагностика  и  прогнозирование  уровня возможностей учащихся.</vt:lpstr>
      <vt:lpstr>Диаграммы качества обучения в «%»</vt:lpstr>
      <vt:lpstr>Слайд 3</vt:lpstr>
      <vt:lpstr>Диагностические параметры описания деятельности учащихся </vt:lpstr>
      <vt:lpstr>Слайд 5</vt:lpstr>
      <vt:lpstr>Слайд 6</vt:lpstr>
      <vt:lpstr>Слайд 7</vt:lpstr>
      <vt:lpstr>Слайд 8</vt:lpstr>
      <vt:lpstr>Слайд 9</vt:lpstr>
      <vt:lpstr>Слайд 10</vt:lpstr>
      <vt:lpstr>-</vt:lpstr>
      <vt:lpstr>Слайд 12</vt:lpstr>
      <vt:lpstr>Слайд 13</vt:lpstr>
      <vt:lpstr>Слайд 14</vt:lpstr>
      <vt:lpstr> </vt:lpstr>
      <vt:lpstr>Слайд 16</vt:lpstr>
      <vt:lpstr>         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</dc:title>
  <dc:creator>ТанчеваТ.К. учитель физики высшей квалификации МОУ СОШ №5 г. Климовска.</dc:creator>
  <cp:lastModifiedBy>Тамара</cp:lastModifiedBy>
  <cp:revision>132</cp:revision>
  <dcterms:created xsi:type="dcterms:W3CDTF">2010-10-29T06:46:00Z</dcterms:created>
  <dcterms:modified xsi:type="dcterms:W3CDTF">2011-01-22T21:44:15Z</dcterms:modified>
</cp:coreProperties>
</file>