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8" r:id="rId2"/>
    <p:sldId id="260" r:id="rId3"/>
    <p:sldId id="290" r:id="rId4"/>
    <p:sldId id="291" r:id="rId5"/>
    <p:sldId id="295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2" r:id="rId25"/>
    <p:sldId id="294" r:id="rId26"/>
    <p:sldId id="281" r:id="rId27"/>
    <p:sldId id="282" r:id="rId28"/>
    <p:sldId id="283" r:id="rId29"/>
    <p:sldId id="284" r:id="rId30"/>
    <p:sldId id="285" r:id="rId31"/>
    <p:sldId id="289" r:id="rId32"/>
    <p:sldId id="286" r:id="rId33"/>
    <p:sldId id="287" r:id="rId34"/>
    <p:sldId id="293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9055F-35B3-4547-98AD-B3CF4D821CE7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923DD-F25D-4043-8041-194B0A037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23DD-F25D-4043-8041-194B0A037A9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55;&#1091;&#1090;&#1077;&#1096;&#1077;&#1089;&#1090;&#1074;&#1080;&#1077;\dzink.ru-fizkultura_witch_doctor.mp3" TargetMode="Externa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5;&#1091;&#1090;&#1077;&#1096;&#1077;&#1089;&#1090;&#1074;&#1080;&#1077;\dzink.ru-fizkultura_witch_doctor.mp3" TargetMode="Externa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6" descr="bereza_bela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1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гостях у Звуков речи</a:t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6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pic>
        <p:nvPicPr>
          <p:cNvPr id="4" name="Picture 11" descr="BL0012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571736" y="1500174"/>
            <a:ext cx="3601367" cy="3143272"/>
          </a:xfrm>
          <a:prstGeom prst="rect">
            <a:avLst/>
          </a:prstGeom>
          <a:noFill/>
          <a:ln/>
        </p:spPr>
      </p:pic>
      <p:pic>
        <p:nvPicPr>
          <p:cNvPr id="5" name="Picture 28" descr="BL00526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1225" y="3786190"/>
            <a:ext cx="4252775" cy="27638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571612"/>
            <a:ext cx="235974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Гласные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2928934"/>
            <a:ext cx="2768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Согласные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1643042" y="2285992"/>
            <a:ext cx="121444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7108049" y="3893347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Двойная роль букв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D:\Мои документы со старого диска\Мои рисунки\Алфавит\E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86058"/>
            <a:ext cx="150016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 со старого диска\Мои рисунки\Алфавит\E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786058"/>
            <a:ext cx="157160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узел 4"/>
          <p:cNvSpPr/>
          <p:nvPr/>
        </p:nvSpPr>
        <p:spPr>
          <a:xfrm>
            <a:off x="3071802" y="2143116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786182" y="2143116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643182"/>
            <a:ext cx="222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</a:t>
            </a:r>
            <a:endParaRPr lang="ru-RU" sz="1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D:\Мои документы со старого диска\Мои рисунки\Алфавит\R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143768" y="2571744"/>
            <a:ext cx="15001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Какие звуки слышатся?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269875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69875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 – [          ] 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  – [          ]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 –[          ]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 – [          ]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269875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69875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 - [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й'э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  - [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й'о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  - [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й'у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269875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 - [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й'а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714489"/>
            <a:ext cx="4038600" cy="30003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                  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                  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[                  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                  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0432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   [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м'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   [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м'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 [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л'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    [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р'</a:t>
            </a:r>
            <a:r>
              <a:rPr lang="ru-RU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4919008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буквы 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стоят после согласной , то они обозначают один звук  и смягчают предыдущий согласный.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Итак,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роль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 обозначение одного звука и смягчение предыдущей согласной.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Pictures\1242389045_warning_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9781" y="3857628"/>
            <a:ext cx="1734219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0035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']</a:t>
            </a:r>
          </a:p>
          <a:p>
            <a:pPr>
              <a:buNone/>
            </a:pP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лка [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 [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й'у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 [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й'а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1571612"/>
            <a:ext cx="2928958" cy="335758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u="db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 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u="dbl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u="db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u="db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га 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в'</a:t>
            </a:r>
            <a:r>
              <a:rPr lang="ru-RU" sz="2400" u="dbl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й'у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u="dbl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2400" u="dbl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й‘а</a:t>
            </a:r>
            <a:r>
              <a:rPr lang="ru-RU" sz="2400" u="dbl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1643050"/>
            <a:ext cx="292895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u="db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 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ru-RU" sz="2400" u="dbl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й'э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u="db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 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2400" u="dbl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й'о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й’у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ль 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й’а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4214818"/>
            <a:ext cx="36154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Буквы Е Ё Ю Я </a:t>
            </a:r>
          </a:p>
          <a:p>
            <a:pPr lvl="2" algn="ctr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  в начале слова </a:t>
            </a:r>
          </a:p>
          <a:p>
            <a:pPr lvl="2" algn="ctr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после гласной </a:t>
            </a:r>
          </a:p>
          <a:p>
            <a:pPr lvl="2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после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обозначают два звука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Pictures\1242389045_warning_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8"/>
            <a:ext cx="228601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Какую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же двойную роль выполняют буквы е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ё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ю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я? </a:t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D:\Мои документы со старого диска\Мои рисунки\Алфавит\E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86058"/>
            <a:ext cx="150016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 со старого диска\Мои рисунки\Алфавит\E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714620"/>
            <a:ext cx="157160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узел 4"/>
          <p:cNvSpPr/>
          <p:nvPr/>
        </p:nvSpPr>
        <p:spPr>
          <a:xfrm>
            <a:off x="3071802" y="2143116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786182" y="2143116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428868"/>
            <a:ext cx="24288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</a:t>
            </a:r>
            <a:endParaRPr lang="ru-RU" sz="1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D:\Мои документы со старого диска\Мои рисунки\Алфавит\R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143768" y="2571744"/>
            <a:ext cx="15001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5815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 b="1"/>
          </a:p>
        </p:txBody>
      </p:sp>
      <p:pic>
        <p:nvPicPr>
          <p:cNvPr id="2054" name="dzink.ru-fizkultura_witch_docto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8313" y="6092825"/>
            <a:ext cx="304800" cy="304800"/>
          </a:xfrm>
          <a:prstGeom prst="rect">
            <a:avLst/>
          </a:prstGeom>
          <a:noFill/>
        </p:spPr>
      </p:pic>
      <p:sp>
        <p:nvSpPr>
          <p:cNvPr id="2055" name="WordArt 7" descr="303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7561263" cy="16557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blipFill dpi="0" rotWithShape="1">
                  <a:blip r:embed="rId5">
                    <a:alphaModFix amt="50000"/>
                  </a:blip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Звездочёт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987675" y="2636838"/>
            <a:ext cx="3167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bg1"/>
                </a:solidFill>
              </a:rPr>
              <a:t>Электронная физминутка</a:t>
            </a:r>
          </a:p>
        </p:txBody>
      </p:sp>
    </p:spTree>
  </p:cSld>
  <p:clrMapOvr>
    <a:masterClrMapping/>
  </p:clrMapOvr>
  <p:transition spd="slow"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243888" y="1125538"/>
            <a:ext cx="0" cy="4751387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258888" y="5949950"/>
            <a:ext cx="69850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258888" y="1125538"/>
            <a:ext cx="0" cy="4751387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331913" y="1125538"/>
            <a:ext cx="3311525" cy="2016125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643438" y="1196975"/>
            <a:ext cx="3529012" cy="1944688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258888" y="1125538"/>
            <a:ext cx="69850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547813" y="4076700"/>
            <a:ext cx="6408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Вам пришло письмо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3779838" y="2420938"/>
            <a:ext cx="2016125" cy="1439862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3333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284663" y="2708275"/>
            <a:ext cx="1008062" cy="936625"/>
            <a:chOff x="340" y="1253"/>
            <a:chExt cx="635" cy="590"/>
          </a:xfrm>
        </p:grpSpPr>
        <p:sp>
          <p:nvSpPr>
            <p:cNvPr id="10258" name="AutoShape 1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  <p:animClr clrSpc="rgb" dir="cw">
                                      <p:cBhvr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  <p:set>
                                      <p:cBhvr>
                                        <p:cTn id="4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10251" grpId="0" animBg="1"/>
      <p:bldP spid="10252" grpId="0" animBg="1"/>
      <p:bldP spid="10247" grpId="0" animBg="1"/>
      <p:bldP spid="10256" grpId="0" animBg="1"/>
      <p:bldP spid="1025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 descr="фон44 клетка"/>
          <p:cNvSpPr>
            <a:spLocks noChangeArrowheads="1"/>
          </p:cNvSpPr>
          <p:nvPr/>
        </p:nvSpPr>
        <p:spPr bwMode="auto">
          <a:xfrm>
            <a:off x="468313" y="260350"/>
            <a:ext cx="8281987" cy="61928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7088" y="333375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Выполни гимнастику для глаз по схеме: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331913" y="1484313"/>
            <a:ext cx="6911975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547813" y="1484313"/>
            <a:ext cx="6696075" cy="18002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547813" y="3284538"/>
            <a:ext cx="6696075" cy="7921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1187450" y="4076700"/>
            <a:ext cx="7058025" cy="1295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258888" y="1268413"/>
            <a:ext cx="433387" cy="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7885113" y="1557338"/>
            <a:ext cx="433387" cy="144462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476375" y="3500438"/>
            <a:ext cx="431800" cy="71437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7812088" y="4365625"/>
            <a:ext cx="504825" cy="14287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3" presetClass="exit" presetSubtype="5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blinds(vertic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50867E-6 L 0.7559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1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6647E-6 L -0.64584 0.241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1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10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0.01596 L 0.65347 0.1102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1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10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7457E-6 L -0.75208 0.178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1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2" grpId="1"/>
      <p:bldP spid="9230" grpId="0" animBg="1"/>
      <p:bldP spid="9230" grpId="1" animBg="1"/>
      <p:bldP spid="9231" grpId="0" animBg="1"/>
      <p:bldP spid="9231" grpId="1" animBg="1"/>
      <p:bldP spid="9237" grpId="0" animBg="1"/>
      <p:bldP spid="9237" grpId="1" animBg="1"/>
      <p:bldP spid="9238" grpId="0" animBg="1"/>
      <p:bldP spid="923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19925" y="2205038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Oval 6"/>
          <p:cNvSpPr>
            <a:spLocks noChangeArrowheads="1"/>
          </p:cNvSpPr>
          <p:nvPr/>
        </p:nvSpPr>
        <p:spPr bwMode="auto">
          <a:xfrm rot="16200000">
            <a:off x="468312" y="3429001"/>
            <a:ext cx="576263" cy="5762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98844E-6 C 0.00052 -0.09989 0.09357 -0.18197 0.20677 -0.18197 C 0.3401 -0.18197 0.38854 -0.09087 0.4085 -0.0363 L 0.42916 0.0363 C 0.45034 0.09086 0.50156 0.1815 0.65277 0.1815 C 0.74895 0.1815 0.85816 0.09988 0.85833 3.98844E-6 C 0.85833 -0.09989 0.74895 -0.18197 0.65277 -0.18197 C 0.50156 -0.18197 0.45034 -0.09087 0.42916 -0.0363 L 0.4085 0.0363 C 0.38854 0.08994 0.34027 0.1815 0.20764 0.1815 C 0.09357 0.1815 3.61111E-6 0.09988 3.61111E-6 3.98844E-6 Z " pathEditMode="relative" rAng="16200000" ptsTypes="ffFffffFfff">
                                      <p:cBhvr>
                                        <p:cTn id="6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27860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землю, всё, на, покрывалом, белые, падают, мягким, и, вокруг, застилается, снежинки </a:t>
            </a:r>
            <a:br>
              <a:rPr lang="ru-RU" dirty="0" smtClean="0"/>
            </a:b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714752"/>
            <a:ext cx="8216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1142984"/>
            <a:ext cx="7876323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разрозненных слов собрать предложение.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Выполните синтаксический разбор предложения,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дайте его устную  характеристику,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начертите схему предложения.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14290"/>
            <a:ext cx="39469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54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12331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2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12337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8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2340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1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12346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7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2349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0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12352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3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12355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6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12361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2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12364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5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781300"/>
            <a:ext cx="1008063" cy="936625"/>
            <a:chOff x="340" y="1253"/>
            <a:chExt cx="635" cy="590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4.79769E-6 C -0.03142 -0.14104 0.06493 -0.25711 0.18212 -0.25711 C 0.32066 -0.25711 0.37049 -0.12855 0.39149 -0.05109 L 0.41354 0.05133 C 0.4349 0.12856 0.48768 0.25665 0.64445 0.25665 C 0.74427 0.25665 0.85781 0.14128 0.85781 -4.79769E-6 C 0.85781 -0.14104 0.74427 -0.25711 0.64445 -0.25711 C 0.48768 -0.25711 0.4349 -0.12855 0.41354 -0.05109 L 0.39149 0.05133 C 0.37049 0.12856 0.32066 0.25665 0.18212 0.25665 C 0.06493 0.25665 -0.03142 0.14128 -0.03142 -4.79769E-6 Z " pathEditMode="relative" rAng="16200000" ptsTypes="ffF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андети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4090988"/>
            <a:ext cx="2879725" cy="1855787"/>
          </a:xfrm>
          <a:prstGeom prst="rect">
            <a:avLst/>
          </a:prstGeom>
          <a:noFill/>
        </p:spPr>
      </p:pic>
      <p:pic>
        <p:nvPicPr>
          <p:cNvPr id="8198" name="Picture 6" descr="e95bfc5077e00b715bb415d0f590fc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938" y="1927225"/>
            <a:ext cx="1944687" cy="1674813"/>
          </a:xfrm>
          <a:prstGeom prst="rect">
            <a:avLst/>
          </a:prstGeom>
          <a:noFill/>
        </p:spPr>
      </p:pic>
      <p:pic>
        <p:nvPicPr>
          <p:cNvPr id="8199" name="Picture 7" descr="ddcedc575fd11e632e1f1619ab8cd00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1836738"/>
            <a:ext cx="2305050" cy="2073275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4213" y="6207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Берегите свое здоровье!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964613" y="836613"/>
            <a:ext cx="482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Берегите свое здоровье!</a:t>
            </a:r>
          </a:p>
        </p:txBody>
      </p:sp>
      <p:pic>
        <p:nvPicPr>
          <p:cNvPr id="8203" name="Picture 11" descr="796606407cb2d4efe937045b5298e54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7050" y="1773238"/>
            <a:ext cx="1790700" cy="2070100"/>
          </a:xfrm>
          <a:prstGeom prst="rect">
            <a:avLst/>
          </a:prstGeom>
          <a:noFill/>
        </p:spPr>
      </p:pic>
      <p:pic>
        <p:nvPicPr>
          <p:cNvPr id="8204" name="dzink.ru-fizkultura_witch_docto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812088" y="5445125"/>
            <a:ext cx="304800" cy="304800"/>
          </a:xfrm>
          <a:prstGeom prst="rect">
            <a:avLst/>
          </a:prstGeom>
          <a:noFill/>
        </p:spPr>
      </p:pic>
      <p:pic>
        <p:nvPicPr>
          <p:cNvPr id="9" name="dzink.ru-fizkultura_witch_docto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21529" fill="hold"/>
                                        <p:tgtEl>
                                          <p:spTgt spid="82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6529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215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4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BL0052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4252775" cy="276384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2714625"/>
            <a:ext cx="4038600" cy="34115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AN00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909070"/>
            <a:ext cx="3786214" cy="3948930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 rot="2826987">
            <a:off x="4714635" y="261986"/>
            <a:ext cx="3241233" cy="3557470"/>
          </a:xfrm>
          <a:prstGeom prst="cloudCallout">
            <a:avLst>
              <a:gd name="adj1" fmla="val -31099"/>
              <a:gd name="adj2" fmla="val 721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Распределить по алфавиту слова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буран</a:t>
            </a:r>
          </a:p>
          <a:p>
            <a:r>
              <a:rPr lang="ru-RU" dirty="0" smtClean="0"/>
              <a:t>позёмка</a:t>
            </a:r>
          </a:p>
          <a:p>
            <a:r>
              <a:rPr lang="ru-RU" dirty="0" smtClean="0"/>
              <a:t>буря</a:t>
            </a:r>
          </a:p>
          <a:p>
            <a:r>
              <a:rPr lang="ru-RU" dirty="0" smtClean="0"/>
              <a:t>мороз</a:t>
            </a:r>
          </a:p>
          <a:p>
            <a:r>
              <a:rPr lang="ru-RU" dirty="0" smtClean="0"/>
              <a:t>вьюга</a:t>
            </a:r>
          </a:p>
          <a:p>
            <a:r>
              <a:rPr lang="ru-RU" dirty="0" smtClean="0"/>
              <a:t>метель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буран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буря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вьюга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метель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мороз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позёмка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Позёмка</a:t>
            </a:r>
            <a:r>
              <a:rPr lang="ru-RU" sz="4000" b="1" dirty="0" smtClean="0"/>
              <a:t> </a:t>
            </a:r>
            <a:r>
              <a:rPr lang="ru-RU" sz="4000" dirty="0" smtClean="0"/>
              <a:t>– это вьюга, во время которой дует низовой ветер.</a:t>
            </a:r>
          </a:p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Задание.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 Составьте устно с этим словом предложение.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Определите устно в слове позёмка количество звуков и букв.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Проверка знаний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Тест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marL="571500" lvl="0" indent="-571500">
              <a:buNone/>
            </a:pPr>
            <a:r>
              <a:rPr lang="ru-RU" b="1" dirty="0" smtClean="0"/>
              <a:t>Укажите слова, где буквы е, ё, </a:t>
            </a:r>
            <a:r>
              <a:rPr lang="ru-RU" b="1" dirty="0" err="1" smtClean="0"/>
              <a:t>ю</a:t>
            </a:r>
            <a:r>
              <a:rPr lang="ru-RU" b="1" dirty="0" smtClean="0"/>
              <a:t>, я обозначают два звука?</a:t>
            </a:r>
            <a:endParaRPr lang="ru-RU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Мера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Вьюга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Метель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Ёж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знаний</a:t>
            </a:r>
            <a:br>
              <a:rPr lang="ru-RU" b="1" dirty="0" smtClean="0"/>
            </a:br>
            <a:r>
              <a:rPr lang="ru-RU" b="1" dirty="0" smtClean="0"/>
              <a:t>Тест №2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None/>
            </a:pPr>
            <a:r>
              <a:rPr lang="ru-RU" b="1" dirty="0" smtClean="0"/>
              <a:t>Какие из указанных букв названы неверно?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 «</a:t>
            </a:r>
            <a:r>
              <a:rPr lang="ru-RU" dirty="0" err="1" smtClean="0"/>
              <a:t>пэ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Х «</a:t>
            </a:r>
            <a:r>
              <a:rPr lang="ru-RU" dirty="0" err="1" smtClean="0"/>
              <a:t>хе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Ж «</a:t>
            </a:r>
            <a:r>
              <a:rPr lang="ru-RU" dirty="0" err="1" smtClean="0"/>
              <a:t>жэ</a:t>
            </a:r>
            <a:r>
              <a:rPr lang="ru-RU" dirty="0" smtClean="0"/>
              <a:t>»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 «не»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знаний</a:t>
            </a:r>
            <a:br>
              <a:rPr lang="ru-RU" b="1" dirty="0" smtClean="0"/>
            </a:br>
            <a:r>
              <a:rPr lang="ru-RU" b="1" dirty="0" smtClean="0"/>
              <a:t>Тест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Укажите слова, в которых звуков столько же, сколько букв?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Семя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Вьюга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Каюта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ёж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знаний</a:t>
            </a:r>
            <a:br>
              <a:rPr lang="ru-RU" b="1" dirty="0" smtClean="0"/>
            </a:br>
            <a:r>
              <a:rPr lang="ru-RU" b="1" dirty="0" smtClean="0"/>
              <a:t>Тест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Какие из данных согласных являются звонкими?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Ц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З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Х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Проверим!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Белые снежинки падают на землю, и всё вокруг застилается мягким покрывалом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Проверка знаний</a:t>
            </a:r>
            <a:br>
              <a:rPr lang="ru-RU" b="1" dirty="0" smtClean="0"/>
            </a:br>
            <a:r>
              <a:rPr lang="ru-RU" b="1" dirty="0" smtClean="0"/>
              <a:t>Тест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После ж, </a:t>
            </a:r>
            <a:r>
              <a:rPr lang="ru-RU" b="1" dirty="0" err="1" smtClean="0"/>
              <a:t>ш,ч</a:t>
            </a:r>
            <a:r>
              <a:rPr lang="ru-RU" b="1" dirty="0" smtClean="0"/>
              <a:t>, </a:t>
            </a:r>
            <a:r>
              <a:rPr lang="ru-RU" b="1" dirty="0" err="1" smtClean="0"/>
              <a:t>щ</a:t>
            </a:r>
            <a:r>
              <a:rPr lang="ru-RU" b="1" dirty="0" smtClean="0"/>
              <a:t> пишутся и, у, а, но не </a:t>
            </a:r>
            <a:r>
              <a:rPr lang="ru-RU" b="1" dirty="0" err="1" smtClean="0"/>
              <a:t>ы,я</a:t>
            </a:r>
            <a:r>
              <a:rPr lang="ru-RU" b="1" dirty="0" smtClean="0"/>
              <a:t> </a:t>
            </a:r>
            <a:r>
              <a:rPr lang="ru-RU" b="1" dirty="0" err="1" smtClean="0"/>
              <a:t>ю</a:t>
            </a:r>
            <a:r>
              <a:rPr lang="ru-RU" b="1" dirty="0" smtClean="0"/>
              <a:t>. Назовите слова, которые отступают от данного правила?</a:t>
            </a:r>
            <a:endParaRPr lang="ru-RU" dirty="0"/>
          </a:p>
          <a:p>
            <a:pPr marL="2228850" lvl="4" indent="-514350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Брош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228850" lvl="4" indent="-514350">
              <a:buFont typeface="+mj-lt"/>
              <a:buAutoNum type="arabicParenR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стье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228850" lvl="4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Ч…до</a:t>
            </a:r>
          </a:p>
          <a:p>
            <a:pPr marL="2228850" lvl="4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– </a:t>
            </a:r>
            <a:r>
              <a:rPr lang="ru-RU" dirty="0" smtClean="0">
                <a:solidFill>
                  <a:srgbClr val="FFFF00"/>
                </a:solidFill>
              </a:rPr>
              <a:t>2,4</a:t>
            </a:r>
          </a:p>
          <a:p>
            <a:r>
              <a:rPr lang="ru-RU" dirty="0" smtClean="0"/>
              <a:t>2. –</a:t>
            </a:r>
            <a:r>
              <a:rPr lang="ru-RU" dirty="0" smtClean="0">
                <a:solidFill>
                  <a:srgbClr val="FFFF00"/>
                </a:solidFill>
              </a:rPr>
              <a:t>2,4</a:t>
            </a:r>
          </a:p>
          <a:p>
            <a:r>
              <a:rPr lang="ru-RU" dirty="0" smtClean="0"/>
              <a:t>3. –</a:t>
            </a:r>
            <a:r>
              <a:rPr lang="ru-RU" dirty="0" smtClean="0">
                <a:solidFill>
                  <a:srgbClr val="FFFF00"/>
                </a:solidFill>
              </a:rPr>
              <a:t>1,2</a:t>
            </a:r>
          </a:p>
          <a:p>
            <a:r>
              <a:rPr lang="ru-RU" dirty="0" smtClean="0"/>
              <a:t>4. –</a:t>
            </a:r>
            <a:r>
              <a:rPr lang="ru-RU" dirty="0" smtClean="0">
                <a:solidFill>
                  <a:srgbClr val="FFFF00"/>
                </a:solidFill>
              </a:rPr>
              <a:t>2,4</a:t>
            </a:r>
          </a:p>
          <a:p>
            <a:r>
              <a:rPr lang="ru-RU" dirty="0" smtClean="0"/>
              <a:t>5 – </a:t>
            </a:r>
            <a:r>
              <a:rPr lang="ru-RU" dirty="0" smtClean="0">
                <a:solidFill>
                  <a:srgbClr val="FFFF00"/>
                </a:solidFill>
              </a:rPr>
              <a:t>1,4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Рефлексия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вы узнали на сегодняшнем уроке?</a:t>
            </a:r>
          </a:p>
          <a:p>
            <a:r>
              <a:rPr lang="ru-RU" dirty="0"/>
              <a:t>- </a:t>
            </a:r>
            <a:r>
              <a:rPr lang="ru-RU" dirty="0" smtClean="0"/>
              <a:t>В чём  </a:t>
            </a:r>
            <a:r>
              <a:rPr lang="ru-RU" dirty="0"/>
              <a:t>вы испытывали трудности?</a:t>
            </a:r>
          </a:p>
          <a:p>
            <a:r>
              <a:rPr lang="ru-RU" dirty="0"/>
              <a:t>- На что ещё следует обратить внимание?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6" descr="bereza_bela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1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гостях у Звуков речи</a:t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6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pic>
        <p:nvPicPr>
          <p:cNvPr id="4" name="Picture 11" descr="BL0012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571736" y="1500174"/>
            <a:ext cx="3601367" cy="3143272"/>
          </a:xfrm>
          <a:prstGeom prst="rect">
            <a:avLst/>
          </a:prstGeom>
          <a:noFill/>
          <a:ln/>
        </p:spPr>
      </p:pic>
      <p:pic>
        <p:nvPicPr>
          <p:cNvPr id="5" name="Picture 28" descr="BL00526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1225" y="3786190"/>
            <a:ext cx="4252775" cy="27638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571612"/>
            <a:ext cx="235974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Гласные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2928934"/>
            <a:ext cx="2768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Согласные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1643042" y="2285992"/>
            <a:ext cx="121444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7108049" y="3893347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 61, правило, упр.306, выучить слова в рамочке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228012" cy="1219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 участие.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28012" cy="4495800"/>
          </a:xfrm>
        </p:spPr>
        <p:txBody>
          <a:bodyPr/>
          <a:lstStyle/>
          <a:p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ru-RU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МОЛОДЦЫ!</a:t>
            </a:r>
          </a:p>
        </p:txBody>
      </p:sp>
      <p:pic>
        <p:nvPicPr>
          <p:cNvPr id="80900" name="Picture 4" descr="WB0121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1916113"/>
            <a:ext cx="428625" cy="428625"/>
          </a:xfrm>
          <a:prstGeom prst="rect">
            <a:avLst/>
          </a:prstGeom>
          <a:noFill/>
        </p:spPr>
      </p:pic>
      <p:pic>
        <p:nvPicPr>
          <p:cNvPr id="80901" name="Picture 5" descr="WB0129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2349500"/>
            <a:ext cx="400050" cy="400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42" dur="2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899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Синтаксический разбор предложения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i="1" u="wavy" dirty="0" smtClean="0"/>
              <a:t>Белые</a:t>
            </a:r>
            <a:r>
              <a:rPr lang="ru-RU" i="1" dirty="0" smtClean="0"/>
              <a:t> </a:t>
            </a:r>
            <a:r>
              <a:rPr lang="ru-RU" i="1" u="sng" dirty="0" smtClean="0"/>
              <a:t>снежинки </a:t>
            </a:r>
            <a:r>
              <a:rPr lang="ru-RU" i="1" u="dbl" dirty="0" smtClean="0"/>
              <a:t>падают</a:t>
            </a:r>
            <a:r>
              <a:rPr lang="ru-RU" i="1" dirty="0" smtClean="0"/>
              <a:t> </a:t>
            </a:r>
            <a:r>
              <a:rPr lang="ru-RU" i="1" u="dotDash" dirty="0" smtClean="0"/>
              <a:t>на землю</a:t>
            </a:r>
            <a:r>
              <a:rPr lang="ru-RU" i="1" dirty="0" smtClean="0"/>
              <a:t>, и  </a:t>
            </a:r>
            <a:r>
              <a:rPr lang="ru-RU" i="1" u="sng" dirty="0" smtClean="0"/>
              <a:t>всё</a:t>
            </a:r>
            <a:r>
              <a:rPr lang="ru-RU" i="1" dirty="0" smtClean="0"/>
              <a:t> </a:t>
            </a:r>
            <a:r>
              <a:rPr lang="ru-RU" i="1" u="dotDash" dirty="0" smtClean="0"/>
              <a:t>вокруг</a:t>
            </a:r>
            <a:r>
              <a:rPr lang="ru-RU" i="1" dirty="0" smtClean="0"/>
              <a:t> </a:t>
            </a:r>
            <a:r>
              <a:rPr lang="ru-RU" i="1" u="dbl" dirty="0" smtClean="0"/>
              <a:t>застилается</a:t>
            </a:r>
            <a:r>
              <a:rPr lang="ru-RU" i="1" dirty="0" smtClean="0"/>
              <a:t> </a:t>
            </a:r>
            <a:r>
              <a:rPr lang="ru-RU" i="1" u="wavy" dirty="0" smtClean="0"/>
              <a:t>мягким</a:t>
            </a:r>
            <a:r>
              <a:rPr lang="ru-RU" i="1" dirty="0" smtClean="0"/>
              <a:t> </a:t>
            </a:r>
            <a:r>
              <a:rPr lang="ru-RU" i="1" u="dash" dirty="0" smtClean="0"/>
              <a:t>покрывалом.</a:t>
            </a:r>
          </a:p>
          <a:p>
            <a:pPr algn="just">
              <a:lnSpc>
                <a:spcPct val="150000"/>
              </a:lnSpc>
              <a:buNone/>
            </a:pPr>
            <a:endParaRPr lang="ru-RU" i="1" u="dash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i="1" dirty="0" smtClean="0"/>
              <a:t>(повествовательное, сложное, союзное)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/>
              <a:t>		     [			                         ].</a:t>
            </a:r>
          </a:p>
          <a:p>
            <a:pPr>
              <a:lnSpc>
                <a:spcPct val="200000"/>
              </a:lnSpc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214950"/>
            <a:ext cx="1643074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214950"/>
            <a:ext cx="1643074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86182" y="5000636"/>
            <a:ext cx="70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, 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 слово!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  <a:endParaRPr lang="ru-RU" sz="60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ru-RU" sz="60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  <a:endParaRPr lang="ru-RU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  <a:endParaRPr lang="ru-RU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ru-RU" sz="60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7" name="Picture 6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00240"/>
            <a:ext cx="2474913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Отгадай загадку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786050" y="3071810"/>
            <a:ext cx="607223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На дворе – такая жалость! –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Наша лесенка сломалась.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Наша лесенка сломалась,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Буква ... зато осталась.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документы со старого диска\Мои рисунки\Алфавит\E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786322"/>
            <a:ext cx="150016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Отгадай загадку</a:t>
            </a:r>
            <a:endParaRPr lang="ru-RU" dirty="0"/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71736" y="1428736"/>
            <a:ext cx="52864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Буква Е передохнула,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Как тотчас же на неё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Пара птенчиков  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	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вспорхнула – 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Получилась буква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документы со старого диска\Мои рисунки\Алфавит\E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786322"/>
            <a:ext cx="150016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узел 5"/>
          <p:cNvSpPr/>
          <p:nvPr/>
        </p:nvSpPr>
        <p:spPr>
          <a:xfrm>
            <a:off x="7643834" y="4214818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8286776" y="4214818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Отгадай загадку</a:t>
            </a:r>
            <a:endParaRPr lang="ru-RU" dirty="0"/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357554" y="1857364"/>
            <a:ext cx="53578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 укатилось,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Крепко к столбику прибью.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Ой, смотрите 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случилось: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Получилась буква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4429132"/>
            <a:ext cx="15712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Отгадай загадку</a:t>
            </a:r>
            <a:endParaRPr lang="ru-RU" dirty="0"/>
          </a:p>
        </p:txBody>
      </p:sp>
      <p:pic>
        <p:nvPicPr>
          <p:cNvPr id="3" name="Picture 6" descr="AN00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474913" cy="2581275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643306" y="2571744"/>
            <a:ext cx="50006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Поглядите –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друзья,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Смастерил скворечник 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скворечник залетела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Вместо птички – буква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документы со старого диска\Мои рисунки\Алфавит\R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715272" y="4429132"/>
            <a:ext cx="10715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543</Words>
  <PresentationFormat>Экран (4:3)</PresentationFormat>
  <Paragraphs>204</Paragraphs>
  <Slides>35</Slides>
  <Notes>34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В гостях у Звуков речи </vt:lpstr>
      <vt:lpstr> землю, всё, на, покрывалом, белые, падают, мягким, и, вокруг, застилается, снежинки   </vt:lpstr>
      <vt:lpstr>Проверим!</vt:lpstr>
      <vt:lpstr>Синтаксический разбор предложения</vt:lpstr>
      <vt:lpstr>Составь слово!</vt:lpstr>
      <vt:lpstr>Отгадай загадку</vt:lpstr>
      <vt:lpstr>Отгадай загадку</vt:lpstr>
      <vt:lpstr>Отгадай загадку</vt:lpstr>
      <vt:lpstr>Отгадай загадку</vt:lpstr>
      <vt:lpstr>Двойная роль букв</vt:lpstr>
      <vt:lpstr>Какие звуки слышатся?</vt:lpstr>
      <vt:lpstr>Разгадка</vt:lpstr>
      <vt:lpstr>Разгадка</vt:lpstr>
      <vt:lpstr> Какую же двойную роль выполняют буквы е ё ю я?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Распределить по алфавиту слова</vt:lpstr>
      <vt:lpstr>Словарная работа</vt:lpstr>
      <vt:lpstr>Проверка знаний Тест №1</vt:lpstr>
      <vt:lpstr>Проверка знаний Тест №2 </vt:lpstr>
      <vt:lpstr>Проверка знаний Тест №3</vt:lpstr>
      <vt:lpstr>Проверка знаний Тест №4</vt:lpstr>
      <vt:lpstr>Проверка знаний Тест №5</vt:lpstr>
      <vt:lpstr>Проверь себя!</vt:lpstr>
      <vt:lpstr>Рефлексия</vt:lpstr>
      <vt:lpstr> В гостях у Звуков речи </vt:lpstr>
      <vt:lpstr>Домашнее задание</vt:lpstr>
      <vt:lpstr>Спасибо за участие.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57</cp:revision>
  <dcterms:modified xsi:type="dcterms:W3CDTF">2011-01-25T09:30:40Z</dcterms:modified>
</cp:coreProperties>
</file>