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1" r:id="rId15"/>
    <p:sldId id="273" r:id="rId16"/>
    <p:sldId id="274" r:id="rId17"/>
    <p:sldId id="275" r:id="rId18"/>
    <p:sldId id="276" r:id="rId19"/>
    <p:sldId id="277" r:id="rId20"/>
    <p:sldId id="27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2A1CC-8ACA-4F2D-8BBF-639387E35107}" type="datetimeFigureOut">
              <a:rPr lang="ru-RU" smtClean="0"/>
              <a:pPr/>
              <a:t>20.11.2010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B110AA-C0AA-4003-B424-9CC87FC76CC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20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4B110AA-C0AA-4003-B424-9CC87FC76CC4}"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8EB752EC-56E1-4938-B409-407100CB07D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EB752EC-56E1-4938-B409-407100CB07D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EB752EC-56E1-4938-B409-407100CB07D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EB752EC-56E1-4938-B409-407100CB07D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429B981-D1B8-4987-A99A-791AB362498C}" type="datetimeFigureOut">
              <a:rPr lang="ru-RU" smtClean="0"/>
              <a:pPr/>
              <a:t>20.11.2010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EB752EC-56E1-4938-B409-407100CB07D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429B981-D1B8-4987-A99A-791AB362498C}" type="datetimeFigureOut">
              <a:rPr lang="ru-RU" smtClean="0"/>
              <a:pPr/>
              <a:t>20.11.2010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B752EC-56E1-4938-B409-407100CB07D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785795"/>
            <a:ext cx="6172216" cy="1571635"/>
          </a:xfrm>
        </p:spPr>
        <p:txBody>
          <a:bodyPr>
            <a:normAutofit/>
          </a:bodyPr>
          <a:lstStyle/>
          <a:p>
            <a:pPr algn="ctr"/>
            <a:r>
              <a:rPr lang="ru-RU" sz="4800" b="1" dirty="0"/>
              <a:t>Мастер-класс</a:t>
            </a:r>
            <a:r>
              <a:rPr lang="ru-RU" b="1" dirty="0"/>
              <a:t>.</a:t>
            </a:r>
            <a:r>
              <a:rPr lang="ru-RU" dirty="0" smtClean="0"/>
              <a:t/>
            </a:r>
            <a:br>
              <a:rPr lang="ru-RU" dirty="0" smtClean="0"/>
            </a:br>
            <a:endParaRPr lang="ru-RU" dirty="0"/>
          </a:p>
        </p:txBody>
      </p:sp>
      <p:sp>
        <p:nvSpPr>
          <p:cNvPr id="3" name="Подзаголовок 2"/>
          <p:cNvSpPr>
            <a:spLocks noGrp="1"/>
          </p:cNvSpPr>
          <p:nvPr>
            <p:ph type="subTitle" idx="1"/>
          </p:nvPr>
        </p:nvSpPr>
        <p:spPr>
          <a:xfrm>
            <a:off x="1785918" y="2500306"/>
            <a:ext cx="6929486" cy="3138494"/>
          </a:xfrm>
        </p:spPr>
        <p:txBody>
          <a:bodyPr>
            <a:normAutofit/>
          </a:bodyPr>
          <a:lstStyle/>
          <a:p>
            <a:pPr algn="ctr"/>
            <a:r>
              <a:rPr lang="ru-RU" sz="4400" b="1" dirty="0"/>
              <a:t>"Подготовка к ЕГЭ. </a:t>
            </a:r>
            <a:endParaRPr lang="ru-RU" sz="4400" dirty="0" smtClean="0"/>
          </a:p>
          <a:p>
            <a:pPr algn="ctr"/>
            <a:r>
              <a:rPr lang="ru-RU" sz="4400" b="1" dirty="0"/>
              <a:t>Пишем сочинение, используя речевые клише" </a:t>
            </a:r>
            <a:endParaRPr lang="ru-RU" sz="4400" dirty="0" smtClean="0"/>
          </a:p>
          <a:p>
            <a:pPr algn="ct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505092" cy="1214446"/>
          </a:xfrm>
        </p:spPr>
        <p:txBody>
          <a:bodyPr>
            <a:noAutofit/>
          </a:bodyPr>
          <a:lstStyle/>
          <a:p>
            <a:pPr algn="ctr"/>
            <a:r>
              <a:rPr lang="ru-RU" sz="4000" b="1" i="1" dirty="0" smtClean="0">
                <a:effectLst>
                  <a:outerShdw blurRad="38100" dist="38100" dir="2700000" algn="tl">
                    <a:srgbClr val="000000">
                      <a:alpha val="43137"/>
                    </a:srgbClr>
                  </a:outerShdw>
                </a:effectLst>
              </a:rPr>
              <a:t>Построение текста-рассуждения.</a:t>
            </a:r>
            <a:r>
              <a:rPr lang="ru-RU" sz="4000" b="1" dirty="0" smtClean="0">
                <a:effectLst>
                  <a:outerShdw blurRad="38100" dist="38100" dir="2700000" algn="tl">
                    <a:srgbClr val="000000">
                      <a:alpha val="43137"/>
                    </a:srgbClr>
                  </a:outerShdw>
                </a:effectLst>
              </a:rPr>
              <a:t/>
            </a:r>
            <a:br>
              <a:rPr lang="ru-RU" sz="4000" b="1" dirty="0" smtClean="0">
                <a:effectLst>
                  <a:outerShdw blurRad="38100" dist="38100" dir="2700000" algn="tl">
                    <a:srgbClr val="000000">
                      <a:alpha val="43137"/>
                    </a:srgbClr>
                  </a:outerShdw>
                </a:effectLst>
              </a:rPr>
            </a:br>
            <a:endParaRPr lang="ru-RU" sz="4000"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435608" y="1643050"/>
            <a:ext cx="7498080" cy="4605350"/>
          </a:xfrm>
        </p:spPr>
        <p:txBody>
          <a:bodyPr/>
          <a:lstStyle/>
          <a:p>
            <a:pPr>
              <a:buNone/>
            </a:pPr>
            <a:r>
              <a:rPr lang="ru-RU" sz="4400" b="1" i="1" dirty="0" smtClean="0">
                <a:effectLst>
                  <a:outerShdw blurRad="38100" dist="38100" dir="2700000" algn="tl">
                    <a:srgbClr val="000000">
                      <a:alpha val="43137"/>
                    </a:srgbClr>
                  </a:outerShdw>
                </a:effectLst>
              </a:rPr>
              <a:t>1. Тезис.</a:t>
            </a:r>
            <a:endParaRPr lang="ru-RU" sz="4400" b="1" dirty="0" smtClean="0">
              <a:effectLst>
                <a:outerShdw blurRad="38100" dist="38100" dir="2700000" algn="tl">
                  <a:srgbClr val="000000">
                    <a:alpha val="43137"/>
                  </a:srgbClr>
                </a:outerShdw>
              </a:effectLst>
            </a:endParaRPr>
          </a:p>
          <a:p>
            <a:pPr>
              <a:buNone/>
            </a:pPr>
            <a:r>
              <a:rPr lang="ru-RU" sz="4400" b="1" i="1" dirty="0" smtClean="0">
                <a:effectLst>
                  <a:outerShdw blurRad="38100" dist="38100" dir="2700000" algn="tl">
                    <a:srgbClr val="000000">
                      <a:alpha val="43137"/>
                    </a:srgbClr>
                  </a:outerShdw>
                </a:effectLst>
              </a:rPr>
              <a:t>2. Аргументация.</a:t>
            </a:r>
            <a:endParaRPr lang="ru-RU" sz="4400" b="1" dirty="0" smtClean="0">
              <a:effectLst>
                <a:outerShdw blurRad="38100" dist="38100" dir="2700000" algn="tl">
                  <a:srgbClr val="000000">
                    <a:alpha val="43137"/>
                  </a:srgbClr>
                </a:outerShdw>
              </a:effectLst>
            </a:endParaRPr>
          </a:p>
          <a:p>
            <a:pPr>
              <a:buNone/>
            </a:pPr>
            <a:r>
              <a:rPr lang="ru-RU" sz="4400" b="1" i="1" dirty="0" smtClean="0">
                <a:effectLst>
                  <a:outerShdw blurRad="38100" dist="38100" dir="2700000" algn="tl">
                    <a:srgbClr val="000000">
                      <a:alpha val="43137"/>
                    </a:srgbClr>
                  </a:outerShdw>
                </a:effectLst>
              </a:rPr>
              <a:t>3. Вывод.</a:t>
            </a:r>
            <a:endParaRPr lang="ru-RU" sz="4400" b="1"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785786" y="0"/>
            <a:ext cx="8358214" cy="6500834"/>
          </a:xfrm>
        </p:spPr>
        <p:txBody>
          <a:bodyPr>
            <a:noAutofit/>
          </a:bodyPr>
          <a:lstStyle/>
          <a:p>
            <a:pPr>
              <a:buNone/>
            </a:pPr>
            <a:r>
              <a:rPr lang="ru-RU" sz="2800" b="1" i="1" dirty="0" smtClean="0">
                <a:effectLst>
                  <a:outerShdw blurRad="38100" dist="38100" dir="2700000" algn="tl">
                    <a:srgbClr val="000000">
                      <a:alpha val="43137"/>
                    </a:srgbClr>
                  </a:outerShdw>
                </a:effectLst>
              </a:rPr>
              <a:t>- Я полностью </a:t>
            </a:r>
            <a:r>
              <a:rPr lang="ru-RU" sz="2800" b="1" i="1" dirty="0" err="1" smtClean="0">
                <a:effectLst>
                  <a:outerShdw blurRad="38100" dist="38100" dir="2700000" algn="tl">
                    <a:srgbClr val="000000">
                      <a:alpha val="43137"/>
                    </a:srgbClr>
                  </a:outerShdw>
                </a:effectLst>
              </a:rPr>
              <a:t>соглас___</a:t>
            </a:r>
            <a:r>
              <a:rPr lang="ru-RU" sz="2800" b="1" i="1" dirty="0" smtClean="0">
                <a:effectLst>
                  <a:outerShdw blurRad="38100" dist="38100" dir="2700000" algn="tl">
                    <a:srgbClr val="000000">
                      <a:alpha val="43137"/>
                    </a:srgbClr>
                  </a:outerShdw>
                </a:effectLst>
              </a:rPr>
              <a:t>  с автором текста. Ведь... Потому что... </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По-моему...</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Автор абсолютно прав, утверждая, что…</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Трудно не согласиться с автором в том, что…</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Не совсем точной, на мой взгляд, является оценка автором…</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Однако не со всеми высказываниями можно согласиться.</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Позволю себе с ним (автором) не согласиться.</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Мне трудно согласиться с утверждением автора о том, что...</a:t>
            </a:r>
            <a:endParaRPr lang="ru-RU" sz="2800" b="1" dirty="0" smtClean="0">
              <a:effectLst>
                <a:outerShdw blurRad="38100" dist="38100" dir="2700000" algn="tl">
                  <a:srgbClr val="000000">
                    <a:alpha val="43137"/>
                  </a:srgbClr>
                </a:outerShdw>
              </a:effectLst>
            </a:endParaRPr>
          </a:p>
          <a:p>
            <a:pPr>
              <a:buNone/>
            </a:pPr>
            <a:r>
              <a:rPr lang="ru-RU" sz="2800" b="1" i="1" dirty="0" smtClean="0">
                <a:effectLst>
                  <a:outerShdw blurRad="38100" dist="38100" dir="2700000" algn="tl">
                    <a:srgbClr val="000000">
                      <a:alpha val="43137"/>
                    </a:srgbClr>
                  </a:outerShdw>
                </a:effectLst>
              </a:rPr>
              <a:t>- На мой взгляд, автор высказывает спорное мнение о том, что...</a:t>
            </a:r>
            <a:endParaRPr lang="ru-RU"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Autofit/>
          </a:bodyPr>
          <a:lstStyle/>
          <a:p>
            <a:pPr algn="ctr"/>
            <a:r>
              <a:rPr lang="ru-RU" sz="4800" b="1" i="1" dirty="0" smtClean="0">
                <a:latin typeface="Times New Roman" pitchFamily="18" charset="0"/>
                <a:cs typeface="Times New Roman" pitchFamily="18" charset="0"/>
              </a:rPr>
              <a:t>Алгоритм написания сочинения</a:t>
            </a:r>
            <a:r>
              <a:rPr lang="ru-RU" sz="4400" b="1" dirty="0" smtClean="0">
                <a:latin typeface="Times New Roman" pitchFamily="18" charset="0"/>
                <a:cs typeface="Times New Roman" pitchFamily="18" charset="0"/>
              </a:rPr>
              <a:t/>
            </a:r>
            <a:br>
              <a:rPr lang="ru-RU" sz="4400" b="1" dirty="0" smtClean="0">
                <a:latin typeface="Times New Roman" pitchFamily="18" charset="0"/>
                <a:cs typeface="Times New Roman" pitchFamily="18" charset="0"/>
              </a:rPr>
            </a:br>
            <a:endParaRPr lang="ru-RU" sz="4400" b="1" dirty="0">
              <a:latin typeface="Times New Roman" pitchFamily="18" charset="0"/>
              <a:cs typeface="Times New Roman" pitchFamily="18" charset="0"/>
            </a:endParaRPr>
          </a:p>
        </p:txBody>
      </p:sp>
      <p:sp>
        <p:nvSpPr>
          <p:cNvPr id="3" name="Содержимое 2"/>
          <p:cNvSpPr>
            <a:spLocks noGrp="1"/>
          </p:cNvSpPr>
          <p:nvPr>
            <p:ph idx="1"/>
          </p:nvPr>
        </p:nvSpPr>
        <p:spPr>
          <a:xfrm>
            <a:off x="928662" y="857232"/>
            <a:ext cx="8215338" cy="6000768"/>
          </a:xfrm>
        </p:spPr>
        <p:txBody>
          <a:bodyPr>
            <a:noAutofit/>
          </a:bodyPr>
          <a:lstStyle/>
          <a:p>
            <a:pPr>
              <a:buNone/>
            </a:pPr>
            <a:r>
              <a:rPr lang="ru-RU" b="1" i="1" dirty="0" smtClean="0">
                <a:latin typeface="Times New Roman" pitchFamily="18" charset="0"/>
                <a:cs typeface="Times New Roman" pitchFamily="18" charset="0"/>
              </a:rPr>
              <a:t>1</a:t>
            </a:r>
            <a:r>
              <a:rPr lang="ru-RU" sz="3600" b="1" i="1" dirty="0" smtClean="0">
                <a:latin typeface="Times New Roman" pitchFamily="18" charset="0"/>
                <a:cs typeface="Times New Roman" pitchFamily="18" charset="0"/>
              </a:rPr>
              <a:t>. Вступление.</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2. Постановка проблемы</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3. Комментарий к поставленной проблеме.</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4. Позиция автора.</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5. Собственная позиция.</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6. Аргумент.</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7. Литературный аргумент.</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8. Заключение.</a:t>
            </a:r>
            <a:endParaRPr lang="ru-RU" sz="4400" b="1" dirty="0" smtClean="0">
              <a:latin typeface="Times New Roman" pitchFamily="18" charset="0"/>
              <a:cs typeface="Times New Roman" pitchFamily="18" charset="0"/>
            </a:endParaRPr>
          </a:p>
          <a:p>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0"/>
            <a:ext cx="8929718" cy="6858000"/>
          </a:xfrm>
        </p:spPr>
        <p:txBody>
          <a:bodyPr/>
          <a:lstStyle/>
          <a:p>
            <a:pPr>
              <a:buNone/>
            </a:pPr>
            <a:endParaRPr lang="ru-RU" dirty="0"/>
          </a:p>
        </p:txBody>
      </p:sp>
      <p:sp>
        <p:nvSpPr>
          <p:cNvPr id="5" name="Прямоугольник 4"/>
          <p:cNvSpPr/>
          <p:nvPr/>
        </p:nvSpPr>
        <p:spPr>
          <a:xfrm>
            <a:off x="2928926" y="714356"/>
            <a:ext cx="3786214" cy="1985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kumimoji="0" lang="ru-RU" sz="36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Жизненный</a:t>
            </a:r>
          </a:p>
          <a:p>
            <a:pPr lvl="0" algn="ctr" eaLnBrk="0" fontAlgn="base" hangingPunct="0">
              <a:spcBef>
                <a:spcPct val="0"/>
              </a:spcBef>
              <a:spcAft>
                <a:spcPct val="0"/>
              </a:spcAft>
            </a:pPr>
            <a:r>
              <a:rPr kumimoji="0" lang="ru-RU" sz="36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опыт</a:t>
            </a:r>
            <a:r>
              <a:rPr kumimoji="0" lang="ru-RU"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rPr>
              <a:t> </a:t>
            </a:r>
            <a:endParaRPr kumimoji="0" lang="ru-RU" sz="44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cxnSp>
        <p:nvCxnSpPr>
          <p:cNvPr id="7" name="Прямая со стрелкой 6"/>
          <p:cNvCxnSpPr/>
          <p:nvPr/>
        </p:nvCxnSpPr>
        <p:spPr>
          <a:xfrm rot="10800000" flipV="1">
            <a:off x="2357422" y="2428868"/>
            <a:ext cx="2636059" cy="1071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5" idx="2"/>
          </p:cNvCxnSpPr>
          <p:nvPr/>
        </p:nvCxnSpPr>
        <p:spPr>
          <a:xfrm rot="5400000">
            <a:off x="4404118" y="3082525"/>
            <a:ext cx="800115" cy="357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5439969" y="1989529"/>
            <a:ext cx="1157302" cy="23217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Блок-схема: перфолента 19"/>
          <p:cNvSpPr/>
          <p:nvPr/>
        </p:nvSpPr>
        <p:spPr>
          <a:xfrm>
            <a:off x="571472" y="3571876"/>
            <a:ext cx="2357454" cy="207170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Реальные факты </a:t>
            </a:r>
            <a:endParaRPr lang="ru-RU" sz="2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ru-RU" sz="2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из  жизни </a:t>
            </a: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Блок-схема: перфолента 20"/>
          <p:cNvSpPr/>
          <p:nvPr/>
        </p:nvSpPr>
        <p:spPr>
          <a:xfrm>
            <a:off x="3500430" y="3714752"/>
            <a:ext cx="2428892" cy="192882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i="1" dirty="0" smtClean="0">
              <a:solidFill>
                <a:schemeClr val="tx1"/>
              </a:solidFill>
              <a:effectLst>
                <a:outerShdw blurRad="38100" dist="38100" dir="2700000" algn="tl">
                  <a:srgbClr val="000000">
                    <a:alpha val="43137"/>
                  </a:srgbClr>
                </a:outerShdw>
              </a:effectLst>
            </a:endParaRPr>
          </a:p>
          <a:p>
            <a:pPr algn="ctr"/>
            <a:r>
              <a:rPr lang="ru-RU" sz="2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Собственные </a:t>
            </a:r>
            <a:r>
              <a:rPr lang="ru-RU" sz="24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наблюдения и выводы</a:t>
            </a:r>
            <a:endParaRPr lang="ru-RU" sz="2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ru-RU" dirty="0"/>
          </a:p>
        </p:txBody>
      </p:sp>
      <p:sp>
        <p:nvSpPr>
          <p:cNvPr id="22" name="Блок-схема: перфолента 21"/>
          <p:cNvSpPr/>
          <p:nvPr/>
        </p:nvSpPr>
        <p:spPr>
          <a:xfrm>
            <a:off x="6429388" y="3500438"/>
            <a:ext cx="2428892" cy="192882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kumimoji="0" lang="ru-RU" sz="2400" b="1" i="1"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Традиционно- исторический опыт</a:t>
            </a:r>
            <a:endParaRPr kumimoji="0" lang="ru-RU"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57224" y="0"/>
            <a:ext cx="8286776" cy="6858000"/>
          </a:xfrm>
        </p:spPr>
        <p:txBody>
          <a:bodyPr>
            <a:normAutofit fontScale="85000" lnSpcReduction="20000"/>
          </a:bodyPr>
          <a:lstStyle/>
          <a:p>
            <a:r>
              <a:rPr lang="ru-RU" sz="3500" dirty="0" smtClean="0">
                <a:effectLst>
                  <a:outerShdw blurRad="38100" dist="38100" dir="2700000" algn="tl">
                    <a:srgbClr val="000000">
                      <a:alpha val="43137"/>
                    </a:srgbClr>
                  </a:outerShdw>
                </a:effectLst>
              </a:rPr>
              <a:t>Жизненный опыт (реальные факты из жизни окружающих, собственные наблюдения и выводы)</a:t>
            </a:r>
          </a:p>
          <a:p>
            <a:pPr>
              <a:buNone/>
            </a:pPr>
            <a:r>
              <a:rPr lang="ru-RU" sz="3500" i="1" dirty="0" smtClean="0">
                <a:effectLst>
                  <a:outerShdw blurRad="38100" dist="38100" dir="2700000" algn="tl">
                    <a:srgbClr val="000000">
                      <a:alpha val="43137"/>
                    </a:srgbClr>
                  </a:outerShdw>
                </a:effectLst>
              </a:rPr>
              <a:t>- Мне не раз приходилось сталкиваться с ...</a:t>
            </a:r>
            <a:endParaRPr lang="ru-RU" sz="3500" dirty="0" smtClean="0">
              <a:effectLst>
                <a:outerShdw blurRad="38100" dist="38100" dir="2700000" algn="tl">
                  <a:srgbClr val="000000">
                    <a:alpha val="43137"/>
                  </a:srgbClr>
                </a:outerShdw>
              </a:effectLst>
            </a:endParaRPr>
          </a:p>
          <a:p>
            <a:pPr>
              <a:buNone/>
            </a:pPr>
            <a:r>
              <a:rPr lang="ru-RU" sz="3500" i="1" dirty="0" smtClean="0">
                <a:effectLst>
                  <a:outerShdw blurRad="38100" dist="38100" dir="2700000" algn="tl">
                    <a:srgbClr val="000000">
                      <a:alpha val="43137"/>
                    </a:srgbClr>
                  </a:outerShdw>
                </a:effectLst>
              </a:rPr>
              <a:t>- Помню, как-то...</a:t>
            </a:r>
            <a:endParaRPr lang="ru-RU" sz="3500" dirty="0" smtClean="0">
              <a:effectLst>
                <a:outerShdw blurRad="38100" dist="38100" dir="2700000" algn="tl">
                  <a:srgbClr val="000000">
                    <a:alpha val="43137"/>
                  </a:srgbClr>
                </a:outerShdw>
              </a:effectLst>
            </a:endParaRPr>
          </a:p>
          <a:p>
            <a:pPr>
              <a:buNone/>
            </a:pPr>
            <a:r>
              <a:rPr lang="ru-RU" sz="3500" i="1" dirty="0" smtClean="0">
                <a:effectLst>
                  <a:outerShdw blurRad="38100" dist="38100" dir="2700000" algn="tl">
                    <a:srgbClr val="000000">
                      <a:alpha val="43137"/>
                    </a:srgbClr>
                  </a:outerShdw>
                </a:effectLst>
              </a:rPr>
              <a:t>- Конечно, мой жизненный опыт пока небольшой , но тем не менее с этой проблемой приходилось сталкиваться.</a:t>
            </a:r>
            <a:endParaRPr lang="ru-RU" sz="3500" dirty="0" smtClean="0">
              <a:effectLst>
                <a:outerShdw blurRad="38100" dist="38100" dir="2700000" algn="tl">
                  <a:srgbClr val="000000">
                    <a:alpha val="43137"/>
                  </a:srgbClr>
                </a:outerShdw>
              </a:effectLst>
            </a:endParaRPr>
          </a:p>
          <a:p>
            <a:pPr>
              <a:buNone/>
            </a:pPr>
            <a:r>
              <a:rPr lang="ru-RU" sz="3500" i="1" dirty="0" smtClean="0">
                <a:effectLst>
                  <a:outerShdw blurRad="38100" dist="38100" dir="2700000" algn="tl">
                    <a:srgbClr val="000000">
                      <a:alpha val="43137"/>
                    </a:srgbClr>
                  </a:outerShdw>
                </a:effectLst>
              </a:rPr>
              <a:t>- Я вспоминаю похожую ситуацию, которая произошла с...</a:t>
            </a:r>
            <a:endParaRPr lang="ru-RU" sz="3500" dirty="0" smtClean="0">
              <a:effectLst>
                <a:outerShdw blurRad="38100" dist="38100" dir="2700000" algn="tl">
                  <a:srgbClr val="000000">
                    <a:alpha val="43137"/>
                  </a:srgbClr>
                </a:outerShdw>
              </a:effectLst>
            </a:endParaRPr>
          </a:p>
          <a:p>
            <a:r>
              <a:rPr lang="ru-RU" sz="3500" dirty="0" smtClean="0">
                <a:effectLst>
                  <a:outerShdw blurRad="38100" dist="38100" dir="2700000" algn="tl">
                    <a:srgbClr val="000000">
                      <a:alpha val="43137"/>
                    </a:srgbClr>
                  </a:outerShdw>
                </a:effectLst>
              </a:rPr>
              <a:t>Ссылка на авторитет</a:t>
            </a:r>
          </a:p>
          <a:p>
            <a:pPr>
              <a:buNone/>
            </a:pPr>
            <a:r>
              <a:rPr lang="ru-RU" sz="3500" i="1" dirty="0" smtClean="0">
                <a:effectLst>
                  <a:outerShdw blurRad="38100" dist="38100" dir="2700000" algn="tl">
                    <a:srgbClr val="000000">
                      <a:alpha val="43137"/>
                    </a:srgbClr>
                  </a:outerShdw>
                </a:effectLst>
              </a:rPr>
              <a:t>- Известный русский писатель, выдающийся ученый и т.п. как-то заметил...</a:t>
            </a:r>
            <a:endParaRPr lang="ru-RU" sz="3500" dirty="0" smtClean="0">
              <a:effectLst>
                <a:outerShdw blurRad="38100" dist="38100" dir="2700000" algn="tl">
                  <a:srgbClr val="000000">
                    <a:alpha val="43137"/>
                  </a:srgbClr>
                </a:outerShdw>
              </a:effectLst>
            </a:endParaRPr>
          </a:p>
          <a:p>
            <a:pPr>
              <a:buNone/>
            </a:pPr>
            <a:r>
              <a:rPr lang="ru-RU" sz="3500" i="1" dirty="0" smtClean="0">
                <a:effectLst>
                  <a:outerShdw blurRad="38100" dist="38100" dir="2700000" algn="tl">
                    <a:srgbClr val="000000">
                      <a:alpha val="43137"/>
                    </a:srgbClr>
                  </a:outerShdw>
                </a:effectLst>
              </a:rPr>
              <a:t>- Любой историк скажет, что...</a:t>
            </a:r>
            <a:endParaRPr lang="ru-RU" sz="3500" dirty="0" smtClean="0">
              <a:effectLst>
                <a:outerShdw blurRad="38100" dist="38100" dir="2700000" algn="tl">
                  <a:srgbClr val="000000">
                    <a:alpha val="43137"/>
                  </a:srgbClr>
                </a:outerShdw>
              </a:effectLst>
            </a:endParaRPr>
          </a:p>
          <a:p>
            <a:pPr>
              <a:buNone/>
            </a:pPr>
            <a:r>
              <a:rPr lang="ru-RU" sz="3500" i="1" dirty="0" smtClean="0">
                <a:effectLst>
                  <a:outerShdw blurRad="38100" dist="38100" dir="2700000" algn="tl">
                    <a:srgbClr val="000000">
                      <a:alpha val="43137"/>
                    </a:srgbClr>
                  </a:outerShdw>
                </a:effectLst>
              </a:rPr>
              <a:t>- Большинство врачей, языковедов, ученых и т.п. считают, что...</a:t>
            </a:r>
            <a:endParaRPr lang="ru-RU" sz="3500"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0"/>
            <a:ext cx="8929718" cy="6858000"/>
          </a:xfrm>
        </p:spPr>
        <p:txBody>
          <a:bodyPr/>
          <a:lstStyle/>
          <a:p>
            <a:pPr>
              <a:buNone/>
            </a:pPr>
            <a:endParaRPr lang="ru-RU" dirty="0"/>
          </a:p>
        </p:txBody>
      </p:sp>
      <p:sp>
        <p:nvSpPr>
          <p:cNvPr id="5" name="Прямоугольник 4"/>
          <p:cNvSpPr/>
          <p:nvPr/>
        </p:nvSpPr>
        <p:spPr>
          <a:xfrm>
            <a:off x="2928926" y="714356"/>
            <a:ext cx="3786214" cy="1985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ru-RU" sz="2400" b="1" i="1" dirty="0" smtClean="0">
                <a:solidFill>
                  <a:schemeClr val="tx1"/>
                </a:solidFill>
                <a:effectLst>
                  <a:outerShdw blurRad="38100" dist="38100" dir="2700000" algn="tl">
                    <a:srgbClr val="000000">
                      <a:alpha val="43137"/>
                    </a:srgbClr>
                  </a:outerShdw>
                </a:effectLst>
                <a:latin typeface="Arial" pitchFamily="34" charset="0"/>
              </a:rPr>
              <a:t>Читательский </a:t>
            </a:r>
          </a:p>
          <a:p>
            <a:pPr lvl="0" algn="ctr" fontAlgn="base">
              <a:spcBef>
                <a:spcPct val="0"/>
              </a:spcBef>
              <a:spcAft>
                <a:spcPct val="0"/>
              </a:spcAft>
            </a:pPr>
            <a:r>
              <a:rPr lang="ru-RU" sz="2400" b="1" i="1" dirty="0" smtClean="0">
                <a:solidFill>
                  <a:schemeClr val="tx1"/>
                </a:solidFill>
                <a:effectLst>
                  <a:outerShdw blurRad="38100" dist="38100" dir="2700000" algn="tl">
                    <a:srgbClr val="000000">
                      <a:alpha val="43137"/>
                    </a:srgbClr>
                  </a:outerShdw>
                </a:effectLst>
                <a:latin typeface="Arial" pitchFamily="34" charset="0"/>
              </a:rPr>
              <a:t>опыт</a:t>
            </a:r>
            <a:endParaRPr kumimoji="0" lang="ru-RU" sz="2400" b="1" i="1"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cxnSp>
        <p:nvCxnSpPr>
          <p:cNvPr id="7" name="Прямая со стрелкой 6"/>
          <p:cNvCxnSpPr/>
          <p:nvPr/>
        </p:nvCxnSpPr>
        <p:spPr>
          <a:xfrm rot="10800000" flipV="1">
            <a:off x="2357422" y="2428868"/>
            <a:ext cx="2636059" cy="10715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5" idx="2"/>
          </p:cNvCxnSpPr>
          <p:nvPr/>
        </p:nvCxnSpPr>
        <p:spPr>
          <a:xfrm rot="5400000">
            <a:off x="4404118" y="3082525"/>
            <a:ext cx="800115" cy="357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5439969" y="1989529"/>
            <a:ext cx="1157302" cy="23217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Блок-схема: перфолента 19"/>
          <p:cNvSpPr/>
          <p:nvPr/>
        </p:nvSpPr>
        <p:spPr>
          <a:xfrm>
            <a:off x="428596" y="3571876"/>
            <a:ext cx="2643206" cy="207170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Художественная литература</a:t>
            </a:r>
            <a:endParaRPr lang="ru-RU" sz="24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Блок-схема: перфолента 20"/>
          <p:cNvSpPr/>
          <p:nvPr/>
        </p:nvSpPr>
        <p:spPr>
          <a:xfrm>
            <a:off x="3500430" y="3714752"/>
            <a:ext cx="2428892" cy="192882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chemeClr val="tx1"/>
                </a:solidFill>
                <a:effectLst>
                  <a:outerShdw blurRad="38100" dist="38100" dir="2700000" algn="tl">
                    <a:srgbClr val="000000">
                      <a:alpha val="43137"/>
                    </a:srgbClr>
                  </a:outerShdw>
                </a:effectLst>
              </a:rPr>
              <a:t>Историческая литература</a:t>
            </a:r>
          </a:p>
        </p:txBody>
      </p:sp>
      <p:sp>
        <p:nvSpPr>
          <p:cNvPr id="22" name="Блок-схема: перфолента 21"/>
          <p:cNvSpPr/>
          <p:nvPr/>
        </p:nvSpPr>
        <p:spPr>
          <a:xfrm>
            <a:off x="6429388" y="3500438"/>
            <a:ext cx="2428892" cy="192882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chemeClr val="tx1"/>
                </a:solidFill>
                <a:effectLst>
                  <a:outerShdw blurRad="38100" dist="38100" dir="2700000" algn="tl">
                    <a:srgbClr val="000000">
                      <a:alpha val="43137"/>
                    </a:srgbClr>
                  </a:outerShdw>
                </a:effectLst>
              </a:rPr>
              <a:t>Научно-популярная литература</a:t>
            </a:r>
            <a:endParaRPr lang="ru-RU" sz="2400" b="1" i="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57224" y="0"/>
            <a:ext cx="8076464" cy="6248400"/>
          </a:xfrm>
        </p:spPr>
        <p:txBody>
          <a:bodyPr>
            <a:normAutofit/>
          </a:bodyPr>
          <a:lstStyle/>
          <a:p>
            <a:pPr>
              <a:buNone/>
            </a:pPr>
            <a:endParaRPr lang="ru-RU" i="1" dirty="0" smtClean="0"/>
          </a:p>
          <a:p>
            <a:pPr>
              <a:buNone/>
            </a:pPr>
            <a:endParaRPr lang="ru-RU" i="1" dirty="0" smtClean="0"/>
          </a:p>
          <a:p>
            <a:pPr>
              <a:buNone/>
            </a:pPr>
            <a:r>
              <a:rPr lang="ru-RU" b="1" i="1" dirty="0" smtClean="0">
                <a:effectLst>
                  <a:outerShdw blurRad="38100" dist="38100" dir="2700000" algn="tl">
                    <a:srgbClr val="000000">
                      <a:alpha val="43137"/>
                    </a:srgbClr>
                  </a:outerShdw>
                </a:effectLst>
              </a:rPr>
              <a:t>-Вспомним героев произведения, рассказа, басни, романа и т.п.(назвать автора)...</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-В произведении, рассказе, басне, романе и т.п.(назвать автора) мы тоже наблюдаем за...</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-Возьмем, например, произведение, рассказ, басню, роман и т.п.(назвать автора)...</a:t>
            </a:r>
            <a:endParaRPr lang="ru-RU" b="1"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Содержимое 4"/>
          <p:cNvGraphicFramePr>
            <a:graphicFrameLocks noGrp="1"/>
          </p:cNvGraphicFramePr>
          <p:nvPr>
            <p:ph idx="1"/>
          </p:nvPr>
        </p:nvGraphicFramePr>
        <p:xfrm>
          <a:off x="928661" y="0"/>
          <a:ext cx="8005788" cy="6705600"/>
        </p:xfrm>
        <a:graphic>
          <a:graphicData uri="http://schemas.openxmlformats.org/drawingml/2006/table">
            <a:tbl>
              <a:tblPr firstRow="1" bandRow="1">
                <a:tableStyleId>{5C22544A-7EE6-4342-B048-85BDC9FD1C3A}</a:tableStyleId>
              </a:tblPr>
              <a:tblGrid>
                <a:gridCol w="642943"/>
                <a:gridCol w="6143668"/>
                <a:gridCol w="1219177"/>
              </a:tblGrid>
              <a:tr h="572842">
                <a:tc>
                  <a:txBody>
                    <a:bodyPr/>
                    <a:lstStyle/>
                    <a:p>
                      <a:pPr algn="just">
                        <a:lnSpc>
                          <a:spcPct val="115000"/>
                        </a:lnSpc>
                        <a:spcAft>
                          <a:spcPts val="1000"/>
                        </a:spcAft>
                      </a:pPr>
                      <a:r>
                        <a:rPr lang="ru-RU" sz="2400" b="0" i="1" dirty="0">
                          <a:solidFill>
                            <a:schemeClr val="tx1"/>
                          </a:solidFill>
                          <a:effectLst>
                            <a:outerShdw blurRad="38100" dist="38100" dir="2700000" algn="tl">
                              <a:srgbClr val="000000">
                                <a:alpha val="43137"/>
                              </a:srgbClr>
                            </a:outerShdw>
                          </a:effectLst>
                          <a:latin typeface="Times New Roman"/>
                          <a:ea typeface="Calibri"/>
                          <a:cs typeface="Times New Roman"/>
                        </a:rPr>
                        <a:t>К4</a:t>
                      </a:r>
                      <a:endParaRPr lang="ru-RU" sz="2000" b="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spcAft>
                          <a:spcPts val="0"/>
                        </a:spcAft>
                      </a:pPr>
                      <a:r>
                        <a:rPr lang="ru-RU" sz="2000" b="0" i="1" dirty="0">
                          <a:solidFill>
                            <a:schemeClr val="tx1"/>
                          </a:solidFill>
                          <a:effectLst>
                            <a:outerShdw blurRad="38100" dist="38100" dir="2700000" algn="tl">
                              <a:srgbClr val="000000">
                                <a:alpha val="43137"/>
                              </a:srgbClr>
                            </a:outerShdw>
                          </a:effectLst>
                          <a:latin typeface="Times New Roman"/>
                          <a:ea typeface="Times New Roman"/>
                          <a:cs typeface="Times New Roman"/>
                        </a:rPr>
                        <a:t>Аргументация экзаменуемым собственного мнения по проблеме</a:t>
                      </a:r>
                      <a:endParaRPr lang="ru-RU" sz="2400" b="0" dirty="0">
                        <a:solidFill>
                          <a:schemeClr val="tx1"/>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c>
                  <a:txBody>
                    <a:bodyPr/>
                    <a:lstStyle/>
                    <a:p>
                      <a:pPr algn="ctr">
                        <a:spcAft>
                          <a:spcPts val="0"/>
                        </a:spcAft>
                      </a:pPr>
                      <a:r>
                        <a:rPr lang="ru-RU" sz="2000" b="0" i="1" dirty="0">
                          <a:solidFill>
                            <a:schemeClr val="tx1"/>
                          </a:solidFill>
                          <a:effectLst>
                            <a:outerShdw blurRad="38100" dist="38100" dir="2700000" algn="tl">
                              <a:srgbClr val="000000">
                                <a:alpha val="43137"/>
                              </a:srgbClr>
                            </a:outerShdw>
                          </a:effectLst>
                          <a:latin typeface="Times New Roman"/>
                          <a:ea typeface="Times New Roman"/>
                          <a:cs typeface="Times New Roman"/>
                        </a:rPr>
                        <a:t>Баллы</a:t>
                      </a:r>
                      <a:endParaRPr lang="ru-RU" sz="2400" b="0" dirty="0">
                        <a:solidFill>
                          <a:schemeClr val="tx1"/>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1104888">
                <a:tc rowSpan="3">
                  <a:txBody>
                    <a:bodyPr/>
                    <a:lstStyle/>
                    <a:p>
                      <a:endParaRPr lang="ru-RU" dirty="0"/>
                    </a:p>
                  </a:txBody>
                  <a:tcPr/>
                </a:tc>
                <a:tc>
                  <a:txBody>
                    <a:bodyPr/>
                    <a:lstStyle/>
                    <a:p>
                      <a:pPr algn="just">
                        <a:spcAft>
                          <a:spcPts val="0"/>
                        </a:spcAft>
                      </a:pPr>
                      <a:r>
                        <a:rPr lang="ru-RU" sz="1600" b="1" i="1" dirty="0">
                          <a:solidFill>
                            <a:srgbClr val="000000"/>
                          </a:solidFill>
                          <a:effectLst/>
                          <a:latin typeface="Times New Roman"/>
                          <a:ea typeface="Times New Roman"/>
                          <a:cs typeface="Times New Roman"/>
                        </a:rPr>
                        <a:t>Экзаменуемый выразил свое мнение по сформулированной им проблеме, поставленной автором текста (согласившись или не согласившись с позицией автора), аргументировал его (привёл не менее 2 аргументов, один из которых взят из художественной, публицистической или научной литературы). </a:t>
                      </a:r>
                      <a:endParaRPr lang="ru-RU" sz="1800" b="1"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ru-RU" sz="1200" b="1" i="1">
                          <a:solidFill>
                            <a:srgbClr val="000000"/>
                          </a:solidFill>
                          <a:effectLst>
                            <a:outerShdw blurRad="38100" dist="38100" dir="2700000" algn="tl">
                              <a:srgbClr val="000000">
                                <a:alpha val="43137"/>
                              </a:srgbClr>
                            </a:outerShdw>
                          </a:effectLst>
                          <a:latin typeface="Times New Roman"/>
                          <a:ea typeface="Times New Roman"/>
                          <a:cs typeface="Times New Roman"/>
                        </a:rPr>
                        <a:t>3 </a:t>
                      </a:r>
                      <a:endParaRPr lang="ru-RU" sz="1400" b="1">
                        <a:solidFill>
                          <a:srgbClr val="0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1571289">
                <a:tc vMerge="1">
                  <a:txBody>
                    <a:bodyPr/>
                    <a:lstStyle/>
                    <a:p>
                      <a:endParaRPr lang="ru-RU" dirty="0"/>
                    </a:p>
                  </a:txBody>
                  <a:tcPr/>
                </a:tc>
                <a:tc>
                  <a:txBody>
                    <a:bodyPr/>
                    <a:lstStyle/>
                    <a:p>
                      <a:pPr algn="just">
                        <a:spcAft>
                          <a:spcPts val="0"/>
                        </a:spcAft>
                      </a:pPr>
                      <a:r>
                        <a:rPr lang="ru-RU" sz="1600" b="1" i="1" dirty="0">
                          <a:solidFill>
                            <a:srgbClr val="000000"/>
                          </a:solidFill>
                          <a:effectLst/>
                          <a:latin typeface="Times New Roman"/>
                          <a:ea typeface="Times New Roman"/>
                          <a:cs typeface="Times New Roman"/>
                        </a:rPr>
                        <a:t>Экзаменуемый выразил свое мнение по сформулированной им проблеме, поставленной автором текста (согласившись или не согласившись с позицией автора), аргументировал его (привёл не менее 2 аргументов, опираясь на знания или жизненный опыт),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или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привёл только 1 аргумент из художественной, публицистической или научной литературы. </a:t>
                      </a:r>
                      <a:endParaRPr lang="ru-RU" sz="1800" b="1"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ru-RU" sz="1200" b="1" i="1">
                          <a:solidFill>
                            <a:srgbClr val="000000"/>
                          </a:solidFill>
                          <a:effectLst>
                            <a:outerShdw blurRad="38100" dist="38100" dir="2700000" algn="tl">
                              <a:srgbClr val="000000">
                                <a:alpha val="43137"/>
                              </a:srgbClr>
                            </a:outerShdw>
                          </a:effectLst>
                          <a:latin typeface="Times New Roman"/>
                          <a:ea typeface="Times New Roman"/>
                          <a:cs typeface="Times New Roman"/>
                        </a:rPr>
                        <a:t>2 </a:t>
                      </a:r>
                      <a:endParaRPr lang="ru-RU" sz="1400" b="1">
                        <a:solidFill>
                          <a:srgbClr val="0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1105582">
                <a:tc vMerge="1">
                  <a:txBody>
                    <a:bodyPr/>
                    <a:lstStyle/>
                    <a:p>
                      <a:endParaRPr lang="ru-RU" dirty="0"/>
                    </a:p>
                  </a:txBody>
                  <a:tcPr/>
                </a:tc>
                <a:tc>
                  <a:txBody>
                    <a:bodyPr/>
                    <a:lstStyle/>
                    <a:p>
                      <a:pPr algn="just">
                        <a:spcAft>
                          <a:spcPts val="0"/>
                        </a:spcAft>
                      </a:pPr>
                      <a:r>
                        <a:rPr lang="ru-RU" sz="1600" b="1" i="1" dirty="0">
                          <a:solidFill>
                            <a:srgbClr val="000000"/>
                          </a:solidFill>
                          <a:effectLst/>
                          <a:latin typeface="Times New Roman"/>
                          <a:ea typeface="Times New Roman"/>
                          <a:cs typeface="Times New Roman"/>
                        </a:rPr>
                        <a:t>Экзаменуемый выразил свое мнение по сформулированной им проблеме, поставленной автором текста (согласившись или не согласившись с позицией автора), аргументировал его (привёл 1 аргумент), опираясь на знания, жизненный или читательский опыт. </a:t>
                      </a:r>
                      <a:endParaRPr lang="ru-RU" sz="1800" b="1"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ru-RU" sz="1200" b="1" i="1">
                          <a:solidFill>
                            <a:srgbClr val="000000"/>
                          </a:solidFill>
                          <a:effectLst>
                            <a:outerShdw blurRad="38100" dist="38100" dir="2700000" algn="tl">
                              <a:srgbClr val="000000">
                                <a:alpha val="43137"/>
                              </a:srgbClr>
                            </a:outerShdw>
                          </a:effectLst>
                          <a:latin typeface="Times New Roman"/>
                          <a:ea typeface="Times New Roman"/>
                          <a:cs typeface="Times New Roman"/>
                        </a:rPr>
                        <a:t>1 </a:t>
                      </a:r>
                      <a:endParaRPr lang="ru-RU" sz="1400" b="1">
                        <a:solidFill>
                          <a:srgbClr val="0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r h="1571289">
                <a:tc>
                  <a:txBody>
                    <a:bodyPr/>
                    <a:lstStyle/>
                    <a:p>
                      <a:endParaRPr lang="ru-RU"/>
                    </a:p>
                  </a:txBody>
                  <a:tcPr/>
                </a:tc>
                <a:tc>
                  <a:txBody>
                    <a:bodyPr/>
                    <a:lstStyle/>
                    <a:p>
                      <a:pPr algn="just">
                        <a:spcAft>
                          <a:spcPts val="0"/>
                        </a:spcAft>
                      </a:pPr>
                      <a:r>
                        <a:rPr lang="ru-RU" sz="1600" b="1" i="1" dirty="0">
                          <a:solidFill>
                            <a:srgbClr val="000000"/>
                          </a:solidFill>
                          <a:effectLst/>
                          <a:latin typeface="Times New Roman"/>
                          <a:ea typeface="Times New Roman"/>
                          <a:cs typeface="Times New Roman"/>
                        </a:rPr>
                        <a:t>Экзаменуемый сформулировал свое мнение по проблеме, поставленной автором текста (согласившись или не согласившись с позицией автора), но не привёл аргументы,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или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мнение экзаменуемого лишь формально заявлено (например: «Я согласен / не согласен с автором»),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или </a:t>
                      </a:r>
                      <a:endParaRPr lang="ru-RU" sz="1800" b="1" dirty="0">
                        <a:solidFill>
                          <a:srgbClr val="000000"/>
                        </a:solidFill>
                        <a:effectLst/>
                        <a:latin typeface="Times New Roman"/>
                        <a:ea typeface="Times New Roman"/>
                        <a:cs typeface="Times New Roman"/>
                      </a:endParaRPr>
                    </a:p>
                    <a:p>
                      <a:pPr algn="just">
                        <a:spcAft>
                          <a:spcPts val="0"/>
                        </a:spcAft>
                      </a:pPr>
                      <a:r>
                        <a:rPr lang="ru-RU" sz="1600" b="1" i="1" dirty="0">
                          <a:solidFill>
                            <a:srgbClr val="000000"/>
                          </a:solidFill>
                          <a:effectLst/>
                          <a:latin typeface="Times New Roman"/>
                          <a:ea typeface="Times New Roman"/>
                          <a:cs typeface="Times New Roman"/>
                        </a:rPr>
                        <a:t>вообще не отражено в работе.</a:t>
                      </a:r>
                      <a:endParaRPr lang="ru-RU" sz="1800" b="1" dirty="0">
                        <a:solidFill>
                          <a:srgbClr val="000000"/>
                        </a:solidFill>
                        <a:effectLst/>
                        <a:latin typeface="Times New Roman"/>
                        <a:ea typeface="Times New Roman"/>
                        <a:cs typeface="Times New Roman"/>
                      </a:endParaRPr>
                    </a:p>
                  </a:txBody>
                  <a:tcPr marL="68580" marR="68580" marT="0" marB="0"/>
                </a:tc>
                <a:tc>
                  <a:txBody>
                    <a:bodyPr/>
                    <a:lstStyle/>
                    <a:p>
                      <a:pPr algn="ctr">
                        <a:spcAft>
                          <a:spcPts val="0"/>
                        </a:spcAft>
                      </a:pPr>
                      <a:r>
                        <a:rPr lang="ru-RU" sz="1200" b="1" i="1" dirty="0">
                          <a:solidFill>
                            <a:srgbClr val="000000"/>
                          </a:solidFill>
                          <a:effectLst>
                            <a:outerShdw blurRad="38100" dist="38100" dir="2700000" algn="tl">
                              <a:srgbClr val="000000">
                                <a:alpha val="43137"/>
                              </a:srgbClr>
                            </a:outerShdw>
                          </a:effectLst>
                          <a:latin typeface="Times New Roman"/>
                          <a:ea typeface="Times New Roman"/>
                          <a:cs typeface="Times New Roman"/>
                        </a:rPr>
                        <a:t>0</a:t>
                      </a:r>
                      <a:endParaRPr lang="ru-RU" sz="1400" b="1" dirty="0">
                        <a:solidFill>
                          <a:srgbClr val="000000"/>
                        </a:solidFill>
                        <a:effectLst>
                          <a:outerShdw blurRad="38100" dist="38100" dir="2700000" algn="tl">
                            <a:srgbClr val="000000">
                              <a:alpha val="43137"/>
                            </a:srgbClr>
                          </a:outerShdw>
                        </a:effectLst>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57224" y="0"/>
            <a:ext cx="8076464" cy="6858000"/>
          </a:xfrm>
        </p:spPr>
        <p:txBody>
          <a:bodyPr>
            <a:normAutofit fontScale="92500" lnSpcReduction="10000"/>
          </a:bodyPr>
          <a:lstStyle/>
          <a:p>
            <a:pPr>
              <a:buNone/>
            </a:pPr>
            <a:r>
              <a:rPr lang="ru-RU" sz="4500" b="1" i="1" dirty="0" smtClean="0">
                <a:effectLst>
                  <a:outerShdw blurRad="38100" dist="38100" dir="2700000" algn="tl">
                    <a:srgbClr val="000000">
                      <a:alpha val="43137"/>
                    </a:srgbClr>
                  </a:outerShdw>
                </a:effectLst>
              </a:rPr>
              <a:t>1. Обобщение основных мыслей автора </a:t>
            </a:r>
            <a:r>
              <a:rPr lang="ru-RU" sz="4500" i="1" dirty="0" smtClean="0">
                <a:effectLst>
                  <a:outerShdw blurRad="38100" dist="38100" dir="2700000" algn="tl">
                    <a:srgbClr val="000000">
                      <a:alpha val="43137"/>
                    </a:srgbClr>
                  </a:outerShdw>
                </a:effectLst>
              </a:rPr>
              <a:t>.</a:t>
            </a:r>
            <a:endParaRPr lang="ru-RU" sz="4500" dirty="0" smtClean="0">
              <a:effectLst>
                <a:outerShdw blurRad="38100" dist="38100" dir="2700000" algn="tl">
                  <a:srgbClr val="000000">
                    <a:alpha val="43137"/>
                  </a:srgbClr>
                </a:outerShdw>
              </a:effectLst>
            </a:endParaRPr>
          </a:p>
          <a:p>
            <a:pPr>
              <a:buNone/>
            </a:pPr>
            <a:r>
              <a:rPr lang="ru-RU" sz="4500" b="1" i="1" dirty="0" smtClean="0">
                <a:effectLst>
                  <a:outerShdw blurRad="38100" dist="38100" dir="2700000" algn="tl">
                    <a:srgbClr val="000000">
                      <a:alpha val="43137"/>
                    </a:srgbClr>
                  </a:outerShdw>
                </a:effectLst>
              </a:rPr>
              <a:t>2. Вопросительное предложение, в том числе риторический вопрос.</a:t>
            </a:r>
            <a:r>
              <a:rPr lang="ru-RU" sz="4500" i="1" dirty="0" smtClean="0">
                <a:effectLst>
                  <a:outerShdw blurRad="38100" dist="38100" dir="2700000" algn="tl">
                    <a:srgbClr val="000000">
                      <a:alpha val="43137"/>
                    </a:srgbClr>
                  </a:outerShdw>
                </a:effectLst>
              </a:rPr>
              <a:t> ,</a:t>
            </a:r>
            <a:endParaRPr lang="ru-RU" sz="4500" dirty="0" smtClean="0">
              <a:effectLst>
                <a:outerShdw blurRad="38100" dist="38100" dir="2700000" algn="tl">
                  <a:srgbClr val="000000">
                    <a:alpha val="43137"/>
                  </a:srgbClr>
                </a:outerShdw>
              </a:effectLst>
            </a:endParaRPr>
          </a:p>
          <a:p>
            <a:pPr>
              <a:buNone/>
            </a:pPr>
            <a:r>
              <a:rPr lang="ru-RU" sz="4500" b="1" i="1" dirty="0" smtClean="0">
                <a:effectLst>
                  <a:outerShdw blurRad="38100" dist="38100" dir="2700000" algn="tl">
                    <a:srgbClr val="000000">
                      <a:alpha val="43137"/>
                    </a:srgbClr>
                  </a:outerShdw>
                </a:effectLst>
              </a:rPr>
              <a:t>3. Личное отношение к решаемой в тексте проблеме.</a:t>
            </a:r>
            <a:endParaRPr lang="ru-RU" sz="4500" b="1" dirty="0" smtClean="0">
              <a:effectLst>
                <a:outerShdw blurRad="38100" dist="38100" dir="2700000" algn="tl">
                  <a:srgbClr val="000000">
                    <a:alpha val="43137"/>
                  </a:srgbClr>
                </a:outerShdw>
              </a:effectLst>
            </a:endParaRPr>
          </a:p>
          <a:p>
            <a:pPr>
              <a:buNone/>
            </a:pPr>
            <a:r>
              <a:rPr lang="ru-RU" sz="4500" b="1" i="1" dirty="0" smtClean="0">
                <a:effectLst>
                  <a:outerShdw blurRad="38100" dist="38100" dir="2700000" algn="tl">
                    <a:srgbClr val="000000">
                      <a:alpha val="43137"/>
                    </a:srgbClr>
                  </a:outerShdw>
                </a:effectLst>
              </a:rPr>
              <a:t>4. Использование цитаты.</a:t>
            </a:r>
            <a:endParaRPr lang="ru-RU" sz="4500" b="1" dirty="0" smtClean="0">
              <a:effectLst>
                <a:outerShdw blurRad="38100" dist="38100" dir="2700000" algn="tl">
                  <a:srgbClr val="000000">
                    <a:alpha val="43137"/>
                  </a:srgbClr>
                </a:outerShdw>
              </a:effectLst>
            </a:endParaRPr>
          </a:p>
          <a:p>
            <a:pPr>
              <a:buNone/>
            </a:pPr>
            <a:r>
              <a:rPr lang="ru-RU" sz="4500" b="1" i="1" dirty="0" smtClean="0">
                <a:effectLst>
                  <a:outerShdw blurRad="38100" dist="38100" dir="2700000" algn="tl">
                    <a:srgbClr val="000000">
                      <a:alpha val="43137"/>
                    </a:srgbClr>
                  </a:outerShdw>
                </a:effectLst>
              </a:rPr>
              <a:t>5. Концовка-ответ</a:t>
            </a:r>
            <a:r>
              <a:rPr lang="ru-RU" sz="4500" b="1" i="1" smtClean="0">
                <a:effectLst>
                  <a:outerShdw blurRad="38100" dist="38100" dir="2700000" algn="tl">
                    <a:srgbClr val="000000">
                      <a:alpha val="43137"/>
                    </a:srgbClr>
                  </a:outerShdw>
                </a:effectLst>
              </a:rPr>
              <a:t>.</a:t>
            </a:r>
            <a:r>
              <a:rPr lang="ru-RU" sz="4500" i="1" smtClean="0">
                <a:effectLst>
                  <a:outerShdw blurRad="38100" dist="38100" dir="2700000" algn="tl">
                    <a:srgbClr val="000000">
                      <a:alpha val="43137"/>
                    </a:srgbClr>
                  </a:outerShdw>
                </a:effectLst>
              </a:rPr>
              <a:t> </a:t>
            </a:r>
            <a:endParaRPr lang="ru-RU" sz="4500" dirty="0" smtClean="0">
              <a:effectLst>
                <a:outerShdw blurRad="38100" dist="38100" dir="2700000" algn="tl">
                  <a:srgbClr val="000000">
                    <a:alpha val="43137"/>
                  </a:srgbClr>
                </a:outerShdw>
              </a:effectLst>
            </a:endParaRPr>
          </a:p>
          <a:p>
            <a:pPr>
              <a:buNone/>
            </a:pPr>
            <a:r>
              <a:rPr lang="ru-RU" sz="4500" b="1" i="1" dirty="0" smtClean="0">
                <a:effectLst>
                  <a:outerShdw blurRad="38100" dist="38100" dir="2700000" algn="tl">
                    <a:srgbClr val="000000">
                      <a:alpha val="43137"/>
                    </a:srgbClr>
                  </a:outerShdw>
                </a:effectLst>
              </a:rPr>
              <a:t>6.Яркий пример, обобщающий рассуждение.</a:t>
            </a:r>
            <a:endParaRPr lang="ru-RU" sz="4500" b="1" dirty="0" smtClean="0">
              <a:effectLst>
                <a:outerShdw blurRad="38100" dist="38100" dir="2700000" algn="tl">
                  <a:srgbClr val="000000">
                    <a:alpha val="43137"/>
                  </a:srgbClr>
                </a:outerShdw>
              </a:effectLst>
            </a:endParaRPr>
          </a:p>
          <a:p>
            <a:endParaRPr lang="ru-RU"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928662" y="285728"/>
            <a:ext cx="8215338" cy="6572272"/>
          </a:xfrm>
        </p:spPr>
        <p:txBody>
          <a:bodyPr>
            <a:normAutofit fontScale="92500" lnSpcReduction="20000"/>
          </a:bodyPr>
          <a:lstStyle/>
          <a:p>
            <a:pPr>
              <a:buNone/>
            </a:pPr>
            <a:r>
              <a:rPr lang="ru-RU" sz="3500" b="1" i="1" dirty="0" smtClean="0">
                <a:effectLst>
                  <a:outerShdw blurRad="38100" dist="38100" dir="2700000" algn="tl">
                    <a:srgbClr val="000000">
                      <a:alpha val="43137"/>
                    </a:srgbClr>
                  </a:outerShdw>
                </a:effectLst>
              </a:rPr>
              <a:t>— Итак,...</a:t>
            </a:r>
            <a:endParaRPr lang="ru-RU" sz="3500" b="1" dirty="0" smtClean="0">
              <a:effectLst>
                <a:outerShdw blurRad="38100" dist="38100" dir="2700000" algn="tl">
                  <a:srgbClr val="000000">
                    <a:alpha val="43137"/>
                  </a:srgbClr>
                </a:outerShdw>
              </a:effectLst>
            </a:endParaRPr>
          </a:p>
          <a:p>
            <a:pPr>
              <a:buNone/>
            </a:pPr>
            <a:r>
              <a:rPr lang="ru-RU" sz="3500" b="1" i="1" dirty="0" smtClean="0">
                <a:effectLst>
                  <a:outerShdw blurRad="38100" dist="38100" dir="2700000" algn="tl">
                    <a:srgbClr val="000000">
                      <a:alpha val="43137"/>
                    </a:srgbClr>
                  </a:outerShdw>
                </a:effectLst>
              </a:rPr>
              <a:t> — Подводя итоги, еще раз подчеркнем, что...</a:t>
            </a:r>
            <a:endParaRPr lang="ru-RU" sz="3500" b="1" dirty="0" smtClean="0">
              <a:effectLst>
                <a:outerShdw blurRad="38100" dist="38100" dir="2700000" algn="tl">
                  <a:srgbClr val="000000">
                    <a:alpha val="43137"/>
                  </a:srgbClr>
                </a:outerShdw>
              </a:effectLst>
            </a:endParaRPr>
          </a:p>
          <a:p>
            <a:pPr>
              <a:buNone/>
            </a:pPr>
            <a:r>
              <a:rPr lang="ru-RU" sz="3500" b="1" i="1" dirty="0" smtClean="0">
                <a:effectLst>
                  <a:outerShdw blurRad="38100" dist="38100" dir="2700000" algn="tl">
                    <a:srgbClr val="000000">
                      <a:alpha val="43137"/>
                    </a:srgbClr>
                  </a:outerShdw>
                </a:effectLst>
              </a:rPr>
              <a:t> — В заключение хочется заметить, что...</a:t>
            </a:r>
            <a:endParaRPr lang="ru-RU" sz="3500" b="1" dirty="0" smtClean="0">
              <a:effectLst>
                <a:outerShdw blurRad="38100" dist="38100" dir="2700000" algn="tl">
                  <a:srgbClr val="000000">
                    <a:alpha val="43137"/>
                  </a:srgbClr>
                </a:outerShdw>
              </a:effectLst>
            </a:endParaRPr>
          </a:p>
          <a:p>
            <a:pPr>
              <a:buNone/>
            </a:pPr>
            <a:r>
              <a:rPr lang="ru-RU" sz="3500" b="1" i="1" dirty="0" smtClean="0">
                <a:effectLst>
                  <a:outerShdw blurRad="38100" dist="38100" dir="2700000" algn="tl">
                    <a:srgbClr val="000000">
                      <a:alpha val="43137"/>
                    </a:srgbClr>
                  </a:outerShdw>
                </a:effectLst>
              </a:rPr>
              <a:t> — И, в конце концов, следует заметить, что...</a:t>
            </a:r>
            <a:endParaRPr lang="ru-RU" sz="3500" b="1" dirty="0" smtClean="0">
              <a:effectLst>
                <a:outerShdw blurRad="38100" dist="38100" dir="2700000" algn="tl">
                  <a:srgbClr val="000000">
                    <a:alpha val="43137"/>
                  </a:srgbClr>
                </a:outerShdw>
              </a:effectLst>
            </a:endParaRPr>
          </a:p>
          <a:p>
            <a:pPr>
              <a:buNone/>
            </a:pPr>
            <a:r>
              <a:rPr lang="ru-RU" sz="3500" b="1" i="1" dirty="0" smtClean="0">
                <a:effectLst>
                  <a:outerShdw blurRad="38100" dist="38100" dir="2700000" algn="tl">
                    <a:srgbClr val="000000">
                      <a:alpha val="43137"/>
                    </a:srgbClr>
                  </a:outerShdw>
                </a:effectLst>
              </a:rPr>
              <a:t>— ... Эти вопросы вечны, как вечны..., как вечна сама жизнь. — Таким образом, нельзя однозначно ответить..., но в то же время можно утверждать, что...</a:t>
            </a:r>
            <a:endParaRPr lang="ru-RU" sz="3500" b="1" dirty="0" smtClean="0">
              <a:effectLst>
                <a:outerShdw blurRad="38100" dist="38100" dir="2700000" algn="tl">
                  <a:srgbClr val="000000">
                    <a:alpha val="43137"/>
                  </a:srgbClr>
                </a:outerShdw>
              </a:effectLst>
            </a:endParaRPr>
          </a:p>
          <a:p>
            <a:pPr>
              <a:buNone/>
            </a:pPr>
            <a:r>
              <a:rPr lang="ru-RU" sz="3500" b="1" i="1" dirty="0" smtClean="0">
                <a:effectLst>
                  <a:outerShdw blurRad="38100" dist="38100" dir="2700000" algn="tl">
                    <a:srgbClr val="000000">
                      <a:alpha val="43137"/>
                    </a:srgbClr>
                  </a:outerShdw>
                </a:effectLst>
              </a:rPr>
              <a:t> — Я не могу предложить сейчас решение проблемы — достаточно того, что «болезнь указана, а как ее излечить — это уже бог знает!»</a:t>
            </a:r>
            <a:endParaRPr lang="ru-RU" sz="3500" b="1"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Autofit/>
          </a:bodyPr>
          <a:lstStyle/>
          <a:p>
            <a:pPr algn="ctr"/>
            <a:r>
              <a:rPr lang="ru-RU" sz="4800" b="1" i="1" dirty="0" smtClean="0">
                <a:latin typeface="Times New Roman" pitchFamily="18" charset="0"/>
                <a:cs typeface="Times New Roman" pitchFamily="18" charset="0"/>
              </a:rPr>
              <a:t>Алгоритм написания сочинения</a:t>
            </a:r>
            <a:r>
              <a:rPr lang="ru-RU" sz="4400" b="1" dirty="0" smtClean="0">
                <a:latin typeface="Times New Roman" pitchFamily="18" charset="0"/>
                <a:cs typeface="Times New Roman" pitchFamily="18" charset="0"/>
              </a:rPr>
              <a:t/>
            </a:r>
            <a:br>
              <a:rPr lang="ru-RU" sz="4400" b="1" dirty="0" smtClean="0">
                <a:latin typeface="Times New Roman" pitchFamily="18" charset="0"/>
                <a:cs typeface="Times New Roman" pitchFamily="18" charset="0"/>
              </a:rPr>
            </a:br>
            <a:endParaRPr lang="ru-RU" sz="4400" b="1" dirty="0">
              <a:latin typeface="Times New Roman" pitchFamily="18" charset="0"/>
              <a:cs typeface="Times New Roman" pitchFamily="18" charset="0"/>
            </a:endParaRPr>
          </a:p>
        </p:txBody>
      </p:sp>
      <p:sp>
        <p:nvSpPr>
          <p:cNvPr id="3" name="Содержимое 2"/>
          <p:cNvSpPr>
            <a:spLocks noGrp="1"/>
          </p:cNvSpPr>
          <p:nvPr>
            <p:ph idx="1"/>
          </p:nvPr>
        </p:nvSpPr>
        <p:spPr>
          <a:xfrm>
            <a:off x="928662" y="857232"/>
            <a:ext cx="8215338" cy="6000768"/>
          </a:xfrm>
        </p:spPr>
        <p:txBody>
          <a:bodyPr>
            <a:noAutofit/>
          </a:bodyPr>
          <a:lstStyle/>
          <a:p>
            <a:pPr>
              <a:buNone/>
            </a:pPr>
            <a:r>
              <a:rPr lang="ru-RU" b="1" i="1" dirty="0" smtClean="0">
                <a:latin typeface="Times New Roman" pitchFamily="18" charset="0"/>
                <a:cs typeface="Times New Roman" pitchFamily="18" charset="0"/>
              </a:rPr>
              <a:t>1</a:t>
            </a:r>
            <a:r>
              <a:rPr lang="ru-RU" sz="3600" b="1" i="1" dirty="0" smtClean="0">
                <a:latin typeface="Times New Roman" pitchFamily="18" charset="0"/>
                <a:cs typeface="Times New Roman" pitchFamily="18" charset="0"/>
              </a:rPr>
              <a:t>. Вступление.</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2. Постановка проблемы</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3. Комментарий к поставленной проблеме.</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4. Позиция автора.</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5. Собственная позиция.</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6. Аргумент.</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7. Литературный аргумент.</a:t>
            </a:r>
            <a:endParaRPr lang="ru-RU" sz="3600" b="1" dirty="0" smtClean="0">
              <a:latin typeface="Times New Roman" pitchFamily="18" charset="0"/>
              <a:cs typeface="Times New Roman" pitchFamily="18" charset="0"/>
            </a:endParaRPr>
          </a:p>
          <a:p>
            <a:pPr>
              <a:buNone/>
            </a:pPr>
            <a:r>
              <a:rPr lang="ru-RU" sz="3600" b="1" i="1" dirty="0" smtClean="0">
                <a:latin typeface="Times New Roman" pitchFamily="18" charset="0"/>
                <a:cs typeface="Times New Roman" pitchFamily="18" charset="0"/>
              </a:rPr>
              <a:t>8. Заключение.</a:t>
            </a:r>
            <a:endParaRPr lang="ru-RU" sz="4400" b="1" dirty="0" smtClean="0">
              <a:latin typeface="Times New Roman" pitchFamily="18" charset="0"/>
              <a:cs typeface="Times New Roman" pitchFamily="18" charset="0"/>
            </a:endParaRPr>
          </a:p>
          <a:p>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214290"/>
            <a:ext cx="7498080" cy="6034110"/>
          </a:xfrm>
        </p:spPr>
        <p:txBody>
          <a:bodyPr>
            <a:normAutofit/>
          </a:bodyPr>
          <a:lstStyle/>
          <a:p>
            <a:pPr algn="ctr">
              <a:buNone/>
            </a:pPr>
            <a:endParaRPr lang="ru-RU" sz="9600" b="1" dirty="0" smtClean="0">
              <a:effectLst>
                <a:outerShdw blurRad="38100" dist="38100" dir="2700000" algn="tl">
                  <a:srgbClr val="000000">
                    <a:alpha val="43137"/>
                  </a:srgbClr>
                </a:outerShdw>
              </a:effectLst>
            </a:endParaRPr>
          </a:p>
          <a:p>
            <a:pPr algn="ctr">
              <a:buNone/>
            </a:pPr>
            <a:r>
              <a:rPr lang="ru-RU" sz="9600" b="1" dirty="0" smtClean="0">
                <a:solidFill>
                  <a:schemeClr val="accent6">
                    <a:lumMod val="40000"/>
                    <a:lumOff val="60000"/>
                  </a:schemeClr>
                </a:solidFill>
                <a:effectLst>
                  <a:outerShdw blurRad="38100" dist="38100" dir="2700000" algn="tl">
                    <a:srgbClr val="000000">
                      <a:alpha val="43137"/>
                    </a:srgbClr>
                  </a:outerShdw>
                </a:effectLst>
              </a:rPr>
              <a:t>Спасибо за внимание!</a:t>
            </a:r>
            <a:endParaRPr lang="ru-RU" sz="9600" b="1" dirty="0">
              <a:solidFill>
                <a:schemeClr val="accent6">
                  <a:lumMod val="40000"/>
                  <a:lumOff val="6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9144000" cy="917596"/>
          </a:xfrm>
        </p:spPr>
        <p:txBody>
          <a:bodyPr>
            <a:noAutofit/>
          </a:bodyPr>
          <a:lstStyle/>
          <a:p>
            <a:pPr algn="ctr"/>
            <a:r>
              <a:rPr lang="ru-RU" sz="6000" b="1" i="1" dirty="0" smtClean="0"/>
              <a:t>Вступление.</a:t>
            </a:r>
            <a:r>
              <a:rPr lang="ru-RU" sz="6000" b="1" dirty="0" smtClean="0"/>
              <a:t/>
            </a:r>
            <a:br>
              <a:rPr lang="ru-RU" sz="6000" b="1" dirty="0" smtClean="0"/>
            </a:br>
            <a:endParaRPr lang="ru-RU" sz="6000" b="1" dirty="0"/>
          </a:p>
        </p:txBody>
      </p:sp>
      <p:sp>
        <p:nvSpPr>
          <p:cNvPr id="3" name="Содержимое 2"/>
          <p:cNvSpPr>
            <a:spLocks noGrp="1"/>
          </p:cNvSpPr>
          <p:nvPr>
            <p:ph idx="1"/>
          </p:nvPr>
        </p:nvSpPr>
        <p:spPr>
          <a:xfrm>
            <a:off x="642910" y="1447800"/>
            <a:ext cx="8501090" cy="5410200"/>
          </a:xfrm>
        </p:spPr>
        <p:txBody>
          <a:bodyPr>
            <a:normAutofit/>
          </a:bodyPr>
          <a:lstStyle/>
          <a:p>
            <a:r>
              <a:rPr lang="ru-RU" sz="3600" b="1" i="1" dirty="0" smtClean="0"/>
              <a:t>Вопросно-ответное единство.</a:t>
            </a:r>
            <a:endParaRPr lang="ru-RU" sz="3600" b="1" dirty="0" smtClean="0"/>
          </a:p>
          <a:p>
            <a:r>
              <a:rPr lang="ru-RU" sz="3600" b="1" i="1" dirty="0" smtClean="0"/>
              <a:t>Цепочка вопросительных предложений.</a:t>
            </a:r>
            <a:endParaRPr lang="ru-RU" sz="3600" b="1" dirty="0" smtClean="0"/>
          </a:p>
          <a:p>
            <a:r>
              <a:rPr lang="ru-RU" sz="3600" b="1" i="1" dirty="0" smtClean="0"/>
              <a:t> Риторический вопрос.</a:t>
            </a:r>
            <a:endParaRPr lang="ru-RU" sz="3600" b="1" dirty="0" smtClean="0"/>
          </a:p>
          <a:p>
            <a:r>
              <a:rPr lang="ru-RU" sz="3600" b="1" i="1" dirty="0" smtClean="0"/>
              <a:t>Цитата.</a:t>
            </a:r>
            <a:endParaRPr lang="ru-RU" sz="3600" b="1" dirty="0" smtClean="0"/>
          </a:p>
          <a:p>
            <a:r>
              <a:rPr lang="ru-RU" sz="3600" b="1" i="1" dirty="0" smtClean="0"/>
              <a:t> Краткая справка об авторе текста.</a:t>
            </a:r>
            <a:endParaRPr lang="ru-RU" sz="3600" b="1" dirty="0" smtClean="0"/>
          </a:p>
          <a:p>
            <a:r>
              <a:rPr lang="ru-RU" sz="3600" b="1" i="1" dirty="0" smtClean="0"/>
              <a:t>Личные впечатления, чувства и жизненный опыт.</a:t>
            </a:r>
            <a:endParaRPr lang="ru-RU" sz="3600" b="1"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1" y="0"/>
          <a:ext cx="9144000" cy="7015178"/>
        </p:xfrm>
        <a:graphic>
          <a:graphicData uri="http://schemas.openxmlformats.org/drawingml/2006/table">
            <a:tbl>
              <a:tblPr firstRow="1" bandRow="1">
                <a:tableStyleId>{5C22544A-7EE6-4342-B048-85BDC9FD1C3A}</a:tableStyleId>
              </a:tblPr>
              <a:tblGrid>
                <a:gridCol w="1000101"/>
                <a:gridCol w="6715172"/>
                <a:gridCol w="1428727"/>
              </a:tblGrid>
              <a:tr h="1371600">
                <a:tc>
                  <a:txBody>
                    <a:bodyPr/>
                    <a:lstStyle/>
                    <a:p>
                      <a:pPr algn="ctr">
                        <a:lnSpc>
                          <a:spcPct val="115000"/>
                        </a:lnSpc>
                        <a:spcAft>
                          <a:spcPts val="0"/>
                        </a:spcAft>
                      </a:pPr>
                      <a:r>
                        <a:rPr lang="ru-RU" sz="3200" b="1" i="1" dirty="0">
                          <a:solidFill>
                            <a:schemeClr val="tx1"/>
                          </a:solidFill>
                          <a:effectLst>
                            <a:outerShdw blurRad="38100" dist="38100" dir="2700000" algn="tl">
                              <a:srgbClr val="000000">
                                <a:alpha val="43137"/>
                              </a:srgbClr>
                            </a:outerShdw>
                          </a:effectLst>
                          <a:latin typeface="Times New Roman"/>
                          <a:ea typeface="Calibri"/>
                          <a:cs typeface="Times New Roman"/>
                        </a:rPr>
                        <a:t>№</a:t>
                      </a:r>
                      <a:endParaRPr lang="ru-RU" sz="2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ru-RU" sz="3200" b="1" i="1" dirty="0">
                          <a:solidFill>
                            <a:schemeClr val="tx1"/>
                          </a:solidFill>
                          <a:effectLst>
                            <a:outerShdw blurRad="38100" dist="38100" dir="2700000" algn="tl">
                              <a:srgbClr val="000000">
                                <a:alpha val="43137"/>
                              </a:srgbClr>
                            </a:outerShdw>
                          </a:effectLst>
                          <a:latin typeface="Times New Roman"/>
                          <a:ea typeface="Calibri"/>
                          <a:cs typeface="Times New Roman"/>
                        </a:rPr>
                        <a:t>Критерии оценивания ответа на задание С1</a:t>
                      </a:r>
                      <a:endParaRPr lang="ru-RU" sz="2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68580" marR="68580" marT="0" marB="0"/>
                </a:tc>
                <a:tc>
                  <a:txBody>
                    <a:bodyPr/>
                    <a:lstStyle/>
                    <a:p>
                      <a:pPr algn="ctr">
                        <a:lnSpc>
                          <a:spcPct val="115000"/>
                        </a:lnSpc>
                        <a:spcAft>
                          <a:spcPts val="0"/>
                        </a:spcAft>
                      </a:pPr>
                      <a:r>
                        <a:rPr lang="ru-RU" sz="3200" b="1" i="1" dirty="0">
                          <a:solidFill>
                            <a:schemeClr val="tx1"/>
                          </a:solidFill>
                          <a:effectLst>
                            <a:outerShdw blurRad="38100" dist="38100" dir="2700000" algn="tl">
                              <a:srgbClr val="000000">
                                <a:alpha val="43137"/>
                              </a:srgbClr>
                            </a:outerShdw>
                          </a:effectLst>
                          <a:latin typeface="Times New Roman"/>
                          <a:ea typeface="Calibri"/>
                          <a:cs typeface="Times New Roman"/>
                        </a:rPr>
                        <a:t>Баллы</a:t>
                      </a:r>
                      <a:endParaRPr lang="ru-RU" sz="2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68580" marR="68580" marT="0" marB="0"/>
                </a:tc>
              </a:tr>
              <a:tr h="1371600">
                <a:tc>
                  <a:txBody>
                    <a:bodyPr/>
                    <a:lstStyle/>
                    <a:p>
                      <a:pPr algn="ctr">
                        <a:lnSpc>
                          <a:spcPct val="115000"/>
                        </a:lnSpc>
                        <a:spcAft>
                          <a:spcPts val="0"/>
                        </a:spcAft>
                      </a:pPr>
                      <a:r>
                        <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rPr>
                        <a:t>I</a:t>
                      </a:r>
                      <a:endParaRPr lang="ru-RU" sz="24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rPr>
                        <a:t>Содержание сочинения</a:t>
                      </a:r>
                      <a:endParaRPr lang="ru-RU" sz="24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l"/>
                      <a:endParaRPr lang="ru-RU" sz="2400" b="1">
                        <a:effectLst>
                          <a:outerShdw blurRad="38100" dist="38100" dir="2700000" algn="tl">
                            <a:srgbClr val="000000">
                              <a:alpha val="43137"/>
                            </a:srgbClr>
                          </a:outerShdw>
                        </a:effectLst>
                        <a:latin typeface="Times New Roman" pitchFamily="18" charset="0"/>
                        <a:cs typeface="Times New Roman" pitchFamily="18" charset="0"/>
                      </a:endParaRPr>
                    </a:p>
                  </a:txBody>
                  <a:tcPr/>
                </a:tc>
              </a:tr>
              <a:tr h="1371600">
                <a:tc>
                  <a:txBody>
                    <a:bodyPr/>
                    <a:lstStyle/>
                    <a:p>
                      <a:pPr algn="ctr">
                        <a:lnSpc>
                          <a:spcPct val="115000"/>
                        </a:lnSpc>
                        <a:spcAft>
                          <a:spcPts val="0"/>
                        </a:spcAft>
                      </a:pPr>
                      <a:r>
                        <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rPr>
                        <a:t>К 1</a:t>
                      </a:r>
                      <a:endParaRPr lang="ru-RU" sz="24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l">
                        <a:lnSpc>
                          <a:spcPct val="115000"/>
                        </a:lnSpc>
                        <a:spcAft>
                          <a:spcPts val="0"/>
                        </a:spcAft>
                      </a:pPr>
                      <a:r>
                        <a:rPr lang="ru-RU" sz="2400" b="1" i="1" dirty="0">
                          <a:effectLst>
                            <a:outerShdw blurRad="38100" dist="38100" dir="2700000" algn="tl">
                              <a:srgbClr val="000000">
                                <a:alpha val="43137"/>
                              </a:srgbClr>
                            </a:outerShdw>
                          </a:effectLst>
                          <a:latin typeface="Times New Roman" pitchFamily="18" charset="0"/>
                          <a:ea typeface="Calibri"/>
                          <a:cs typeface="Times New Roman" pitchFamily="18" charset="0"/>
                        </a:rPr>
                        <a:t>Формулировка проблем исходного текста </a:t>
                      </a:r>
                      <a:endParaRPr lang="ru-RU" sz="24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l"/>
                      <a:endParaRPr lang="ru-RU" sz="2400" b="1"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1528778">
                <a:tc rowSpan="2">
                  <a:txBody>
                    <a:bodyPr/>
                    <a:lstStyle/>
                    <a:p>
                      <a:pPr algn="l"/>
                      <a:endParaRPr lang="ru-RU" sz="2400" b="1" dirty="0">
                        <a:latin typeface="Times New Roman" pitchFamily="18" charset="0"/>
                        <a:cs typeface="Times New Roman" pitchFamily="18" charset="0"/>
                      </a:endParaRPr>
                    </a:p>
                  </a:txBody>
                  <a:tcPr/>
                </a:tc>
                <a:tc>
                  <a:txBody>
                    <a:bodyPr/>
                    <a:lstStyle/>
                    <a:p>
                      <a:pPr algn="l">
                        <a:lnSpc>
                          <a:spcPct val="115000"/>
                        </a:lnSpc>
                        <a:spcAft>
                          <a:spcPts val="0"/>
                        </a:spcAft>
                      </a:pPr>
                      <a:r>
                        <a:rPr lang="ru-RU" sz="2000" b="1" i="1" dirty="0">
                          <a:effectLst>
                            <a:outerShdw blurRad="38100" dist="38100" dir="2700000" algn="tl">
                              <a:srgbClr val="000000">
                                <a:alpha val="43137"/>
                              </a:srgbClr>
                            </a:outerShdw>
                          </a:effectLst>
                          <a:latin typeface="Times New Roman" pitchFamily="18" charset="0"/>
                          <a:ea typeface="Calibri"/>
                          <a:cs typeface="Times New Roman" pitchFamily="18" charset="0"/>
                        </a:rPr>
                        <a:t>Экзаменуемый (в той или иной форме) верно сформулировал одну из проблем исходного текста.</a:t>
                      </a:r>
                      <a:endParaRPr lang="ru-RU" sz="20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l">
                        <a:lnSpc>
                          <a:spcPct val="115000"/>
                        </a:lnSpc>
                        <a:spcAft>
                          <a:spcPts val="0"/>
                        </a:spcAft>
                      </a:pPr>
                      <a:r>
                        <a:rPr lang="ru-RU" sz="2000" b="1" i="1" dirty="0">
                          <a:effectLst>
                            <a:outerShdw blurRad="38100" dist="38100" dir="2700000" algn="tl">
                              <a:srgbClr val="000000">
                                <a:alpha val="43137"/>
                              </a:srgbClr>
                            </a:outerShdw>
                          </a:effectLst>
                          <a:latin typeface="Times New Roman" pitchFamily="18" charset="0"/>
                          <a:ea typeface="Calibri"/>
                          <a:cs typeface="Times New Roman" pitchFamily="18" charset="0"/>
                        </a:rPr>
                        <a:t>Фактических ошибок, связанных с пониманием и формулировкой проблемы, нет.</a:t>
                      </a:r>
                      <a:endParaRPr lang="ru-RU" sz="20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000" b="1" i="1" dirty="0">
                          <a:latin typeface="Times New Roman" pitchFamily="18" charset="0"/>
                          <a:ea typeface="Calibri"/>
                          <a:cs typeface="Times New Roman" pitchFamily="18" charset="0"/>
                        </a:rPr>
                        <a:t>1</a:t>
                      </a:r>
                      <a:endParaRPr lang="ru-RU" sz="2000" b="1" dirty="0">
                        <a:latin typeface="Times New Roman" pitchFamily="18" charset="0"/>
                        <a:ea typeface="Calibri"/>
                        <a:cs typeface="Times New Roman" pitchFamily="18" charset="0"/>
                      </a:endParaRPr>
                    </a:p>
                  </a:txBody>
                  <a:tcPr marL="68580" marR="68580" marT="0" marB="0"/>
                </a:tc>
              </a:tr>
              <a:tr h="1371600">
                <a:tc vMerge="1">
                  <a:txBody>
                    <a:bodyPr/>
                    <a:lstStyle/>
                    <a:p>
                      <a:endParaRPr lang="ru-RU" dirty="0"/>
                    </a:p>
                  </a:txBody>
                  <a:tcPr/>
                </a:tc>
                <a:tc>
                  <a:txBody>
                    <a:bodyPr/>
                    <a:lstStyle/>
                    <a:p>
                      <a:pPr algn="l">
                        <a:lnSpc>
                          <a:spcPct val="115000"/>
                        </a:lnSpc>
                        <a:spcAft>
                          <a:spcPts val="0"/>
                        </a:spcAft>
                      </a:pPr>
                      <a:r>
                        <a:rPr lang="ru-RU" sz="2000" b="1" i="1" dirty="0">
                          <a:effectLst>
                            <a:outerShdw blurRad="38100" dist="38100" dir="2700000" algn="tl">
                              <a:srgbClr val="000000">
                                <a:alpha val="43137"/>
                              </a:srgbClr>
                            </a:outerShdw>
                          </a:effectLst>
                          <a:latin typeface="Times New Roman" pitchFamily="18" charset="0"/>
                          <a:ea typeface="Calibri"/>
                          <a:cs typeface="Times New Roman" pitchFamily="18" charset="0"/>
                        </a:rPr>
                        <a:t>Экзаменуемый не смог верно сформулировать ни одну из проблем исходного текста. </a:t>
                      </a:r>
                      <a:endParaRPr lang="ru-RU" sz="20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0"/>
                        </a:spcAft>
                      </a:pPr>
                      <a:r>
                        <a:rPr lang="ru-RU" sz="2000" b="1" i="1" dirty="0">
                          <a:latin typeface="Times New Roman" pitchFamily="18" charset="0"/>
                          <a:ea typeface="Calibri"/>
                          <a:cs typeface="Times New Roman" pitchFamily="18" charset="0"/>
                        </a:rPr>
                        <a:t>0</a:t>
                      </a:r>
                      <a:endParaRPr lang="ru-RU" sz="2000" b="1" dirty="0">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0"/>
            <a:ext cx="9144000" cy="6858000"/>
          </a:xfrm>
        </p:spPr>
        <p:txBody>
          <a:bodyPr>
            <a:normAutofit fontScale="85000" lnSpcReduction="20000"/>
          </a:bodyPr>
          <a:lstStyle/>
          <a:p>
            <a:pPr>
              <a:buNone/>
            </a:pPr>
            <a:r>
              <a:rPr lang="ru-RU" sz="3300" b="1" i="1" dirty="0" smtClean="0"/>
              <a:t>    В данном тексте</a:t>
            </a:r>
            <a:endParaRPr lang="ru-RU" sz="3300" b="1" dirty="0" smtClean="0"/>
          </a:p>
          <a:p>
            <a:r>
              <a:rPr lang="ru-RU" sz="3300" i="1" dirty="0" smtClean="0"/>
              <a:t> - </a:t>
            </a:r>
            <a:r>
              <a:rPr lang="ru-RU" sz="3300" i="1" dirty="0" smtClean="0">
                <a:effectLst>
                  <a:outerShdw blurRad="38100" dist="38100" dir="2700000" algn="tl">
                    <a:srgbClr val="000000">
                      <a:alpha val="43137"/>
                    </a:srgbClr>
                  </a:outerShdw>
                </a:effectLst>
              </a:rPr>
              <a:t>анализируется  проблема...</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 автор исследует, поднимает, рассматривает, анализирует проблему...</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даётся – истолкование, описание, критическая оценка…  </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исследуется – комплекс вопросов, процесс, влияние, зависимость…</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показывается – характер, важная роль, огромное значение, сущность…</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подвергается – критике, рассмотрению, анализу…</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рассматривается – вопрос, пример…</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(Автор) вовлекает читателя в круг проблем, связанных с темой... Устарело ли это понятие?</a:t>
            </a:r>
            <a:endParaRPr lang="ru-RU" sz="3300" dirty="0" smtClean="0">
              <a:effectLst>
                <a:outerShdw blurRad="38100" dist="38100" dir="2700000" algn="tl">
                  <a:srgbClr val="000000">
                    <a:alpha val="43137"/>
                  </a:srgbClr>
                </a:outerShdw>
              </a:effectLst>
            </a:endParaRPr>
          </a:p>
          <a:p>
            <a:r>
              <a:rPr lang="ru-RU" sz="3300" i="1" dirty="0" smtClean="0">
                <a:effectLst>
                  <a:outerShdw blurRad="38100" dist="38100" dir="2700000" algn="tl">
                    <a:srgbClr val="000000">
                      <a:alpha val="43137"/>
                    </a:srgbClr>
                  </a:outerShdw>
                </a:effectLst>
              </a:rPr>
              <a:t> -(Писатель) заставляет нас задуматься о следующих проблемах: (что такое ...</a:t>
            </a:r>
            <a:endParaRPr lang="ru-RU" sz="3300"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928662" y="0"/>
            <a:ext cx="8215338" cy="6858000"/>
          </a:xfrm>
        </p:spPr>
        <p:txBody>
          <a:bodyPr>
            <a:normAutofit/>
          </a:bodyPr>
          <a:lstStyle/>
          <a:p>
            <a:pPr algn="ctr">
              <a:buNone/>
            </a:pPr>
            <a:r>
              <a:rPr lang="ru-RU" b="1" i="1" dirty="0" smtClean="0"/>
              <a:t>Чтобы прокомментировать  проблему, попробуйте ответить на вопросы: </a:t>
            </a:r>
          </a:p>
          <a:p>
            <a:pPr algn="ctr">
              <a:buNone/>
            </a:pPr>
            <a:endParaRPr lang="ru-RU" b="1" dirty="0" smtClean="0"/>
          </a:p>
          <a:p>
            <a:r>
              <a:rPr lang="ru-RU" i="1" dirty="0" smtClean="0"/>
              <a:t>- </a:t>
            </a:r>
            <a:r>
              <a:rPr lang="ru-RU" sz="4000" i="1" dirty="0" smtClean="0">
                <a:effectLst>
                  <a:outerShdw blurRad="38100" dist="38100" dir="2700000" algn="tl">
                    <a:srgbClr val="000000">
                      <a:alpha val="43137"/>
                    </a:srgbClr>
                  </a:outerShdw>
                </a:effectLst>
              </a:rPr>
              <a:t>Насколько актуально то, о чем пишет автор?</a:t>
            </a:r>
            <a:endParaRPr lang="ru-RU" sz="4000" dirty="0" smtClean="0">
              <a:effectLst>
                <a:outerShdw blurRad="38100" dist="38100" dir="2700000" algn="tl">
                  <a:srgbClr val="000000">
                    <a:alpha val="43137"/>
                  </a:srgbClr>
                </a:outerShdw>
              </a:effectLst>
            </a:endParaRPr>
          </a:p>
          <a:p>
            <a:r>
              <a:rPr lang="ru-RU" sz="4000" i="1" dirty="0" smtClean="0">
                <a:effectLst>
                  <a:outerShdw blurRad="38100" dist="38100" dir="2700000" algn="tl">
                    <a:srgbClr val="000000">
                      <a:alpha val="43137"/>
                    </a:srgbClr>
                  </a:outerShdw>
                </a:effectLst>
              </a:rPr>
              <a:t>- На чем заостряет внимание?</a:t>
            </a:r>
            <a:endParaRPr lang="ru-RU" sz="4000" dirty="0" smtClean="0">
              <a:effectLst>
                <a:outerShdw blurRad="38100" dist="38100" dir="2700000" algn="tl">
                  <a:srgbClr val="000000">
                    <a:alpha val="43137"/>
                  </a:srgbClr>
                </a:outerShdw>
              </a:effectLst>
            </a:endParaRPr>
          </a:p>
          <a:p>
            <a:r>
              <a:rPr lang="ru-RU" sz="4000" i="1" dirty="0" smtClean="0">
                <a:effectLst>
                  <a:outerShdw blurRad="38100" dist="38100" dir="2700000" algn="tl">
                    <a:srgbClr val="000000">
                      <a:alpha val="43137"/>
                    </a:srgbClr>
                  </a:outerShdw>
                </a:effectLst>
              </a:rPr>
              <a:t>- На каком материале автор раскрывает проблему?</a:t>
            </a:r>
            <a:endParaRPr lang="ru-RU" sz="4000" dirty="0" smtClean="0">
              <a:effectLst>
                <a:outerShdw blurRad="38100" dist="38100" dir="2700000" algn="tl">
                  <a:srgbClr val="000000">
                    <a:alpha val="43137"/>
                  </a:srgbClr>
                </a:outerShdw>
              </a:effectLst>
            </a:endParaRPr>
          </a:p>
          <a:p>
            <a:r>
              <a:rPr lang="ru-RU" sz="4000" i="1" dirty="0" smtClean="0">
                <a:effectLst>
                  <a:outerShdw blurRad="38100" dist="38100" dir="2700000" algn="tl">
                    <a:srgbClr val="000000">
                      <a:alpha val="43137"/>
                    </a:srgbClr>
                  </a:outerShdw>
                </a:effectLst>
              </a:rPr>
              <a:t>- К каким выводам приводит читателя?</a:t>
            </a:r>
            <a:endParaRPr lang="ru-RU" sz="4000" dirty="0" smtClean="0">
              <a:effectLst>
                <a:outerShdw blurRad="38100" dist="38100" dir="2700000" algn="tl">
                  <a:srgbClr val="000000">
                    <a:alpha val="43137"/>
                  </a:srgbClr>
                </a:outerShdw>
              </a:effectLst>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928662" y="0"/>
            <a:ext cx="8215338" cy="6858000"/>
          </a:xfrm>
        </p:spPr>
        <p:txBody>
          <a:bodyPr>
            <a:normAutofit lnSpcReduction="10000"/>
          </a:bodyPr>
          <a:lstStyle/>
          <a:p>
            <a:pPr>
              <a:buNone/>
            </a:pPr>
            <a:r>
              <a:rPr lang="ru-RU" sz="3600" i="1" dirty="0" smtClean="0">
                <a:effectLst>
                  <a:outerShdw blurRad="38100" dist="38100" dir="2700000" algn="tl">
                    <a:srgbClr val="000000">
                      <a:alpha val="43137"/>
                    </a:srgbClr>
                  </a:outerShdw>
                </a:effectLst>
              </a:rPr>
              <a:t>- То, о чем пишет (Автор), очень актуально. Так как…</a:t>
            </a:r>
          </a:p>
          <a:p>
            <a:pPr>
              <a:buNone/>
            </a:pPr>
            <a:r>
              <a:rPr lang="ru-RU" sz="3600" i="1" dirty="0" smtClean="0">
                <a:effectLst>
                  <a:outerShdw blurRad="38100" dist="38100" dir="2700000" algn="tl">
                    <a:srgbClr val="000000">
                      <a:alpha val="43137"/>
                    </a:srgbClr>
                  </a:outerShdw>
                </a:effectLst>
              </a:rPr>
              <a:t>- (Автор) заостряет свое внимание на…</a:t>
            </a:r>
          </a:p>
          <a:p>
            <a:pPr>
              <a:buNone/>
            </a:pPr>
            <a:r>
              <a:rPr lang="ru-RU" sz="3600" i="1" dirty="0" smtClean="0">
                <a:effectLst>
                  <a:outerShdw blurRad="38100" dist="38100" dir="2700000" algn="tl">
                    <a:srgbClr val="000000">
                      <a:alpha val="43137"/>
                    </a:srgbClr>
                  </a:outerShdw>
                </a:effectLst>
              </a:rPr>
              <a:t>- (Автор раскрывает проблему на материале…</a:t>
            </a:r>
          </a:p>
          <a:p>
            <a:pPr>
              <a:buNone/>
            </a:pPr>
            <a:r>
              <a:rPr lang="ru-RU" sz="3600" i="1" dirty="0" smtClean="0">
                <a:effectLst>
                  <a:outerShdw blurRad="38100" dist="38100" dir="2700000" algn="tl">
                    <a:srgbClr val="000000">
                      <a:alpha val="43137"/>
                    </a:srgbClr>
                  </a:outerShdw>
                </a:effectLst>
              </a:rPr>
              <a:t>-Автор поднимает (предлагает для обсуждения) еще одну животрепещущую проблему — </a:t>
            </a:r>
            <a:r>
              <a:rPr lang="ru-RU" sz="3600" i="1" dirty="0" err="1" smtClean="0">
                <a:effectLst>
                  <a:outerShdw blurRad="38100" dist="38100" dir="2700000" algn="tl">
                    <a:srgbClr val="000000">
                      <a:alpha val="43137"/>
                    </a:srgbClr>
                  </a:outerShdw>
                </a:effectLst>
              </a:rPr>
              <a:t>проблему</a:t>
            </a:r>
            <a:r>
              <a:rPr lang="ru-RU" sz="3600" i="1" dirty="0" smtClean="0">
                <a:effectLst>
                  <a:outerShdw blurRad="38100" dist="38100" dir="2700000" algn="tl">
                    <a:srgbClr val="000000">
                      <a:alpha val="43137"/>
                    </a:srgbClr>
                  </a:outerShdw>
                </a:effectLst>
              </a:rPr>
              <a:t> ...</a:t>
            </a:r>
            <a:endParaRPr lang="ru-RU" sz="3600" dirty="0" smtClean="0">
              <a:effectLst>
                <a:outerShdw blurRad="38100" dist="38100" dir="2700000" algn="tl">
                  <a:srgbClr val="000000">
                    <a:alpha val="43137"/>
                  </a:srgbClr>
                </a:outerShdw>
              </a:effectLst>
            </a:endParaRPr>
          </a:p>
          <a:p>
            <a:pPr>
              <a:buNone/>
            </a:pPr>
            <a:r>
              <a:rPr lang="ru-RU" sz="3600" i="1" dirty="0" smtClean="0">
                <a:effectLst>
                  <a:outerShdw blurRad="38100" dist="38100" dir="2700000" algn="tl">
                    <a:srgbClr val="000000">
                      <a:alpha val="43137"/>
                    </a:srgbClr>
                  </a:outerShdw>
                </a:effectLst>
              </a:rPr>
              <a:t>- </a:t>
            </a:r>
            <a:r>
              <a:rPr lang="ru-RU" sz="3600" i="1" smtClean="0">
                <a:effectLst>
                  <a:outerShdw blurRad="38100" dist="38100" dir="2700000" algn="tl">
                    <a:srgbClr val="000000">
                      <a:alpha val="43137"/>
                    </a:srgbClr>
                  </a:outerShdw>
                </a:effectLst>
              </a:rPr>
              <a:t>Размышляя </a:t>
            </a:r>
            <a:r>
              <a:rPr lang="ru-RU" sz="3600" i="1" smtClean="0">
                <a:effectLst>
                  <a:outerShdw blurRad="38100" dist="38100" dir="2700000" algn="tl">
                    <a:srgbClr val="000000">
                      <a:alpha val="43137"/>
                    </a:srgbClr>
                  </a:outerShdw>
                </a:effectLst>
              </a:rPr>
              <a:t>над  </a:t>
            </a:r>
            <a:r>
              <a:rPr lang="ru-RU" sz="3600" i="1" dirty="0" smtClean="0">
                <a:effectLst>
                  <a:outerShdw blurRad="38100" dist="38100" dir="2700000" algn="tl">
                    <a:srgbClr val="000000">
                      <a:alpha val="43137"/>
                    </a:srgbClr>
                  </a:outerShdw>
                </a:effectLst>
              </a:rPr>
              <a:t>актуальной во все времена проблемой (актуальной особенно в наше время), автор...</a:t>
            </a:r>
            <a:endParaRPr lang="ru-RU"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71406" y="0"/>
          <a:ext cx="9072594" cy="6858000"/>
        </p:xfrm>
        <a:graphic>
          <a:graphicData uri="http://schemas.openxmlformats.org/drawingml/2006/table">
            <a:tbl>
              <a:tblPr firstRow="1" bandRow="1">
                <a:tableStyleId>{5C22544A-7EE6-4342-B048-85BDC9FD1C3A}</a:tableStyleId>
              </a:tblPr>
              <a:tblGrid>
                <a:gridCol w="571504"/>
                <a:gridCol w="7929618"/>
                <a:gridCol w="571472"/>
              </a:tblGrid>
              <a:tr h="877297">
                <a:tc>
                  <a:txBody>
                    <a:bodyPr/>
                    <a:lstStyle/>
                    <a:p>
                      <a:pPr algn="ctr">
                        <a:lnSpc>
                          <a:spcPct val="115000"/>
                        </a:lnSpc>
                        <a:spcAft>
                          <a:spcPts val="0"/>
                        </a:spcAft>
                      </a:pPr>
                      <a:r>
                        <a:rPr lang="ru-RU" sz="1800" b="1" i="1" dirty="0">
                          <a:solidFill>
                            <a:schemeClr val="tx1"/>
                          </a:solidFill>
                          <a:latin typeface="Times New Roman" pitchFamily="18" charset="0"/>
                          <a:ea typeface="Calibri"/>
                          <a:cs typeface="Times New Roman" pitchFamily="18" charset="0"/>
                        </a:rPr>
                        <a:t>К 2</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800" b="1" i="1" dirty="0">
                          <a:solidFill>
                            <a:schemeClr val="tx1"/>
                          </a:solidFill>
                          <a:latin typeface="Times New Roman" pitchFamily="18" charset="0"/>
                          <a:ea typeface="Calibri"/>
                          <a:cs typeface="Times New Roman" pitchFamily="18" charset="0"/>
                        </a:rPr>
                        <a:t>Комментарий к сформулированной проблеме исходного текста</a:t>
                      </a:r>
                      <a:endParaRPr lang="ru-RU" sz="1800" dirty="0">
                        <a:solidFill>
                          <a:schemeClr val="tx1"/>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endParaRPr lang="ru-RU" sz="1800" dirty="0">
                        <a:solidFill>
                          <a:schemeClr val="tx1"/>
                        </a:solidFill>
                        <a:latin typeface="Times New Roman" pitchFamily="18" charset="0"/>
                        <a:ea typeface="Times New Roman"/>
                        <a:cs typeface="Times New Roman" pitchFamily="18" charset="0"/>
                      </a:endParaRPr>
                    </a:p>
                  </a:txBody>
                  <a:tcPr marL="68580" marR="68580" marT="0" marB="0"/>
                </a:tc>
              </a:tr>
              <a:tr h="1106293">
                <a:tc>
                  <a:txBody>
                    <a:bodyPr/>
                    <a:lstStyle/>
                    <a:p>
                      <a:endParaRPr lang="ru-RU" sz="1800">
                        <a:latin typeface="Times New Roman" pitchFamily="18" charset="0"/>
                        <a:cs typeface="Times New Roman" pitchFamily="18" charset="0"/>
                      </a:endParaRPr>
                    </a:p>
                  </a:txBody>
                  <a:tcPr/>
                </a:tc>
                <a:tc>
                  <a:txBody>
                    <a:bodyPr/>
                    <a:lstStyle/>
                    <a:p>
                      <a:pPr>
                        <a:lnSpc>
                          <a:spcPct val="115000"/>
                        </a:lnSpc>
                        <a:spcAft>
                          <a:spcPts val="0"/>
                        </a:spcAft>
                      </a:pPr>
                      <a:r>
                        <a:rPr lang="ru-RU" sz="1800" i="1" dirty="0">
                          <a:effectLst/>
                          <a:latin typeface="Times New Roman" pitchFamily="18" charset="0"/>
                          <a:ea typeface="Calibri"/>
                          <a:cs typeface="Times New Roman" pitchFamily="18" charset="0"/>
                        </a:rPr>
                        <a:t>Сформулированная экзаменуемым проблема прокомментирована. Фактических ошибок, связанных с пониманием исходного текста, в комментариях нет.</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800" i="1">
                          <a:latin typeface="Times New Roman" pitchFamily="18" charset="0"/>
                          <a:ea typeface="Calibri"/>
                          <a:cs typeface="Times New Roman" pitchFamily="18" charset="0"/>
                        </a:rPr>
                        <a:t>2</a:t>
                      </a:r>
                      <a:endParaRPr lang="ru-RU" sz="1800">
                        <a:latin typeface="Times New Roman" pitchFamily="18" charset="0"/>
                        <a:ea typeface="Times New Roman"/>
                        <a:cs typeface="Times New Roman" pitchFamily="18" charset="0"/>
                      </a:endParaRPr>
                    </a:p>
                  </a:txBody>
                  <a:tcPr marL="68580" marR="68580" marT="0" marB="0"/>
                </a:tc>
              </a:tr>
              <a:tr h="1380596">
                <a:tc>
                  <a:txBody>
                    <a:bodyPr/>
                    <a:lstStyle/>
                    <a:p>
                      <a:endParaRPr lang="ru-RU" sz="1800">
                        <a:latin typeface="Times New Roman" pitchFamily="18" charset="0"/>
                        <a:cs typeface="Times New Roman" pitchFamily="18" charset="0"/>
                      </a:endParaRPr>
                    </a:p>
                  </a:txBody>
                  <a:tcPr/>
                </a:tc>
                <a:tc>
                  <a:txBody>
                    <a:bodyPr/>
                    <a:lstStyle/>
                    <a:p>
                      <a:pPr>
                        <a:lnSpc>
                          <a:spcPct val="115000"/>
                        </a:lnSpc>
                        <a:spcAft>
                          <a:spcPts val="0"/>
                        </a:spcAft>
                      </a:pPr>
                      <a:r>
                        <a:rPr lang="ru-RU" sz="1800" i="1" dirty="0">
                          <a:effectLst/>
                          <a:latin typeface="Times New Roman" pitchFamily="18" charset="0"/>
                          <a:ea typeface="Calibri"/>
                          <a:cs typeface="Times New Roman" pitchFamily="18" charset="0"/>
                        </a:rPr>
                        <a:t>Сформулированная экзаменуемым проблема прокомментирована,</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b="1" i="1" dirty="0">
                          <a:effectLst/>
                          <a:latin typeface="Times New Roman" pitchFamily="18" charset="0"/>
                          <a:ea typeface="Calibri"/>
                          <a:cs typeface="Times New Roman" pitchFamily="18" charset="0"/>
                        </a:rPr>
                        <a:t>но</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i="1" dirty="0">
                          <a:effectLst/>
                          <a:latin typeface="Times New Roman" pitchFamily="18" charset="0"/>
                          <a:ea typeface="Calibri"/>
                          <a:cs typeface="Times New Roman" pitchFamily="18" charset="0"/>
                        </a:rPr>
                        <a:t>допущено не более 1 фактической ошибки в комментариях, связанной с пониманием исходного текста.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800" i="1">
                          <a:latin typeface="Times New Roman" pitchFamily="18" charset="0"/>
                          <a:ea typeface="Calibri"/>
                          <a:cs typeface="Times New Roman" pitchFamily="18" charset="0"/>
                        </a:rPr>
                        <a:t>1</a:t>
                      </a:r>
                      <a:endParaRPr lang="ru-RU" sz="1800">
                        <a:latin typeface="Times New Roman" pitchFamily="18" charset="0"/>
                        <a:ea typeface="Times New Roman"/>
                        <a:cs typeface="Times New Roman" pitchFamily="18" charset="0"/>
                      </a:endParaRPr>
                    </a:p>
                  </a:txBody>
                  <a:tcPr marL="68580" marR="68580" marT="0" marB="0"/>
                </a:tc>
              </a:tr>
              <a:tr h="3493814">
                <a:tc>
                  <a:txBody>
                    <a:bodyPr/>
                    <a:lstStyle/>
                    <a:p>
                      <a:endParaRPr lang="ru-RU" sz="1800" dirty="0">
                        <a:latin typeface="Times New Roman" pitchFamily="18" charset="0"/>
                        <a:cs typeface="Times New Roman" pitchFamily="18" charset="0"/>
                      </a:endParaRPr>
                    </a:p>
                  </a:txBody>
                  <a:tcPr/>
                </a:tc>
                <a:tc>
                  <a:txBody>
                    <a:bodyPr/>
                    <a:lstStyle/>
                    <a:p>
                      <a:pPr>
                        <a:lnSpc>
                          <a:spcPct val="115000"/>
                        </a:lnSpc>
                        <a:spcAft>
                          <a:spcPts val="0"/>
                        </a:spcAft>
                      </a:pPr>
                      <a:r>
                        <a:rPr lang="ru-RU" sz="1800" i="1" dirty="0">
                          <a:effectLst/>
                          <a:latin typeface="Times New Roman" pitchFamily="18" charset="0"/>
                          <a:ea typeface="Calibri"/>
                          <a:cs typeface="Times New Roman" pitchFamily="18" charset="0"/>
                        </a:rPr>
                        <a:t>Сформулированная экзаменуемым проблема не прокомментирована, </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b="1" i="1" dirty="0">
                          <a:effectLst/>
                          <a:latin typeface="Times New Roman" pitchFamily="18" charset="0"/>
                          <a:ea typeface="Calibri"/>
                          <a:cs typeface="Times New Roman" pitchFamily="18" charset="0"/>
                        </a:rPr>
                        <a:t>или</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i="1" dirty="0">
                          <a:effectLst/>
                          <a:latin typeface="Times New Roman" pitchFamily="18" charset="0"/>
                          <a:ea typeface="Calibri"/>
                          <a:cs typeface="Times New Roman" pitchFamily="18" charset="0"/>
                        </a:rPr>
                        <a:t>допущено более 1 фактической ошибки в комментариях, связанной с пониманием исходного текста,</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b="1" i="1" dirty="0">
                          <a:effectLst/>
                          <a:latin typeface="Times New Roman" pitchFamily="18" charset="0"/>
                          <a:ea typeface="Calibri"/>
                          <a:cs typeface="Times New Roman" pitchFamily="18" charset="0"/>
                        </a:rPr>
                        <a:t>или</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i="1" dirty="0">
                          <a:effectLst/>
                          <a:latin typeface="Times New Roman" pitchFamily="18" charset="0"/>
                          <a:ea typeface="Calibri"/>
                          <a:cs typeface="Times New Roman" pitchFamily="18" charset="0"/>
                        </a:rPr>
                        <a:t>прокомментирована другая, не сформулированная экзаменуемым  проблема,</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b="1" i="1" dirty="0">
                          <a:effectLst/>
                          <a:latin typeface="Times New Roman" pitchFamily="18" charset="0"/>
                          <a:ea typeface="Calibri"/>
                          <a:cs typeface="Times New Roman" pitchFamily="18" charset="0"/>
                        </a:rPr>
                        <a:t>или</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i="1" dirty="0">
                          <a:effectLst/>
                          <a:latin typeface="Times New Roman" pitchFamily="18" charset="0"/>
                          <a:ea typeface="Calibri"/>
                          <a:cs typeface="Times New Roman" pitchFamily="18" charset="0"/>
                        </a:rPr>
                        <a:t>в качестве комментариев дан простой пересказ текста или его фрагмента, </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b="1" i="1" dirty="0">
                          <a:effectLst/>
                          <a:latin typeface="Times New Roman" pitchFamily="18" charset="0"/>
                          <a:ea typeface="Calibri"/>
                          <a:cs typeface="Times New Roman" pitchFamily="18" charset="0"/>
                        </a:rPr>
                        <a:t>или</a:t>
                      </a:r>
                      <a:endParaRPr lang="ru-RU" sz="1800" dirty="0">
                        <a:effectLst/>
                        <a:latin typeface="Times New Roman" pitchFamily="18" charset="0"/>
                        <a:ea typeface="Times New Roman"/>
                        <a:cs typeface="Times New Roman" pitchFamily="18" charset="0"/>
                      </a:endParaRPr>
                    </a:p>
                    <a:p>
                      <a:pPr>
                        <a:lnSpc>
                          <a:spcPct val="115000"/>
                        </a:lnSpc>
                        <a:spcAft>
                          <a:spcPts val="0"/>
                        </a:spcAft>
                      </a:pPr>
                      <a:r>
                        <a:rPr lang="ru-RU" sz="1800" i="1" dirty="0">
                          <a:effectLst/>
                          <a:latin typeface="Times New Roman" pitchFamily="18" charset="0"/>
                          <a:ea typeface="Calibri"/>
                          <a:cs typeface="Times New Roman" pitchFamily="18" charset="0"/>
                        </a:rPr>
                        <a:t>в качестве комментариев цитируется большой фрагмент исходного текста.</a:t>
                      </a:r>
                      <a:endParaRPr lang="ru-RU" sz="1800" dirty="0">
                        <a:effectLst/>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ru-RU" sz="1800" i="1" dirty="0">
                          <a:latin typeface="Times New Roman" pitchFamily="18" charset="0"/>
                          <a:ea typeface="Calibri"/>
                          <a:cs typeface="Times New Roman" pitchFamily="18" charset="0"/>
                        </a:rPr>
                        <a:t>0</a:t>
                      </a:r>
                      <a:endParaRPr lang="ru-RU" sz="18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714348" y="0"/>
            <a:ext cx="8429652" cy="6858000"/>
          </a:xfrm>
        </p:spPr>
        <p:txBody>
          <a:bodyPr>
            <a:normAutofit fontScale="85000" lnSpcReduction="20000"/>
          </a:bodyPr>
          <a:lstStyle/>
          <a:p>
            <a:pPr>
              <a:buNone/>
            </a:pPr>
            <a:r>
              <a:rPr lang="ru-RU" b="1" i="1" dirty="0" smtClean="0">
                <a:effectLst>
                  <a:outerShdw blurRad="38100" dist="38100" dir="2700000" algn="tl">
                    <a:srgbClr val="000000">
                      <a:alpha val="43137"/>
                    </a:srgbClr>
                  </a:outerShdw>
                </a:effectLst>
              </a:rPr>
              <a:t>- Сама проблема не нова в (русской литературе, в российской публицистике). Многие (поэты, писатели, философы, общественные деятели разных времен) пытались ответить на этот непростой вопрос. (Автору статьи) удалось найти оригинальное решение этой проблемы. Его точка зрения (мысль, идея, позиция) звучит свежо и необычно: «(Цитата)».	 - (Автор), по-моему (по моему мнению), делает совершенно потрясающее открытие: «(Цитата)».</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Он хочет донести до сознания людей (читателей) мысль о том, что (косвенная речь с частичным цитированием).</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Ответ на этот вопрос можно найти в (предложенном тексте; в тексте автора)</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убедительно доказывает, что…</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обращает внимание на то, что…</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выражает тревогу…</a:t>
            </a:r>
            <a:endParaRPr lang="ru-RU" b="1" dirty="0" smtClean="0">
              <a:effectLst>
                <a:outerShdw blurRad="38100" dist="38100" dir="2700000" algn="tl">
                  <a:srgbClr val="000000">
                    <a:alpha val="43137"/>
                  </a:srgbClr>
                </a:outerShdw>
              </a:effectLst>
            </a:endParaRPr>
          </a:p>
          <a:p>
            <a:pPr>
              <a:buNone/>
            </a:pPr>
            <a:r>
              <a:rPr lang="ru-RU" b="1" i="1" dirty="0" smtClean="0">
                <a:effectLst>
                  <a:outerShdw blurRad="38100" dist="38100" dir="2700000" algn="tl">
                    <a:srgbClr val="000000">
                      <a:alpha val="43137"/>
                    </a:srgbClr>
                  </a:outerShdw>
                </a:effectLst>
              </a:rPr>
              <a:t>- верно (тонко) замечает…</a:t>
            </a:r>
            <a:endParaRPr lang="ru-RU" b="1" dirty="0" smtClean="0">
              <a:effectLst>
                <a:outerShdw blurRad="38100" dist="38100" dir="2700000" algn="tl">
                  <a:srgbClr val="000000">
                    <a:alpha val="43137"/>
                  </a:srgbClr>
                </a:outerShdw>
              </a:effectLst>
            </a:endParaRP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TotalTime>
  <Words>1193</Words>
  <Application>Microsoft Office PowerPoint</Application>
  <PresentationFormat>Экран (4:3)</PresentationFormat>
  <Paragraphs>176</Paragraphs>
  <Slides>20</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Мастер-класс. </vt:lpstr>
      <vt:lpstr>Алгоритм написания сочинения </vt:lpstr>
      <vt:lpstr>Вступление. </vt:lpstr>
      <vt:lpstr>Слайд 4</vt:lpstr>
      <vt:lpstr>Слайд 5</vt:lpstr>
      <vt:lpstr>Слайд 6</vt:lpstr>
      <vt:lpstr>Слайд 7</vt:lpstr>
      <vt:lpstr>Слайд 8</vt:lpstr>
      <vt:lpstr>Слайд 9</vt:lpstr>
      <vt:lpstr>Построение текста-рассуждения. </vt:lpstr>
      <vt:lpstr>Слайд 11</vt:lpstr>
      <vt:lpstr>Алгоритм написания сочинения </vt:lpstr>
      <vt:lpstr>Слайд 13</vt:lpstr>
      <vt:lpstr>Слайд 14</vt:lpstr>
      <vt:lpstr>Слайд 15</vt:lpstr>
      <vt:lpstr>Слайд 16</vt:lpstr>
      <vt:lpstr>Слайд 17</vt:lpstr>
      <vt:lpstr>Слайд 18</vt:lpstr>
      <vt:lpstr>Слайд 19</vt:lpstr>
      <vt:lpstr>Слайд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Мастер-класс. </dc:title>
  <dc:creator>Admin</dc:creator>
  <cp:lastModifiedBy>Admin</cp:lastModifiedBy>
  <cp:revision>15</cp:revision>
  <dcterms:created xsi:type="dcterms:W3CDTF">2010-11-17T05:57:37Z</dcterms:created>
  <dcterms:modified xsi:type="dcterms:W3CDTF">2010-11-20T08:34:50Z</dcterms:modified>
</cp:coreProperties>
</file>