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60" r:id="rId5"/>
    <p:sldId id="262" r:id="rId6"/>
    <p:sldId id="265" r:id="rId7"/>
    <p:sldId id="258" r:id="rId8"/>
    <p:sldId id="259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0D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6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FE59E-C7AE-4D9A-AEEC-054F78F5D282}" type="datetimeFigureOut">
              <a:rPr lang="ru-RU"/>
              <a:pPr>
                <a:defRPr/>
              </a:pPr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B2FAF-0689-450D-9342-D4943D110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7EF7B-40FF-4BF7-A2B5-32926B22C7D5}" type="datetimeFigureOut">
              <a:rPr lang="ru-RU"/>
              <a:pPr>
                <a:defRPr/>
              </a:pPr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545BF-5541-4D9E-93FC-6915076B0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9AD38-3960-4713-BA50-DEE44CF31EA1}" type="datetimeFigureOut">
              <a:rPr lang="ru-RU"/>
              <a:pPr>
                <a:defRPr/>
              </a:pPr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2F37-DEEC-42B0-9E3B-5A4C685F9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58102-90DC-4801-867F-FA3BFBE35A19}" type="datetimeFigureOut">
              <a:rPr lang="ru-RU"/>
              <a:pPr>
                <a:defRPr/>
              </a:pPr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2C2CA-C04C-483D-94E9-10DE95F79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E69CC-B763-4E1D-87A3-588EEDB9F1AC}" type="datetimeFigureOut">
              <a:rPr lang="ru-RU"/>
              <a:pPr>
                <a:defRPr/>
              </a:pPr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2DCFF-9D46-4A93-87E9-DE31D1DFF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02C26-803C-4D4B-A81B-71594DF3C6BD}" type="datetimeFigureOut">
              <a:rPr lang="ru-RU"/>
              <a:pPr>
                <a:defRPr/>
              </a:pPr>
              <a:t>03.04.2011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5723D-37E9-4D4B-96EE-F0B9E6331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71278-2756-43B7-BC3D-8BB9BAF7B7F3}" type="datetimeFigureOut">
              <a:rPr lang="ru-RU"/>
              <a:pPr>
                <a:defRPr/>
              </a:pPr>
              <a:t>03.04.2011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89F3E-2D50-438C-9C6E-B9358FF49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47DB6-4405-403F-B89C-EE4BEF4AA35E}" type="datetimeFigureOut">
              <a:rPr lang="ru-RU"/>
              <a:pPr>
                <a:defRPr/>
              </a:pPr>
              <a:t>03.04.2011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D1D1A-5E34-4EF2-9B40-599C99F59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5AF6B-E793-43DA-9EE6-FEF4977D03DA}" type="datetimeFigureOut">
              <a:rPr lang="ru-RU"/>
              <a:pPr>
                <a:defRPr/>
              </a:pPr>
              <a:t>03.04.2011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D1417-8D73-4DD5-83FC-8B59A2507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A9C48-D787-4DB5-8FBB-E340B88E4920}" type="datetimeFigureOut">
              <a:rPr lang="ru-RU"/>
              <a:pPr>
                <a:defRPr/>
              </a:pPr>
              <a:t>03.04.2011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122B0-9A0A-49D6-AF89-C56EAD239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1F710-318B-488B-8B1C-209167251DE5}" type="datetimeFigureOut">
              <a:rPr lang="ru-RU"/>
              <a:pPr>
                <a:defRPr/>
              </a:pPr>
              <a:t>03.04.2011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BF1EB-78D8-4E32-BCDD-3D6170039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AE8EAD-F6AB-43C4-A0AC-664847E47905}" type="datetimeFigureOut">
              <a:rPr lang="ru-RU"/>
              <a:pPr>
                <a:defRPr/>
              </a:pPr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F24766-16D3-4585-9AED-684253B31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28&amp;text=%D1%82%D0%B8%D0%BF%20%D0%BC%D0%BE%D0%BB%D0%BB%D1%8E%D1%81%D0%BA%D0%B8,%20%D0%BA%D0%BB%D0%B0%D1%81%D1%81%20%D0%B4%D0%B2%D1%83%D1%81%D1%82%D0%B2%D0%BE%D1%80%D1%87%D0%B0%D1%82%D1%8B%D0%B5&amp;img_url=http://i.bigmir.net/photo/large/0/0/490400.jpg&amp;rpt=simag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215&amp;text=%D1%82%D0%B8%D0%BF%20%D0%BC%D0%BE%D0%BB%D0%BB%D1%8E%D1%81%D0%BA%D0%B8,%20%D0%BA%D0%BB%D0%B0%D1%81%D1%81%20%D0%B1%D1%80%D1%8E%D1%85%D0%BE%D0%BD%D0%BE%D0%B3%D0%B8%D0%B5&amp;img_url=http://www.zoo-pet.ru/mol/ahatina.jpg&amp;rpt=simage" TargetMode="External"/><Relationship Id="rId13" Type="http://schemas.openxmlformats.org/officeDocument/2006/relationships/image" Target="../media/image8.jpeg"/><Relationship Id="rId18" Type="http://schemas.openxmlformats.org/officeDocument/2006/relationships/hyperlink" Target="http://images.yandex.ru/yandsearch?p=89&amp;text=%D1%82%D0%B8%D0%BF%20%D0%BC%D0%BE%D0%BB%D0%BB%D1%8E%D1%81%D0%BA%D0%B8,%20%D0%BA%D0%BB%D0%B0%D1%81%D1%81%20%D0%B1%D1%80%D1%8E%D1%85%D0%BE%D0%BD%D0%BE%D0%B3%D0%B8%D0%B5&amp;img_url=http://www.zin.ru/biodiv/img/moll.jpg&amp;rpt=simage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hyperlink" Target="http://images.yandex.ru/yandsearch?p=26&amp;text=%D1%82%D0%B8%D0%BF%20%D0%BC%D0%BE%D0%BB%D0%BB%D1%8E%D1%81%D0%BA%D0%B8,%20%D0%BA%D0%BB%D0%B0%D1%81%D1%81%20%D0%B4%D0%B2%D1%83%D1%81%D1%82%D0%B2%D0%BE%D1%80%D1%87%D0%B0%D1%82%D1%8B%D0%B5&amp;img_url=http://www.naturephoto.ru/Fossils/Images/bivalvia-tmb.jpg&amp;rpt=simage" TargetMode="External"/><Relationship Id="rId17" Type="http://schemas.openxmlformats.org/officeDocument/2006/relationships/image" Target="../media/image10.jpeg"/><Relationship Id="rId2" Type="http://schemas.openxmlformats.org/officeDocument/2006/relationships/hyperlink" Target="http://images.yandex.ru/yandsearch?p=4&amp;text=%D1%82%D0%B8%D0%BF%20%D0%BC%D0%BE%D0%BB%D0%BB%D1%8E%D1%81%D0%BA%D0%B8,%20%D0%BA%D0%BB%D0%B0%D1%81%D1%81%20%D0%B4%D0%B2%D1%83%D1%81%D1%82%D0%B2%D0%BE%D1%80%D1%87%D0%B0%D1%82%D1%8B%D0%B5&amp;img_url=http://kikg.ifmo.ru/learning/gopr/kursovik/2005/3741/dino/mollusk0.gif&amp;rpt=simage" TargetMode="External"/><Relationship Id="rId16" Type="http://schemas.openxmlformats.org/officeDocument/2006/relationships/hyperlink" Target="http://images.yandex.ru/yandsearch?p=74&amp;text=%D1%82%D0%B8%D0%BF%20%D0%BC%D0%BE%D0%BB%D0%BB%D1%8E%D1%81%D0%BA%D0%B8,%20%D0%B3%D0%BE%D0%BB%D0%BE%D0%B2%D0%BE%D0%BD%D0%BE%D0%B3%D0%B8%D0%B5&amp;img_url=http://www.zoo-news.ru/uploads/posts/2008-03/1205348937_osminogi_450jpg.jpg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p=24&amp;text=%D1%82%D0%B8%D0%BF%20%D0%BC%D0%BE%D0%BB%D0%BB%D1%8E%D1%81%D0%BA%D0%B8,%20%D0%B3%D0%BE%D0%BB%D0%BE%D0%B2%D0%BE%D0%BD%D0%BE%D0%B3%D0%B8%D0%B5&amp;img_url=http://www.3planet.ru/history/2490-3.jpg&amp;rpt=simage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5" Type="http://schemas.openxmlformats.org/officeDocument/2006/relationships/image" Target="../media/image9.jpeg"/><Relationship Id="rId10" Type="http://schemas.openxmlformats.org/officeDocument/2006/relationships/hyperlink" Target="http://images.yandex.ru/yandsearch?p=34&amp;text=%D1%82%D0%B8%D0%BF%20%D0%BC%D0%BE%D0%BB%D0%BB%D1%8E%D1%81%D0%BA%D0%B8,%20%D0%BA%D0%BB%D0%B0%D1%81%D1%81%20%D0%B4%D0%B2%D1%83%D1%81%D1%82%D0%B2%D0%BE%D1%80%D1%87%D0%B0%D1%82%D1%8B%D0%B5&amp;img_url=http://www.newslab.ru/images/review/likbez/210714-2.jpg&amp;rpt=simage" TargetMode="External"/><Relationship Id="rId19" Type="http://schemas.openxmlformats.org/officeDocument/2006/relationships/image" Target="../media/image11.jpeg"/><Relationship Id="rId4" Type="http://schemas.openxmlformats.org/officeDocument/2006/relationships/hyperlink" Target="http://images.yandex.ru/yandsearch?p=15&amp;text=%D1%82%D0%B8%D0%BF%20%D0%BC%D0%BE%D0%BB%D0%BB%D1%8E%D1%81%D0%BA%D0%B8,%20%D0%BA%D0%BB%D0%B0%D1%81%D1%81%20%D0%B4%D0%B2%D1%83%D1%81%D1%82%D0%B2%D0%BE%D1%80%D1%87%D0%B0%D1%82%D1%8B%D0%B5&amp;img_url=http://www.clow.ru/a-anim/014-1.jpg&amp;rpt=simage" TargetMode="External"/><Relationship Id="rId9" Type="http://schemas.openxmlformats.org/officeDocument/2006/relationships/image" Target="../media/image6.jpeg"/><Relationship Id="rId14" Type="http://schemas.openxmlformats.org/officeDocument/2006/relationships/hyperlink" Target="http://images.yandex.ru/yandsearch?p=50&amp;text=%D1%82%D0%B8%D0%BF%20%D0%BC%D0%BE%D0%BB%D0%BB%D1%8E%D1%81%D0%BA%D0%B8,%20%D0%B3%D0%BE%D0%BB%D0%BE%D0%B2%D0%BE%D0%BD%D0%BE%D0%B3%D0%B8%D0%B5&amp;img_url=http://encik.ru/img/766.gif&amp;rpt=simag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s46.radikal.ru/i111/1003/3a/4252865bf71d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233&amp;text=%D1%82%D0%B8%D0%BF%20%D0%BC%D0%BE%D0%BB%D0%BB%D1%8E%D1%81%D0%BA%D0%B8,%20%D0%BA%D0%BB%D0%B0%D1%81%D1%81%20%D0%B4%D0%B2%D1%83%D1%81%D1%82%D0%B2%D0%BE%D1%80%D1%87%D0%B0%D1%82%D1%8B%D0%B5&amp;img_url=http://static.day.az/pictures/pic22498.jpg&amp;rpt=simage" TargetMode="External"/><Relationship Id="rId13" Type="http://schemas.openxmlformats.org/officeDocument/2006/relationships/image" Target="../media/image20.jpeg"/><Relationship Id="rId18" Type="http://schemas.openxmlformats.org/officeDocument/2006/relationships/image" Target="../media/image23.jpeg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12" Type="http://schemas.openxmlformats.org/officeDocument/2006/relationships/hyperlink" Target="http://images.yandex.ru/yandsearch?p=14&amp;text=%D1%82%D0%B8%D0%BF%20%D0%BC%D0%BE%D0%BB%D0%BB%D1%8E%D1%81%D0%BA%D0%B8,%20%D0%BA%D0%BB%D0%B0%D1%81%D1%81%20%D0%B1%D1%80%D1%8E%D1%85%D0%BE%D0%BD%D0%BE%D0%B3%D0%B8%D0%B5&amp;img_url=http://zybc.ru/image/macro/IMG_0376.jpg&amp;rpt=simage" TargetMode="External"/><Relationship Id="rId17" Type="http://schemas.openxmlformats.org/officeDocument/2006/relationships/image" Target="../media/image22.jpeg"/><Relationship Id="rId2" Type="http://schemas.openxmlformats.org/officeDocument/2006/relationships/hyperlink" Target="http://images.yandex.ru/yandsearch?p=162&amp;text=%D1%82%D0%B8%D0%BF%20%D0%BC%D0%BE%D0%BB%D0%BB%D1%8E%D1%81%D0%BA%D0%B8,%20%D0%BA%D0%BB%D0%B0%D1%81%D1%81%20%D0%B4%D0%B2%D1%83%D1%81%D1%82%D0%B2%D0%BE%D1%80%D1%87%D0%B0%D1%82%D1%8B%D0%B5&amp;img_url=http://www.mosgold.ru/images/gemchug_small.jpg&amp;rpt=simage" TargetMode="External"/><Relationship Id="rId16" Type="http://schemas.openxmlformats.org/officeDocument/2006/relationships/hyperlink" Target="http://images.yandex.ru/yandsearch?p=137&amp;text=%D1%82%D0%B8%D0%BF%20%D0%BC%D0%BE%D0%BB%D0%BB%D1%8E%D1%81%D0%BA%D0%B8,%20%D0%BA%D0%BB%D0%B0%D1%81%D1%81%20%D0%B4%D0%B2%D1%83%D1%81%D1%82%D0%B2%D0%BE%D1%80%D1%87%D0%B0%D1%82%D1%8B%D0%B5&amp;img_url=http://www.marpravda.ru/preview/200x0/content/marpravda/pics/news/070626_3_3.jpg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p=178&amp;text=%D1%82%D0%B8%D0%BF%20%D0%BC%D0%BE%D0%BB%D0%BB%D1%8E%D1%81%D0%BA%D0%B8,%20%D0%BA%D0%BB%D0%B0%D1%81%D1%81%20%D0%B4%D0%B2%D1%83%D1%81%D1%82%D0%B2%D0%BE%D1%80%D1%87%D0%B0%D1%82%D1%8B%D0%B5&amp;img_url=http://www.frigate-ltd.ru/images/musels.jpg&amp;rpt=simage" TargetMode="External"/><Relationship Id="rId11" Type="http://schemas.openxmlformats.org/officeDocument/2006/relationships/image" Target="../media/image19.jpeg"/><Relationship Id="rId5" Type="http://schemas.openxmlformats.org/officeDocument/2006/relationships/image" Target="../media/image16.jpeg"/><Relationship Id="rId15" Type="http://schemas.openxmlformats.org/officeDocument/2006/relationships/image" Target="../media/image21.jpeg"/><Relationship Id="rId10" Type="http://schemas.openxmlformats.org/officeDocument/2006/relationships/hyperlink" Target="http://images.yandex.ru/yandsearch?p=31&amp;text=%D1%82%D0%B8%D0%BF%20%D0%BC%D0%BE%D0%BB%D0%BB%D1%8E%D1%81%D0%BA%D0%B8,%20%D0%BA%D0%BB%D0%B0%D1%81%D1%81%20%D0%B4%D0%B2%D1%83%D1%81%D1%82%D0%B2%D0%BE%D1%80%D1%87%D0%B0%D1%82%D1%8B%D0%B5&amp;img_url=http://www.rosfoto.ru/photos/big/0009000/009627_50.jpg&amp;rpt=simage" TargetMode="External"/><Relationship Id="rId4" Type="http://schemas.openxmlformats.org/officeDocument/2006/relationships/hyperlink" Target="http://images.yandex.ru/yandsearch?p=122&amp;text=%D1%82%D0%B8%D0%BF%20%D0%BC%D0%BE%D0%BB%D0%BB%D1%8E%D1%81%D0%BA%D0%B8,%20%D0%BA%D0%BB%D0%B0%D1%81%D1%81%20%D0%B4%D0%B2%D1%83%D1%81%D1%82%D0%B2%D0%BE%D1%80%D1%87%D0%B0%D1%82%D1%8B%D0%B5&amp;img_url=http://www.elite.ru/images/article_images/temp/20375.300.jpg&amp;rpt=simage" TargetMode="External"/><Relationship Id="rId9" Type="http://schemas.openxmlformats.org/officeDocument/2006/relationships/image" Target="../media/image18.jpeg"/><Relationship Id="rId14" Type="http://schemas.openxmlformats.org/officeDocument/2006/relationships/hyperlink" Target="http://images.yandex.ru/yandsearch?p=142&amp;text=%D1%82%D0%B8%D0%BF%20%D0%BC%D0%BE%D0%BB%D0%BB%D1%8E%D1%81%D0%BA%D0%B8,%20%D0%BA%D0%BB%D0%B0%D1%81%D1%81%20%D0%B1%D1%80%D1%8E%D1%85%D0%BE%D0%BD%D0%BE%D0%B3%D0%B8%D0%B5&amp;img_url=http://www.zoo.ru/moscow/pic/_e_11_2.jpg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13&amp;text=%D1%82%D0%B8%D0%BF%20%D0%BC%D0%BE%D0%BB%D0%BB%D1%8E%D1%81%D0%BA%D0%B8,%20%D0%BA%D0%BB%D0%B0%D1%81%D1%81%20%D0%B1%D1%80%D1%8E%D1%85%D0%BE%D0%BD%D0%BE%D0%B3%D0%B8%D0%B5&amp;img_url=http://www.seashell.ru/images/v5.jpg&amp;rpt=simage" TargetMode="Externa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hyperlink" Target="http://images.yandex.ru/yandsearch?p=153&amp;text=%D1%82%D0%B8%D0%BF%20%D0%BC%D0%BE%D0%BB%D0%BB%D1%8E%D1%81%D0%BA%D0%B8,%20%D0%BA%D0%BB%D0%B0%D1%81%D1%81%20%D0%B1%D1%80%D1%8E%D1%85%D0%BE%D0%BD%D0%BE%D0%B3%D0%B8%D0%B5&amp;img_url=http://www.museum-of-money.org/pictures/monetaria.jpg&amp;rpt=simage" TargetMode="External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2" descr="http://im2-tub.yandex.net/i?id=16920172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28575" y="1428750"/>
            <a:ext cx="911542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Многообразие моллюсков, </a:t>
            </a:r>
          </a:p>
          <a:p>
            <a:pPr algn="ctr"/>
            <a:r>
              <a:rPr lang="ru-RU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Значение их в природе </a:t>
            </a:r>
          </a:p>
          <a:p>
            <a:pPr algn="ctr"/>
            <a:r>
              <a:rPr lang="ru-RU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жизни человека.</a:t>
            </a:r>
            <a:endParaRPr lang="ru-RU" sz="60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15362" name="AutoShape 9"/>
          <p:cNvCxnSpPr>
            <a:cxnSpLocks noChangeShapeType="1"/>
          </p:cNvCxnSpPr>
          <p:nvPr/>
        </p:nvCxnSpPr>
        <p:spPr bwMode="auto">
          <a:xfrm flipH="1">
            <a:off x="2357438" y="1071563"/>
            <a:ext cx="1000125" cy="7858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5363" name="AutoShape 10"/>
          <p:cNvCxnSpPr>
            <a:cxnSpLocks noChangeShapeType="1"/>
          </p:cNvCxnSpPr>
          <p:nvPr/>
        </p:nvCxnSpPr>
        <p:spPr bwMode="auto">
          <a:xfrm>
            <a:off x="4429125" y="1071563"/>
            <a:ext cx="46038" cy="7858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5364" name="AutoShape 11"/>
          <p:cNvCxnSpPr>
            <a:cxnSpLocks noChangeShapeType="1"/>
          </p:cNvCxnSpPr>
          <p:nvPr/>
        </p:nvCxnSpPr>
        <p:spPr bwMode="auto">
          <a:xfrm>
            <a:off x="5643563" y="1143000"/>
            <a:ext cx="1214437" cy="7858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6" name="Прямоугольник 13"/>
          <p:cNvSpPr>
            <a:spLocks noChangeArrowheads="1"/>
          </p:cNvSpPr>
          <p:nvPr/>
        </p:nvSpPr>
        <p:spPr bwMode="auto">
          <a:xfrm>
            <a:off x="2928938" y="357188"/>
            <a:ext cx="32432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тип: моллюски</a:t>
            </a:r>
            <a:endParaRPr lang="ru-RU" sz="3600">
              <a:solidFill>
                <a:srgbClr val="000000"/>
              </a:solidFill>
            </a:endParaRPr>
          </a:p>
        </p:txBody>
      </p:sp>
      <p:sp>
        <p:nvSpPr>
          <p:cNvPr id="15367" name="Прямоугольник 14"/>
          <p:cNvSpPr>
            <a:spLocks noChangeArrowheads="1"/>
          </p:cNvSpPr>
          <p:nvPr/>
        </p:nvSpPr>
        <p:spPr bwMode="auto">
          <a:xfrm>
            <a:off x="500063" y="2143125"/>
            <a:ext cx="25669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Calibri" pitchFamily="34" charset="0"/>
              </a:rPr>
              <a:t>класс: </a:t>
            </a:r>
          </a:p>
          <a:p>
            <a:r>
              <a:rPr lang="ru-RU" sz="3600">
                <a:latin typeface="Calibri" pitchFamily="34" charset="0"/>
              </a:rPr>
              <a:t>брюхоногие</a:t>
            </a:r>
          </a:p>
        </p:txBody>
      </p:sp>
      <p:sp>
        <p:nvSpPr>
          <p:cNvPr id="15368" name="Прямоугольник 15"/>
          <p:cNvSpPr>
            <a:spLocks noChangeArrowheads="1"/>
          </p:cNvSpPr>
          <p:nvPr/>
        </p:nvSpPr>
        <p:spPr bwMode="auto">
          <a:xfrm>
            <a:off x="3071813" y="2143125"/>
            <a:ext cx="31035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Calibri" pitchFamily="34" charset="0"/>
              </a:rPr>
              <a:t>класс: </a:t>
            </a:r>
          </a:p>
          <a:p>
            <a:r>
              <a:rPr lang="ru-RU" sz="3600">
                <a:latin typeface="Calibri" pitchFamily="34" charset="0"/>
              </a:rPr>
              <a:t>двустворчатые</a:t>
            </a:r>
          </a:p>
        </p:txBody>
      </p:sp>
      <p:sp>
        <p:nvSpPr>
          <p:cNvPr id="15369" name="Прямоугольник 16"/>
          <p:cNvSpPr>
            <a:spLocks noChangeArrowheads="1"/>
          </p:cNvSpPr>
          <p:nvPr/>
        </p:nvSpPr>
        <p:spPr bwMode="auto">
          <a:xfrm>
            <a:off x="6215063" y="2071688"/>
            <a:ext cx="26495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Calibri" pitchFamily="34" charset="0"/>
              </a:rPr>
              <a:t>класс: </a:t>
            </a:r>
          </a:p>
          <a:p>
            <a:r>
              <a:rPr lang="ru-RU" sz="3600">
                <a:latin typeface="Calibri" pitchFamily="34" charset="0"/>
              </a:rPr>
              <a:t>головоногие</a:t>
            </a:r>
          </a:p>
        </p:txBody>
      </p:sp>
      <p:pic>
        <p:nvPicPr>
          <p:cNvPr id="15370" name="Рисунок 17" descr="http://im0-tub.yandex.net/i?id=14410921&amp;tov=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429000"/>
            <a:ext cx="2571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Рисунок 18" descr="http://im2-tub.yandex.net/i?id=24802099&amp;tov=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63" y="3429000"/>
            <a:ext cx="235743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Рисунок 19" descr="http://im0-tub.yandex.net/i?id=22237716&amp;tov=0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00" y="3429000"/>
            <a:ext cx="26431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Рисунок 20" descr="http://im3-tub.yandex.net/i?id=16736698&amp;tov=3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5072063"/>
            <a:ext cx="12144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Рисунок 21" descr="http://im5-tub.yandex.net/i?id=3404714&amp;tov=5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14688" y="5072063"/>
            <a:ext cx="1143000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Рисунок 22" descr="http://im5-tub.yandex.net/i?id=4726547&amp;tov=5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357688" y="5072063"/>
            <a:ext cx="164306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Рисунок 23" descr="http://im0-tub.yandex.net/i?id=37289274&amp;tov=0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286500" y="5072063"/>
            <a:ext cx="1285875" cy="15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Рисунок 24" descr="http://im8-tub.yandex.net/i?id=23667653&amp;tov=8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572375" y="5072063"/>
            <a:ext cx="1571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Рисунок 25" descr="http://im6-tub.yandex.net/i?id=5154267&amp;tov=6">
            <a:hlinkClick r:id="rId18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214438" y="5072063"/>
            <a:ext cx="1714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1214438" y="928688"/>
            <a:ext cx="67865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Самый большой в мире моллюск – геодак - разновидность большого морского моллюска «хобот слона».В длину достигает 14 – 20 см и весит при этом  от 0,5 до 1,5 кг. </a:t>
            </a:r>
          </a:p>
        </p:txBody>
      </p:sp>
      <p:pic>
        <p:nvPicPr>
          <p:cNvPr id="3" name="Рисунок 2" descr="05005705404905605705505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205038"/>
            <a:ext cx="62865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2643188" y="142875"/>
            <a:ext cx="44100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400" b="1">
                <a:latin typeface="Times New Roman" pitchFamily="18" charset="0"/>
                <a:cs typeface="Times New Roman" pitchFamily="18" charset="0"/>
              </a:rPr>
              <a:t>Самые, самые…</a:t>
            </a:r>
            <a:endParaRPr lang="ru-RU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Картинка 32 из 2605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1714500"/>
            <a:ext cx="7526338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2643188" y="142875"/>
            <a:ext cx="44100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400" b="1">
                <a:latin typeface="Times New Roman" pitchFamily="18" charset="0"/>
                <a:cs typeface="Times New Roman" pitchFamily="18" charset="0"/>
              </a:rPr>
              <a:t>Самые, самые…</a:t>
            </a:r>
            <a:endParaRPr lang="ru-RU" sz="4400"/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1714500" y="774700"/>
            <a:ext cx="6054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Самый крупный двустворчатый моллюск – Тридакна.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Достигает в длину до 2 метров.</a:t>
            </a:r>
            <a:endParaRPr lang="ru-RU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643188" y="142875"/>
            <a:ext cx="44100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400" b="1">
                <a:latin typeface="Times New Roman" pitchFamily="18" charset="0"/>
                <a:cs typeface="Times New Roman" pitchFamily="18" charset="0"/>
              </a:rPr>
              <a:t>Самые, самые…</a:t>
            </a:r>
            <a:endParaRPr lang="ru-RU" sz="4400"/>
          </a:p>
        </p:txBody>
      </p:sp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928688" y="857250"/>
            <a:ext cx="735806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Самый крупный кальмар – Гигантский кальмар из рода Архитевтис является и самым крупным беспозвоночным. На берег Новой Зеландии штормом был выброшен кальмар длиной 17,38 м., два самых длинных щупальца были по 15 м., а вес превышал 2 тонны.</a:t>
            </a:r>
            <a:endParaRPr lang="ru-RU" sz="2000"/>
          </a:p>
        </p:txBody>
      </p:sp>
      <p:pic>
        <p:nvPicPr>
          <p:cNvPr id="18435" name="Picture 2" descr="E:\ШКОЛА\ОТКРЫТЫЕ УРОКИ\зоология\многообразие моллюсков\H0ZLTCAMABS8VCAZWIYBXCAZZ9LAYCAS8C3L9CABU0F7JCAPHJL5NCA0UG8VICATEEKWECA91K4TECATETGCQCA0QO73JCAJCZN6LCA7IKRWGCAQWOV6GCAB3PC74CAI4UHXPCA8S011NCAZBB5R8CACFO8T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2786063"/>
            <a:ext cx="4857750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7" descr="http://im7-tub.yandex.net/i?id=3399879&amp;tov=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4929188"/>
            <a:ext cx="16906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Рисунок 13" descr="http://im3-tub.yandex.net/i?id=26453180&amp;tov=3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75" y="4500563"/>
            <a:ext cx="862013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9" descr="http://im7-tub.yandex.net/i?id=20417736&amp;tov=7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00" y="3500438"/>
            <a:ext cx="178593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8" descr="http://im2-tub.yandex.net/i?id=11389383&amp;tov=2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14938" y="3786188"/>
            <a:ext cx="104457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10" descr="http://im6-tub.yandex.net/i?id=17780494&amp;tov=6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572250" y="2071688"/>
            <a:ext cx="242887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Рисунок 11" descr="http://im2-tub.yandex.net/i?id=29907023&amp;tov=2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429500" y="428625"/>
            <a:ext cx="17145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Рисунок 12" descr="http://im2-tub.yandex.net/i?id=9359470&amp;tov=2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642938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Прямоугольник 4"/>
          <p:cNvSpPr>
            <a:spLocks noChangeArrowheads="1"/>
          </p:cNvSpPr>
          <p:nvPr/>
        </p:nvSpPr>
        <p:spPr bwMode="auto">
          <a:xfrm>
            <a:off x="571500" y="1571625"/>
            <a:ext cx="8001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ru-RU" sz="2800">
                <a:solidFill>
                  <a:srgbClr val="B90DAD"/>
                </a:solidFill>
                <a:latin typeface="Times New Roman" pitchFamily="18" charset="0"/>
                <a:cs typeface="Times New Roman" pitchFamily="18" charset="0"/>
              </a:rPr>
              <a:t>Моллюски входят в различные цепи питания</a:t>
            </a:r>
          </a:p>
          <a:p>
            <a:pPr eaLnBrk="0" hangingPunct="0"/>
            <a:endParaRPr lang="ru-RU" sz="2800">
              <a:solidFill>
                <a:srgbClr val="B90DAD"/>
              </a:solidFill>
            </a:endParaRPr>
          </a:p>
          <a:p>
            <a:pPr eaLnBrk="0" hangingPunct="0">
              <a:buFontTx/>
              <a:buChar char="•"/>
            </a:pPr>
            <a:r>
              <a:rPr lang="ru-RU" sz="2800">
                <a:solidFill>
                  <a:srgbClr val="B90DAD"/>
                </a:solidFill>
                <a:latin typeface="Times New Roman" pitchFamily="18" charset="0"/>
                <a:cs typeface="Times New Roman" pitchFamily="18" charset="0"/>
              </a:rPr>
              <a:t>Двустворчатые являются природными фильтраторами</a:t>
            </a:r>
          </a:p>
          <a:p>
            <a:pPr eaLnBrk="0" hangingPunct="0"/>
            <a:endParaRPr lang="ru-RU" sz="2800">
              <a:solidFill>
                <a:srgbClr val="B90DAD"/>
              </a:solidFill>
            </a:endParaRPr>
          </a:p>
          <a:p>
            <a:pPr eaLnBrk="0" hangingPunct="0">
              <a:buFontTx/>
              <a:buChar char="•"/>
            </a:pPr>
            <a:r>
              <a:rPr lang="ru-RU" sz="2800">
                <a:solidFill>
                  <a:srgbClr val="B90DAD"/>
                </a:solidFill>
                <a:latin typeface="Times New Roman" pitchFamily="18" charset="0"/>
                <a:cs typeface="Times New Roman" pitchFamily="18" charset="0"/>
              </a:rPr>
              <a:t>Использует в пищу человек</a:t>
            </a:r>
          </a:p>
          <a:p>
            <a:pPr eaLnBrk="0" hangingPunct="0"/>
            <a:endParaRPr lang="ru-RU" sz="2800">
              <a:solidFill>
                <a:srgbClr val="B90DAD"/>
              </a:solidFill>
            </a:endParaRPr>
          </a:p>
          <a:p>
            <a:pPr eaLnBrk="0" hangingPunct="0">
              <a:buFontTx/>
              <a:buChar char="•"/>
            </a:pPr>
            <a:r>
              <a:rPr lang="ru-RU" sz="2800">
                <a:solidFill>
                  <a:srgbClr val="B90DAD"/>
                </a:solidFill>
                <a:latin typeface="Times New Roman" pitchFamily="18" charset="0"/>
                <a:cs typeface="Times New Roman" pitchFamily="18" charset="0"/>
              </a:rPr>
              <a:t>Морские жемчужницы представляют практический интерес</a:t>
            </a:r>
          </a:p>
          <a:p>
            <a:pPr eaLnBrk="0" hangingPunct="0"/>
            <a:endParaRPr lang="ru-RU" sz="2800">
              <a:solidFill>
                <a:srgbClr val="B90DAD"/>
              </a:solidFill>
            </a:endParaRPr>
          </a:p>
          <a:p>
            <a:pPr eaLnBrk="0" hangingPunct="0">
              <a:buFontTx/>
              <a:buChar char="•"/>
            </a:pPr>
            <a:r>
              <a:rPr lang="ru-RU" sz="2800">
                <a:solidFill>
                  <a:srgbClr val="B90DAD"/>
                </a:solidFill>
                <a:latin typeface="Times New Roman" pitchFamily="18" charset="0"/>
                <a:cs typeface="Times New Roman" pitchFamily="18" charset="0"/>
              </a:rPr>
              <a:t>Многие приносят вред человеку</a:t>
            </a:r>
            <a:endParaRPr lang="ru-RU" sz="2800">
              <a:solidFill>
                <a:srgbClr val="B90DAD"/>
              </a:solidFill>
            </a:endParaRPr>
          </a:p>
        </p:txBody>
      </p:sp>
      <p:sp>
        <p:nvSpPr>
          <p:cNvPr id="19465" name="Прямоугольник 5"/>
          <p:cNvSpPr>
            <a:spLocks noChangeArrowheads="1"/>
          </p:cNvSpPr>
          <p:nvPr/>
        </p:nvSpPr>
        <p:spPr bwMode="auto">
          <a:xfrm>
            <a:off x="285750" y="142875"/>
            <a:ext cx="8572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Значение моллюсков в природе и жизни человека.</a:t>
            </a:r>
            <a:endParaRPr lang="ru-RU" sz="4000">
              <a:solidFill>
                <a:srgbClr val="000000"/>
              </a:solidFill>
            </a:endParaRPr>
          </a:p>
        </p:txBody>
      </p:sp>
      <p:pic>
        <p:nvPicPr>
          <p:cNvPr id="19466" name="Рисунок 14" descr="http://im3-tub.yandex.net/i?id=37330543&amp;tov=3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072188" y="5357813"/>
            <a:ext cx="164306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Прямоугольник 15"/>
          <p:cNvSpPr>
            <a:spLocks noChangeArrowheads="1"/>
          </p:cNvSpPr>
          <p:nvPr/>
        </p:nvSpPr>
        <p:spPr bwMode="auto">
          <a:xfrm>
            <a:off x="7715250" y="6000750"/>
            <a:ext cx="1435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Calibri" pitchFamily="34" charset="0"/>
              </a:rPr>
              <a:t>дресейна</a:t>
            </a:r>
            <a:endParaRPr lang="ru-RU" sz="2400">
              <a:latin typeface="Calibri" pitchFamily="34" charset="0"/>
            </a:endParaRPr>
          </a:p>
        </p:txBody>
      </p:sp>
      <p:pic>
        <p:nvPicPr>
          <p:cNvPr id="19468" name="Picture 3" descr="http://im8-tub.yandex.net/i?id=19043073&amp;tov=8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920875" y="-4618038"/>
            <a:ext cx="9906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5" descr="http://img.encyc.yandex.net/illustrations/krugosvet/pictures/9/9d/1000269-1561_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285750"/>
            <a:ext cx="4192587" cy="325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Прямоугольник 2"/>
          <p:cNvSpPr>
            <a:spLocks noChangeArrowheads="1"/>
          </p:cNvSpPr>
          <p:nvPr/>
        </p:nvSpPr>
        <p:spPr bwMode="auto">
          <a:xfrm>
            <a:off x="1000125" y="357188"/>
            <a:ext cx="7061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Чем они могли служить человеку? </a:t>
            </a:r>
          </a:p>
        </p:txBody>
      </p:sp>
      <p:pic>
        <p:nvPicPr>
          <p:cNvPr id="20483" name="Рисунок 4" descr="http://im3-tub.yandex.net/i?id=16817564&amp;tov=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88" y="3071813"/>
            <a:ext cx="3643312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3" descr="http://im4-tub.yandex.net/i?id=32643605&amp;tov=4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000375"/>
            <a:ext cx="40068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Прямоугольник 6"/>
          <p:cNvSpPr>
            <a:spLocks noChangeArrowheads="1"/>
          </p:cNvSpPr>
          <p:nvPr/>
        </p:nvSpPr>
        <p:spPr bwMode="auto">
          <a:xfrm>
            <a:off x="1046163" y="5981700"/>
            <a:ext cx="1050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Calibri" pitchFamily="34" charset="0"/>
              </a:rPr>
              <a:t>Ципреи, </a:t>
            </a:r>
            <a:endParaRPr lang="ru-RU">
              <a:latin typeface="Calibri" pitchFamily="34" charset="0"/>
            </a:endParaRPr>
          </a:p>
        </p:txBody>
      </p:sp>
      <p:sp>
        <p:nvSpPr>
          <p:cNvPr id="20486" name="Прямоугольник 7"/>
          <p:cNvSpPr>
            <a:spLocks noChangeArrowheads="1"/>
          </p:cNvSpPr>
          <p:nvPr/>
        </p:nvSpPr>
        <p:spPr bwMode="auto">
          <a:xfrm>
            <a:off x="5973763" y="6411913"/>
            <a:ext cx="1946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Calibri" pitchFamily="34" charset="0"/>
              </a:rPr>
              <a:t>Каури монетария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14500" y="285750"/>
            <a:ext cx="55276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69875"/>
            <a:r>
              <a:rPr lang="ru-RU" sz="4400" b="1">
                <a:latin typeface="Times New Roman" pitchFamily="18" charset="0"/>
                <a:cs typeface="Times New Roman" pitchFamily="18" charset="0"/>
              </a:rPr>
              <a:t>Домашнее задание :</a:t>
            </a:r>
            <a:endParaRPr lang="ru-RU" sz="4400"/>
          </a:p>
        </p:txBody>
      </p:sp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1000125" y="2000250"/>
            <a:ext cx="67151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9875">
              <a:buFont typeface="Wingdings" pitchFamily="2" charset="2"/>
              <a:buChar char="ü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параграф учебника № 12, </a:t>
            </a:r>
          </a:p>
          <a:p>
            <a:pPr indent="269875"/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pPr indent="269875">
              <a:buFont typeface="Wingdings" pitchFamily="2" charset="2"/>
              <a:buChar char="ü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составить кроссворд «Моллюски».</a:t>
            </a:r>
            <a:endParaRPr lang="ru-RU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145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Arial</vt:lpstr>
      <vt:lpstr>Times New Roman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123</cp:lastModifiedBy>
  <cp:revision>20</cp:revision>
  <dcterms:created xsi:type="dcterms:W3CDTF">2008-06-19T08:12:08Z</dcterms:created>
  <dcterms:modified xsi:type="dcterms:W3CDTF">2011-04-03T18:42:01Z</dcterms:modified>
</cp:coreProperties>
</file>