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34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51C64-4875-43A2-A15D-4637FD0653F9}" type="datetimeFigureOut">
              <a:rPr lang="ru-RU" smtClean="0"/>
              <a:t>19.01.2011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4542A-A7D4-40B4-8C62-6A070E1D194A}" type="slidenum">
              <a:rPr lang="ru-RU" smtClean="0"/>
              <a:t>‹#›</a:t>
            </a:fld>
            <a:endParaRPr lang="ru-RU"/>
          </a:p>
        </p:txBody>
      </p:sp>
    </p:spTree>
    <p:extLst>
      <p:ext uri="{BB962C8B-B14F-4D97-AF65-F5344CB8AC3E}">
        <p14:creationId xmlns:p14="http://schemas.microsoft.com/office/powerpoint/2010/main" val="531512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570B51-B73F-4DD3-89F5-9D94E28AFA1C}" type="slidenum">
              <a:rPr lang="ru-RU" smtClean="0"/>
              <a:pPr eaLnBrk="1" hangingPunct="1"/>
              <a:t>1</a:t>
            </a:fld>
            <a:endParaRPr lang="ru-RU"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a:ln/>
        </p:spPr>
      </p:sp>
      <p:sp>
        <p:nvSpPr>
          <p:cNvPr id="1126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1126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900C74-E1B6-4973-9757-B09EB634D59A}" type="slidenum">
              <a:rPr lang="ru-RU" smtClean="0"/>
              <a:pPr eaLnBrk="1" hangingPunct="1"/>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a:ln/>
        </p:spPr>
      </p:sp>
      <p:sp>
        <p:nvSpPr>
          <p:cNvPr id="1229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1229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A040B9-5EDD-4C7C-9C83-6DFDDD3124A8}" type="slidenum">
              <a:rPr lang="ru-RU" smtClean="0"/>
              <a:pPr eaLnBrk="1" hangingPunct="1"/>
              <a:t>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1331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2E1308-FE0C-4D56-BABD-099288459434}" type="slidenum">
              <a:rPr lang="ru-RU" smtClean="0"/>
              <a:pPr eaLnBrk="1" hangingPunct="1"/>
              <a:t>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a:ln/>
        </p:spPr>
      </p:sp>
      <p:sp>
        <p:nvSpPr>
          <p:cNvPr id="1433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1434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88163B-3DDA-4725-BA82-EA55FB17039C}" type="slidenum">
              <a:rPr lang="ru-RU" smtClean="0"/>
              <a:pPr eaLnBrk="1" hangingPunct="1"/>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a:ln/>
        </p:spPr>
      </p:sp>
      <p:sp>
        <p:nvSpPr>
          <p:cNvPr id="1536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1536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5F3037-424F-4651-99C8-D39D9353CB00}" type="slidenum">
              <a:rPr lang="ru-RU" smtClean="0"/>
              <a:pPr eaLnBrk="1" hangingPunct="1"/>
              <a:t>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a:ln/>
        </p:spPr>
      </p:sp>
      <p:sp>
        <p:nvSpPr>
          <p:cNvPr id="1638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1638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4F53E00-A7CD-48B8-BA24-C2C292B12BE1}" type="slidenum">
              <a:rPr lang="ru-RU" smtClean="0"/>
              <a:pPr eaLnBrk="1" hangingPunct="1"/>
              <a:t>7</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C586731-6F59-4CEC-9B2F-82D7B1C631B3}" type="datetimeFigureOut">
              <a:rPr lang="ru-RU" smtClean="0"/>
              <a:t>19.01.2011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54ECAE-5F3A-4B43-9825-9F0C65A6AD36}"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C586731-6F59-4CEC-9B2F-82D7B1C631B3}" type="datetimeFigureOut">
              <a:rPr lang="ru-RU" smtClean="0"/>
              <a:t>19.01.2011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54ECAE-5F3A-4B43-9825-9F0C65A6AD3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C586731-6F59-4CEC-9B2F-82D7B1C631B3}" type="datetimeFigureOut">
              <a:rPr lang="ru-RU" smtClean="0"/>
              <a:t>19.01.2011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54ECAE-5F3A-4B43-9825-9F0C65A6AD3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379970E0-CE78-4046-BAE9-E447A1EAEA78}" type="slidenum">
              <a:rPr lang="ru-RU"/>
              <a:pPr>
                <a:defRPr/>
              </a:pPr>
              <a:t>‹#›</a:t>
            </a:fld>
            <a:endParaRPr lang="ru-RU"/>
          </a:p>
        </p:txBody>
      </p:sp>
    </p:spTree>
    <p:extLst>
      <p:ext uri="{BB962C8B-B14F-4D97-AF65-F5344CB8AC3E}">
        <p14:creationId xmlns:p14="http://schemas.microsoft.com/office/powerpoint/2010/main" val="374156550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C586731-6F59-4CEC-9B2F-82D7B1C631B3}" type="datetimeFigureOut">
              <a:rPr lang="ru-RU" smtClean="0"/>
              <a:t>19.01.2011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54ECAE-5F3A-4B43-9825-9F0C65A6AD36}"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586731-6F59-4CEC-9B2F-82D7B1C631B3}" type="datetimeFigureOut">
              <a:rPr lang="ru-RU" smtClean="0"/>
              <a:t>19.01.2011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54ECAE-5F3A-4B43-9825-9F0C65A6AD3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C586731-6F59-4CEC-9B2F-82D7B1C631B3}" type="datetimeFigureOut">
              <a:rPr lang="ru-RU" smtClean="0"/>
              <a:t>19.01.2011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54ECAE-5F3A-4B43-9825-9F0C65A6AD36}"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C586731-6F59-4CEC-9B2F-82D7B1C631B3}" type="datetimeFigureOut">
              <a:rPr lang="ru-RU" smtClean="0"/>
              <a:t>19.01.2011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A54ECAE-5F3A-4B43-9825-9F0C65A6AD36}"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C586731-6F59-4CEC-9B2F-82D7B1C631B3}" type="datetimeFigureOut">
              <a:rPr lang="ru-RU" smtClean="0"/>
              <a:t>19.01.2011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A54ECAE-5F3A-4B43-9825-9F0C65A6AD3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86731-6F59-4CEC-9B2F-82D7B1C631B3}" type="datetimeFigureOut">
              <a:rPr lang="ru-RU" smtClean="0"/>
              <a:t>19.01.2011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A54ECAE-5F3A-4B43-9825-9F0C65A6AD3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586731-6F59-4CEC-9B2F-82D7B1C631B3}" type="datetimeFigureOut">
              <a:rPr lang="ru-RU" smtClean="0"/>
              <a:t>19.01.2011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54ECAE-5F3A-4B43-9825-9F0C65A6AD36}"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C586731-6F59-4CEC-9B2F-82D7B1C631B3}" type="datetimeFigureOut">
              <a:rPr lang="ru-RU" smtClean="0"/>
              <a:t>19.01.2011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54ECAE-5F3A-4B43-9825-9F0C65A6AD36}"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C586731-6F59-4CEC-9B2F-82D7B1C631B3}" type="datetimeFigureOut">
              <a:rPr lang="ru-RU" smtClean="0"/>
              <a:t>19.01.2011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A54ECAE-5F3A-4B43-9825-9F0C65A6AD3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1.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1.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notesSlide" Target="../notesSlides/notesSlide4.xml"/><Relationship Id="rId7"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2.emf"/><Relationship Id="rId5" Type="http://schemas.openxmlformats.org/officeDocument/2006/relationships/oleObject" Target="../embeddings/oleObject1.bin"/><Relationship Id="rId4" Type="http://schemas.openxmlformats.org/officeDocument/2006/relationships/image" Target="../media/image13.wmf"/></Relationships>
</file>

<file path=ppt/slides/_rels/slide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7.jpeg"/><Relationship Id="rId5" Type="http://schemas.openxmlformats.org/officeDocument/2006/relationships/image" Target="../media/image1.jpeg"/><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20.jpeg"/><Relationship Id="rId5" Type="http://schemas.openxmlformats.org/officeDocument/2006/relationships/image" Target="../media/image1.jpeg"/><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4.jpe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23.jpeg"/><Relationship Id="rId5" Type="http://schemas.openxmlformats.org/officeDocument/2006/relationships/image" Target="../media/image1.jpeg"/><Relationship Id="rId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4213" y="1125538"/>
            <a:ext cx="8147050" cy="1143000"/>
          </a:xfrm>
        </p:spPr>
        <p:txBody>
          <a:bodyPr rtlCol="0">
            <a:normAutofit fontScale="90000"/>
          </a:bodyPr>
          <a:lstStyle/>
          <a:p>
            <a:pPr eaLnBrk="1" fontAlgn="auto" hangingPunct="1">
              <a:spcAft>
                <a:spcPts val="0"/>
              </a:spcAft>
              <a:defRPr/>
            </a:pPr>
            <a:r>
              <a:rPr lang="en-US" sz="4800" b="1" i="1" dirty="0" smtClean="0">
                <a:solidFill>
                  <a:srgbClr val="996600"/>
                </a:solidFill>
                <a:effectLst>
                  <a:outerShdw blurRad="38100" dist="38100" dir="2700000" algn="tl">
                    <a:srgbClr val="000000"/>
                  </a:outerShdw>
                </a:effectLst>
                <a:latin typeface="Times New Roman" pitchFamily="18" charset="0"/>
                <a:cs typeface="Times New Roman" pitchFamily="18" charset="0"/>
              </a:rPr>
              <a:t>How do the British spend their free time?</a:t>
            </a:r>
          </a:p>
        </p:txBody>
      </p:sp>
      <p:sp>
        <p:nvSpPr>
          <p:cNvPr id="2051" name="Rectangle 3"/>
          <p:cNvSpPr>
            <a:spLocks noGrp="1" noChangeArrowheads="1"/>
          </p:cNvSpPr>
          <p:nvPr>
            <p:ph sz="quarter" idx="13"/>
          </p:nvPr>
        </p:nvSpPr>
        <p:spPr>
          <a:xfrm>
            <a:off x="1116013" y="4724400"/>
            <a:ext cx="7559675" cy="720725"/>
          </a:xfrm>
          <a:prstGeom prst="rect">
            <a:avLst/>
          </a:prstGeom>
        </p:spPr>
        <p:txBody>
          <a:bodyPr/>
          <a:lstStyle/>
          <a:p>
            <a:pPr algn="ctr" eaLnBrk="1" hangingPunct="1">
              <a:buFontTx/>
              <a:buNone/>
            </a:pPr>
            <a:r>
              <a:rPr lang="en-US" sz="3600" b="1" smtClean="0">
                <a:solidFill>
                  <a:schemeClr val="accent2"/>
                </a:solidFill>
                <a:latin typeface="Times New Roman" pitchFamily="18" charset="0"/>
                <a:cs typeface="Times New Roman" pitchFamily="18" charset="0"/>
              </a:rPr>
              <a:t>Hobby or passive enjoyment?</a:t>
            </a:r>
            <a:endParaRPr lang="ru-RU" sz="3600" b="1" smtClean="0">
              <a:solidFill>
                <a:schemeClr val="accent2"/>
              </a:solidFill>
              <a:latin typeface="Times New Roman" pitchFamily="18" charset="0"/>
              <a:cs typeface="Times New Roman" pitchFamily="18" charset="0"/>
            </a:endParaRPr>
          </a:p>
        </p:txBody>
      </p:sp>
      <p:pic>
        <p:nvPicPr>
          <p:cNvPr id="2052" name="Picture 5" descr="фла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60350"/>
            <a:ext cx="952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38250">
            <a:off x="539750" y="2349500"/>
            <a:ext cx="1719263"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7" descr="Лондон"/>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670321">
            <a:off x="6877050" y="2565400"/>
            <a:ext cx="1771650"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AutoShape 9">
            <a:hlinkClick r:id="" action="ppaction://hlinkshowjump?jump=nextslide" highlightClick="1"/>
          </p:cNvPr>
          <p:cNvSpPr>
            <a:spLocks noChangeArrowheads="1"/>
          </p:cNvSpPr>
          <p:nvPr/>
        </p:nvSpPr>
        <p:spPr bwMode="auto">
          <a:xfrm>
            <a:off x="7740650" y="6021388"/>
            <a:ext cx="898525" cy="611187"/>
          </a:xfrm>
          <a:prstGeom prst="actionButtonForwardNext">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pic>
        <p:nvPicPr>
          <p:cNvPr id="2056" name="Picture 18" descr="тауэр"/>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91388">
            <a:off x="3419475" y="3357563"/>
            <a:ext cx="2305050" cy="129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6037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800" b="1" i="1" smtClean="0">
                <a:solidFill>
                  <a:srgbClr val="3399FF"/>
                </a:solidFill>
                <a:latin typeface="Times New Roman" pitchFamily="18" charset="0"/>
                <a:cs typeface="Times New Roman" pitchFamily="18" charset="0"/>
              </a:rPr>
              <a:t>Photography</a:t>
            </a:r>
            <a:endParaRPr lang="ru-RU" sz="4800" b="1" i="1" smtClean="0">
              <a:solidFill>
                <a:srgbClr val="3399FF"/>
              </a:solidFill>
              <a:latin typeface="Times New Roman" pitchFamily="18" charset="0"/>
              <a:cs typeface="Times New Roman" pitchFamily="18" charset="0"/>
            </a:endParaRPr>
          </a:p>
        </p:txBody>
      </p:sp>
      <p:sp>
        <p:nvSpPr>
          <p:cNvPr id="3075" name="Rectangle 4"/>
          <p:cNvSpPr>
            <a:spLocks noGrp="1" noChangeArrowheads="1"/>
          </p:cNvSpPr>
          <p:nvPr>
            <p:ph type="body" sz="half" idx="1"/>
          </p:nvPr>
        </p:nvSpPr>
        <p:spPr/>
        <p:txBody>
          <a:bodyPr/>
          <a:lstStyle/>
          <a:p>
            <a:r>
              <a:rPr lang="en-US" sz="2000" smtClean="0">
                <a:solidFill>
                  <a:srgbClr val="990000"/>
                </a:solidFill>
                <a:latin typeface="Times New Roman" pitchFamily="18" charset="0"/>
                <a:cs typeface="Times New Roman" pitchFamily="18" charset="0"/>
              </a:rPr>
              <a:t>Some people prefer photography. Photography has long been a popular hobby and the home video boom has brought new possibilities</a:t>
            </a:r>
            <a:r>
              <a:rPr lang="ru-RU" sz="2000" smtClean="0">
                <a:solidFill>
                  <a:srgbClr val="990000"/>
                </a:solidFill>
                <a:latin typeface="Times New Roman" pitchFamily="18" charset="0"/>
                <a:cs typeface="Times New Roman" pitchFamily="18" charset="0"/>
              </a:rPr>
              <a:t> (возможности).</a:t>
            </a:r>
            <a:r>
              <a:rPr lang="en-US" sz="2000" smtClean="0">
                <a:solidFill>
                  <a:srgbClr val="990000"/>
                </a:solidFill>
                <a:latin typeface="Times New Roman" pitchFamily="18" charset="0"/>
                <a:cs typeface="Times New Roman" pitchFamily="18" charset="0"/>
              </a:rPr>
              <a:t> A lot of people like taking off old buildings: palaces, castles, churches and old houses of historical interest. Others are interested in video films and they record family events there.</a:t>
            </a:r>
            <a:endParaRPr lang="ru-RU" sz="2000" smtClean="0">
              <a:solidFill>
                <a:srgbClr val="990000"/>
              </a:solidFill>
              <a:latin typeface="Times New Roman" pitchFamily="18" charset="0"/>
              <a:cs typeface="Times New Roman" pitchFamily="18" charset="0"/>
            </a:endParaRPr>
          </a:p>
          <a:p>
            <a:endParaRPr lang="ru-RU" sz="2000" smtClean="0">
              <a:solidFill>
                <a:srgbClr val="990000"/>
              </a:solidFill>
              <a:latin typeface="Times New Roman" pitchFamily="18" charset="0"/>
              <a:cs typeface="Times New Roman" pitchFamily="18" charset="0"/>
            </a:endParaRPr>
          </a:p>
          <a:p>
            <a:pPr eaLnBrk="1" hangingPunct="1"/>
            <a:endParaRPr lang="ru-RU" sz="2000" smtClean="0">
              <a:solidFill>
                <a:srgbClr val="990000"/>
              </a:solidFill>
              <a:latin typeface="Century Schoolbook" pitchFamily="18" charset="0"/>
            </a:endParaRPr>
          </a:p>
        </p:txBody>
      </p:sp>
      <p:pic>
        <p:nvPicPr>
          <p:cNvPr id="3076" name="Picture 6" descr="BD18226_"/>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6877050" y="908050"/>
            <a:ext cx="1895475" cy="1447800"/>
          </a:xfrm>
        </p:spPr>
      </p:pic>
      <p:pic>
        <p:nvPicPr>
          <p:cNvPr id="3077" name="Picture 11" descr="Виндзор"/>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rot="1207676">
            <a:off x="5602288" y="2514600"/>
            <a:ext cx="2646362" cy="1489075"/>
          </a:xfrm>
        </p:spPr>
      </p:pic>
      <p:pic>
        <p:nvPicPr>
          <p:cNvPr id="3078" name="Picture 12" descr="флаг"/>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476250"/>
            <a:ext cx="952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4" descr="виды Великобр"/>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960189">
            <a:off x="4721225" y="4191000"/>
            <a:ext cx="271145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AutoShape 15">
            <a:hlinkClick r:id="" action="ppaction://hlinkshowjump?jump=nextslide" highlightClick="1"/>
          </p:cNvPr>
          <p:cNvSpPr>
            <a:spLocks noChangeArrowheads="1"/>
          </p:cNvSpPr>
          <p:nvPr/>
        </p:nvSpPr>
        <p:spPr bwMode="auto">
          <a:xfrm>
            <a:off x="7812088" y="6021388"/>
            <a:ext cx="1042987" cy="611187"/>
          </a:xfrm>
          <a:prstGeom prst="actionButtonForwardNext">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
        <p:nvSpPr>
          <p:cNvPr id="3081" name="AutoShape 16">
            <a:hlinkClick r:id="" action="ppaction://hlinkshowjump?jump=previousslide" highlightClick="1"/>
          </p:cNvPr>
          <p:cNvSpPr>
            <a:spLocks noChangeArrowheads="1"/>
          </p:cNvSpPr>
          <p:nvPr/>
        </p:nvSpPr>
        <p:spPr bwMode="auto">
          <a:xfrm>
            <a:off x="1187450" y="6021388"/>
            <a:ext cx="1042988" cy="611187"/>
          </a:xfrm>
          <a:prstGeom prst="actionButtonBackPrevious">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Tree>
    <p:extLst>
      <p:ext uri="{BB962C8B-B14F-4D97-AF65-F5344CB8AC3E}">
        <p14:creationId xmlns:p14="http://schemas.microsoft.com/office/powerpoint/2010/main" val="193679135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800" b="1" i="1" smtClean="0">
                <a:solidFill>
                  <a:srgbClr val="3399FF"/>
                </a:solidFill>
                <a:latin typeface="Times New Roman" pitchFamily="18" charset="0"/>
                <a:cs typeface="Times New Roman" pitchFamily="18" charset="0"/>
              </a:rPr>
              <a:t>Gardening</a:t>
            </a:r>
            <a:endParaRPr lang="ru-RU" sz="4800" b="1" i="1" smtClean="0">
              <a:solidFill>
                <a:srgbClr val="3399FF"/>
              </a:solidFill>
              <a:latin typeface="Times New Roman" pitchFamily="18" charset="0"/>
              <a:cs typeface="Times New Roman" pitchFamily="18" charset="0"/>
            </a:endParaRPr>
          </a:p>
        </p:txBody>
      </p:sp>
      <p:sp>
        <p:nvSpPr>
          <p:cNvPr id="4099" name="Rectangle 4"/>
          <p:cNvSpPr>
            <a:spLocks noGrp="1" noChangeArrowheads="1"/>
          </p:cNvSpPr>
          <p:nvPr>
            <p:ph type="body" sz="half" idx="1"/>
          </p:nvPr>
        </p:nvSpPr>
        <p:spPr>
          <a:xfrm>
            <a:off x="457200" y="1600200"/>
            <a:ext cx="5267325" cy="4525963"/>
          </a:xfrm>
        </p:spPr>
        <p:txBody>
          <a:bodyPr/>
          <a:lstStyle/>
          <a:p>
            <a:pPr eaLnBrk="1" hangingPunct="1">
              <a:lnSpc>
                <a:spcPct val="90000"/>
              </a:lnSpc>
            </a:pPr>
            <a:endParaRPr lang="ru-RU" sz="2400" smtClean="0">
              <a:solidFill>
                <a:srgbClr val="990000"/>
              </a:solidFill>
              <a:latin typeface="Times New Roman" pitchFamily="18" charset="0"/>
              <a:cs typeface="Times New Roman" pitchFamily="18" charset="0"/>
            </a:endParaRPr>
          </a:p>
          <a:p>
            <a:pPr eaLnBrk="1" hangingPunct="1">
              <a:lnSpc>
                <a:spcPct val="90000"/>
              </a:lnSpc>
            </a:pPr>
            <a:r>
              <a:rPr lang="en-US" sz="2400" smtClean="0">
                <a:solidFill>
                  <a:srgbClr val="990000"/>
                </a:solidFill>
                <a:latin typeface="Times New Roman" pitchFamily="18" charset="0"/>
                <a:cs typeface="Times New Roman" pitchFamily="18" charset="0"/>
              </a:rPr>
              <a:t>Gardening is one of the most popular hobbies, especially among older people. Gardening and cultivation</a:t>
            </a:r>
            <a:r>
              <a:rPr lang="ru-RU" sz="2400" smtClean="0">
                <a:solidFill>
                  <a:srgbClr val="990000"/>
                </a:solidFill>
                <a:latin typeface="Times New Roman" pitchFamily="18" charset="0"/>
                <a:cs typeface="Times New Roman" pitchFamily="18" charset="0"/>
              </a:rPr>
              <a:t> (разведение)</a:t>
            </a:r>
            <a:r>
              <a:rPr lang="en-US" sz="2400" smtClean="0">
                <a:solidFill>
                  <a:srgbClr val="990000"/>
                </a:solidFill>
                <a:latin typeface="Times New Roman" pitchFamily="18" charset="0"/>
                <a:cs typeface="Times New Roman" pitchFamily="18" charset="0"/>
              </a:rPr>
              <a:t> of flowers, especially roses, is the most common hobby in England. </a:t>
            </a:r>
            <a:endParaRPr lang="ru-RU" sz="2400" smtClean="0">
              <a:solidFill>
                <a:srgbClr val="990000"/>
              </a:solidFill>
              <a:latin typeface="Times New Roman" pitchFamily="18" charset="0"/>
              <a:cs typeface="Times New Roman" pitchFamily="18" charset="0"/>
            </a:endParaRPr>
          </a:p>
        </p:txBody>
      </p:sp>
      <p:pic>
        <p:nvPicPr>
          <p:cNvPr id="4100" name="Picture 7" descr="j0281904"/>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rot="623449">
            <a:off x="6539467" y="1083316"/>
            <a:ext cx="1991406" cy="1162463"/>
          </a:xfrm>
        </p:spPr>
      </p:pic>
      <p:pic>
        <p:nvPicPr>
          <p:cNvPr id="4101" name="Picture 11" descr="FLOWER5"/>
          <p:cNvPicPr>
            <a:picLocks noGrp="1" noChangeAspect="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a:xfrm rot="20749327">
            <a:off x="6443663" y="2349500"/>
            <a:ext cx="2243137" cy="1512888"/>
          </a:xfrm>
          <a:noFill/>
        </p:spPr>
      </p:pic>
      <p:pic>
        <p:nvPicPr>
          <p:cNvPr id="4102" name="Picture 8" descr="флаг"/>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549275"/>
            <a:ext cx="952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utoShape 13">
            <a:hlinkClick r:id="" action="ppaction://hlinkshowjump?jump=nextslide" highlightClick="1"/>
          </p:cNvPr>
          <p:cNvSpPr>
            <a:spLocks noChangeArrowheads="1"/>
          </p:cNvSpPr>
          <p:nvPr/>
        </p:nvSpPr>
        <p:spPr bwMode="auto">
          <a:xfrm>
            <a:off x="7812088" y="6021388"/>
            <a:ext cx="1042987" cy="620712"/>
          </a:xfrm>
          <a:prstGeom prst="actionButtonForwardNext">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pic>
        <p:nvPicPr>
          <p:cNvPr id="4104" name="Picture 14" descr="GARDEN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775" y="5013325"/>
            <a:ext cx="3168650"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AutoShape 15">
            <a:hlinkClick r:id="" action="ppaction://hlinkshowjump?jump=previousslide" highlightClick="1"/>
          </p:cNvPr>
          <p:cNvSpPr>
            <a:spLocks noChangeArrowheads="1"/>
          </p:cNvSpPr>
          <p:nvPr/>
        </p:nvSpPr>
        <p:spPr bwMode="auto">
          <a:xfrm>
            <a:off x="539750" y="5876925"/>
            <a:ext cx="1042988" cy="611188"/>
          </a:xfrm>
          <a:prstGeom prst="actionButtonBackPrevious">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pic>
        <p:nvPicPr>
          <p:cNvPr id="4106" name="Picture 16" descr="FLOWER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627098">
            <a:off x="5795963" y="3644900"/>
            <a:ext cx="1876425" cy="232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520303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i="1" smtClean="0">
                <a:solidFill>
                  <a:srgbClr val="3399FF"/>
                </a:solidFill>
                <a:latin typeface="Times New Roman" pitchFamily="18" charset="0"/>
                <a:cs typeface="Times New Roman" pitchFamily="18" charset="0"/>
              </a:rPr>
              <a:t>Television</a:t>
            </a:r>
            <a:r>
              <a:rPr lang="en-US" b="1" i="1" smtClean="0">
                <a:solidFill>
                  <a:srgbClr val="3399FF"/>
                </a:solidFill>
                <a:latin typeface="Century Schoolbook" pitchFamily="18" charset="0"/>
              </a:rPr>
              <a:t> </a:t>
            </a:r>
            <a:endParaRPr lang="ru-RU" b="1" i="1" smtClean="0">
              <a:solidFill>
                <a:srgbClr val="3399FF"/>
              </a:solidFill>
              <a:latin typeface="Century Schoolbook" pitchFamily="18" charset="0"/>
            </a:endParaRPr>
          </a:p>
        </p:txBody>
      </p:sp>
      <p:sp>
        <p:nvSpPr>
          <p:cNvPr id="5123" name="Rectangle 5"/>
          <p:cNvSpPr>
            <a:spLocks noGrp="1" noChangeArrowheads="1"/>
          </p:cNvSpPr>
          <p:nvPr>
            <p:ph type="body" sz="half" idx="1"/>
          </p:nvPr>
        </p:nvSpPr>
        <p:spPr>
          <a:xfrm>
            <a:off x="457200" y="1600200"/>
            <a:ext cx="5770563" cy="4525963"/>
          </a:xfrm>
        </p:spPr>
        <p:txBody>
          <a:bodyPr/>
          <a:lstStyle/>
          <a:p>
            <a:pPr eaLnBrk="1" hangingPunct="1"/>
            <a:r>
              <a:rPr lang="en-US" sz="2400" smtClean="0">
                <a:solidFill>
                  <a:srgbClr val="990000"/>
                </a:solidFill>
                <a:latin typeface="Times New Roman" pitchFamily="18" charset="0"/>
                <a:cs typeface="Times New Roman" pitchFamily="18" charset="0"/>
              </a:rPr>
              <a:t>Television is the main leisure activity. Nearly every household in Britain has a television set, and most have video records too. People spend much time watching television.</a:t>
            </a:r>
            <a:endParaRPr lang="ru-RU" sz="2400" smtClean="0">
              <a:solidFill>
                <a:srgbClr val="990000"/>
              </a:solidFill>
              <a:latin typeface="Times New Roman" pitchFamily="18" charset="0"/>
              <a:cs typeface="Times New Roman" pitchFamily="18" charset="0"/>
            </a:endParaRPr>
          </a:p>
          <a:p>
            <a:pPr eaLnBrk="1" hangingPunct="1"/>
            <a:endParaRPr lang="ru-RU" sz="2400" smtClean="0">
              <a:solidFill>
                <a:srgbClr val="990000"/>
              </a:solidFill>
              <a:latin typeface="Times New Roman" pitchFamily="18" charset="0"/>
              <a:cs typeface="Times New Roman" pitchFamily="18" charset="0"/>
            </a:endParaRPr>
          </a:p>
          <a:p>
            <a:pPr eaLnBrk="1" hangingPunct="1"/>
            <a:endParaRPr lang="ru-RU" sz="2400" smtClean="0">
              <a:solidFill>
                <a:srgbClr val="990000"/>
              </a:solidFill>
              <a:latin typeface="Century Schoolbook" pitchFamily="18" charset="0"/>
            </a:endParaRPr>
          </a:p>
        </p:txBody>
      </p:sp>
      <p:pic>
        <p:nvPicPr>
          <p:cNvPr id="5124" name="Picture 12" descr="j0229385"/>
          <p:cNvPicPr>
            <a:picLocks noGrp="1" noChangeAspect="1" noChangeArrowheads="1"/>
          </p:cNvPicPr>
          <p:nvPr>
            <p:ph sz="quarter" idx="2"/>
          </p:nvPr>
        </p:nvPicPr>
        <p:blipFill>
          <a:blip r:embed="rId4" cstate="print">
            <a:extLst>
              <a:ext uri="{28A0092B-C50C-407E-A947-70E740481C1C}">
                <a14:useLocalDpi xmlns:a14="http://schemas.microsoft.com/office/drawing/2010/main" val="0"/>
              </a:ext>
            </a:extLst>
          </a:blip>
          <a:srcRect/>
          <a:stretch>
            <a:fillRect/>
          </a:stretch>
        </p:blipFill>
        <p:spPr>
          <a:xfrm>
            <a:off x="6948488" y="1111250"/>
            <a:ext cx="1825625" cy="949598"/>
          </a:xfrm>
        </p:spPr>
      </p:pic>
      <p:graphicFrame>
        <p:nvGraphicFramePr>
          <p:cNvPr id="5125" name="Object 9"/>
          <p:cNvGraphicFramePr>
            <a:graphicFrameLocks noGrp="1" noChangeAspect="1"/>
          </p:cNvGraphicFramePr>
          <p:nvPr>
            <p:ph sz="quarter" idx="3"/>
          </p:nvPr>
        </p:nvGraphicFramePr>
        <p:xfrm>
          <a:off x="1476375" y="4005263"/>
          <a:ext cx="5283200" cy="2474912"/>
        </p:xfrm>
        <a:graphic>
          <a:graphicData uri="http://schemas.openxmlformats.org/presentationml/2006/ole">
            <mc:AlternateContent xmlns:mc="http://schemas.openxmlformats.org/markup-compatibility/2006">
              <mc:Choice xmlns:v="urn:schemas-microsoft-com:vml" Requires="v">
                <p:oleObj spid="_x0000_s1026" name="Диаграмма" r:id="rId5" imgW="5286443" imgH="2476500" progId="MSGraph.Chart.8">
                  <p:embed followColorScheme="full"/>
                </p:oleObj>
              </mc:Choice>
              <mc:Fallback>
                <p:oleObj name="Диаграмма" r:id="rId5" imgW="5286443" imgH="2476500" progId="MSGraph.Chart.8">
                  <p:embed followColorScheme="full"/>
                  <p:pic>
                    <p:nvPicPr>
                      <p:cNvPr id="0" name=""/>
                      <p:cNvPicPr>
                        <a:picLocks noChangeAspect="1" noChangeArrowheads="1"/>
                      </p:cNvPicPr>
                      <p:nvPr/>
                    </p:nvPicPr>
                    <p:blipFill>
                      <a:blip r:embed="rId6"/>
                      <a:srcRect/>
                      <a:stretch>
                        <a:fillRect/>
                      </a:stretch>
                    </p:blipFill>
                    <p:spPr bwMode="auto">
                      <a:xfrm>
                        <a:off x="1476375" y="4005263"/>
                        <a:ext cx="5283200" cy="247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126" name="Picture 4" descr="флаг"/>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1550" y="549275"/>
            <a:ext cx="952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3" descr="VIDE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510969">
            <a:off x="6588125" y="2276475"/>
            <a:ext cx="2179638"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AutoShape 14">
            <a:hlinkClick r:id="" action="ppaction://hlinkshowjump?jump=nextslide" highlightClick="1"/>
          </p:cNvPr>
          <p:cNvSpPr>
            <a:spLocks noChangeArrowheads="1"/>
          </p:cNvSpPr>
          <p:nvPr/>
        </p:nvSpPr>
        <p:spPr bwMode="auto">
          <a:xfrm>
            <a:off x="7524750" y="5805488"/>
            <a:ext cx="1042988" cy="647700"/>
          </a:xfrm>
          <a:prstGeom prst="actionButtonForwardNext">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
        <p:nvSpPr>
          <p:cNvPr id="5129" name="AutoShape 15">
            <a:hlinkClick r:id="" action="ppaction://hlinkshowjump?jump=previousslide" highlightClick="1"/>
          </p:cNvPr>
          <p:cNvSpPr>
            <a:spLocks noChangeArrowheads="1"/>
          </p:cNvSpPr>
          <p:nvPr/>
        </p:nvSpPr>
        <p:spPr bwMode="auto">
          <a:xfrm>
            <a:off x="395288" y="5805488"/>
            <a:ext cx="1042987" cy="611187"/>
          </a:xfrm>
          <a:prstGeom prst="actionButtonBackPrevious">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Tree>
    <p:extLst>
      <p:ext uri="{BB962C8B-B14F-4D97-AF65-F5344CB8AC3E}">
        <p14:creationId xmlns:p14="http://schemas.microsoft.com/office/powerpoint/2010/main" val="221486211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b="1" i="1" smtClean="0">
                <a:solidFill>
                  <a:srgbClr val="3399FF"/>
                </a:solidFill>
                <a:latin typeface="Times New Roman" pitchFamily="18" charset="0"/>
                <a:cs typeface="Times New Roman" pitchFamily="18" charset="0"/>
              </a:rPr>
              <a:t>Sports</a:t>
            </a:r>
            <a:endParaRPr lang="ru-RU" b="1" i="1" smtClean="0">
              <a:solidFill>
                <a:srgbClr val="3399FF"/>
              </a:solidFill>
              <a:latin typeface="Times New Roman" pitchFamily="18" charset="0"/>
              <a:cs typeface="Times New Roman" pitchFamily="18" charset="0"/>
            </a:endParaRPr>
          </a:p>
        </p:txBody>
      </p:sp>
      <p:sp>
        <p:nvSpPr>
          <p:cNvPr id="6147" name="Rectangle 5"/>
          <p:cNvSpPr>
            <a:spLocks noGrp="1" noChangeArrowheads="1"/>
          </p:cNvSpPr>
          <p:nvPr>
            <p:ph type="body" sz="half" idx="1"/>
          </p:nvPr>
        </p:nvSpPr>
        <p:spPr>
          <a:xfrm>
            <a:off x="428625" y="1357313"/>
            <a:ext cx="5194300" cy="4608512"/>
          </a:xfrm>
        </p:spPr>
        <p:txBody>
          <a:bodyPr/>
          <a:lstStyle/>
          <a:p>
            <a:pPr eaLnBrk="1" hangingPunct="1">
              <a:buFont typeface="Arial" charset="0"/>
              <a:buNone/>
            </a:pPr>
            <a:r>
              <a:rPr lang="en-US" sz="2400" smtClean="0">
                <a:solidFill>
                  <a:srgbClr val="990000"/>
                </a:solidFill>
                <a:latin typeface="Times New Roman" pitchFamily="18" charset="0"/>
                <a:cs typeface="Times New Roman" pitchFamily="18" charset="0"/>
              </a:rPr>
              <a:t>	</a:t>
            </a:r>
            <a:r>
              <a:rPr lang="ru-RU" sz="2400" smtClean="0">
                <a:solidFill>
                  <a:srgbClr val="990000"/>
                </a:solidFill>
                <a:latin typeface="Times New Roman" pitchFamily="18" charset="0"/>
                <a:cs typeface="Times New Roman" pitchFamily="18" charset="0"/>
              </a:rPr>
              <a:t> </a:t>
            </a:r>
          </a:p>
          <a:p>
            <a:pPr eaLnBrk="1" hangingPunct="1">
              <a:buFont typeface="Arial" charset="0"/>
              <a:buNone/>
            </a:pPr>
            <a:r>
              <a:rPr lang="ru-RU" sz="2400" smtClean="0">
                <a:solidFill>
                  <a:srgbClr val="990000"/>
                </a:solidFill>
                <a:latin typeface="Times New Roman" pitchFamily="18" charset="0"/>
                <a:cs typeface="Times New Roman" pitchFamily="18" charset="0"/>
              </a:rPr>
              <a:t>    </a:t>
            </a:r>
            <a:r>
              <a:rPr lang="en-US" sz="2400" smtClean="0">
                <a:solidFill>
                  <a:srgbClr val="990000"/>
                </a:solidFill>
                <a:latin typeface="Times New Roman" pitchFamily="18" charset="0"/>
                <a:cs typeface="Times New Roman" pitchFamily="18" charset="0"/>
              </a:rPr>
              <a:t>The most popular forms of active leisure in Britain include walking, swimming, keeping fit and cycling. Football is the national sport in Britain. Rugby football, which is played with an oval ball, is also popular in Britain. Cricket is also associated with England. </a:t>
            </a:r>
            <a:endParaRPr lang="ru-RU" sz="2400" smtClean="0">
              <a:solidFill>
                <a:srgbClr val="990000"/>
              </a:solidFill>
              <a:latin typeface="Times New Roman" pitchFamily="18" charset="0"/>
              <a:cs typeface="Times New Roman" pitchFamily="18" charset="0"/>
            </a:endParaRPr>
          </a:p>
          <a:p>
            <a:pPr eaLnBrk="1" hangingPunct="1">
              <a:buFont typeface="Arial" charset="0"/>
              <a:buNone/>
            </a:pPr>
            <a:r>
              <a:rPr lang="en-US" sz="2400" smtClean="0">
                <a:solidFill>
                  <a:srgbClr val="990000"/>
                </a:solidFill>
                <a:latin typeface="Times New Roman" pitchFamily="18" charset="0"/>
                <a:cs typeface="Times New Roman" pitchFamily="18" charset="0"/>
              </a:rPr>
              <a:t> </a:t>
            </a:r>
            <a:endParaRPr lang="ru-RU" sz="2400" smtClean="0">
              <a:solidFill>
                <a:srgbClr val="990000"/>
              </a:solidFill>
              <a:latin typeface="Times New Roman" pitchFamily="18" charset="0"/>
              <a:cs typeface="Times New Roman" pitchFamily="18" charset="0"/>
            </a:endParaRPr>
          </a:p>
          <a:p>
            <a:pPr eaLnBrk="1" hangingPunct="1">
              <a:buFont typeface="Arial" charset="0"/>
              <a:buNone/>
            </a:pPr>
            <a:r>
              <a:rPr lang="en-US" sz="2800" smtClean="0"/>
              <a:t> </a:t>
            </a:r>
            <a:endParaRPr lang="ru-RU" sz="2800" smtClean="0"/>
          </a:p>
        </p:txBody>
      </p:sp>
      <p:pic>
        <p:nvPicPr>
          <p:cNvPr id="6148" name="Picture 9" descr="j0299763"/>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rot="800486">
            <a:off x="7176293" y="1248778"/>
            <a:ext cx="1593850" cy="1295400"/>
          </a:xfrm>
        </p:spPr>
      </p:pic>
      <p:pic>
        <p:nvPicPr>
          <p:cNvPr id="6149" name="Picture 10" descr="JOGGING"/>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rot="21091152">
            <a:off x="6240039" y="2926316"/>
            <a:ext cx="2114550" cy="1894215"/>
          </a:xfrm>
          <a:noFill/>
        </p:spPr>
      </p:pic>
      <p:pic>
        <p:nvPicPr>
          <p:cNvPr id="6150" name="Picture 8" descr="флаг"/>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549275"/>
            <a:ext cx="952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1" descr="SPIK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37208">
            <a:off x="4578197" y="5246038"/>
            <a:ext cx="1916112" cy="1120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AutoShape 12">
            <a:hlinkClick r:id="" action="ppaction://hlinkshowjump?jump=nextslide" highlightClick="1"/>
          </p:cNvPr>
          <p:cNvSpPr>
            <a:spLocks noChangeArrowheads="1"/>
          </p:cNvSpPr>
          <p:nvPr/>
        </p:nvSpPr>
        <p:spPr bwMode="auto">
          <a:xfrm>
            <a:off x="7451725" y="5949950"/>
            <a:ext cx="1042988" cy="647700"/>
          </a:xfrm>
          <a:prstGeom prst="actionButtonForwardNext">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
        <p:nvSpPr>
          <p:cNvPr id="6153" name="AutoShape 13">
            <a:hlinkClick r:id="" action="ppaction://hlinkshowjump?jump=previousslide" highlightClick="1"/>
          </p:cNvPr>
          <p:cNvSpPr>
            <a:spLocks noChangeArrowheads="1"/>
          </p:cNvSpPr>
          <p:nvPr/>
        </p:nvSpPr>
        <p:spPr bwMode="auto">
          <a:xfrm>
            <a:off x="827088" y="5949950"/>
            <a:ext cx="1042987" cy="611188"/>
          </a:xfrm>
          <a:prstGeom prst="actionButtonBackPrevious">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Tree>
    <p:extLst>
      <p:ext uri="{BB962C8B-B14F-4D97-AF65-F5344CB8AC3E}">
        <p14:creationId xmlns:p14="http://schemas.microsoft.com/office/powerpoint/2010/main" val="54642220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i="1" smtClean="0">
                <a:solidFill>
                  <a:srgbClr val="3399FF"/>
                </a:solidFill>
                <a:latin typeface="Times New Roman" pitchFamily="18" charset="0"/>
                <a:cs typeface="Times New Roman" pitchFamily="18" charset="0"/>
              </a:rPr>
              <a:t>Music</a:t>
            </a:r>
            <a:r>
              <a:rPr lang="en-US" b="1" i="1" smtClean="0">
                <a:solidFill>
                  <a:srgbClr val="3399FF"/>
                </a:solidFill>
                <a:latin typeface="Century Schoolbook" pitchFamily="18" charset="0"/>
              </a:rPr>
              <a:t> </a:t>
            </a:r>
            <a:endParaRPr lang="ru-RU" b="1" i="1" smtClean="0">
              <a:solidFill>
                <a:srgbClr val="3399FF"/>
              </a:solidFill>
              <a:latin typeface="Century Schoolbook" pitchFamily="18" charset="0"/>
            </a:endParaRPr>
          </a:p>
        </p:txBody>
      </p:sp>
      <p:sp>
        <p:nvSpPr>
          <p:cNvPr id="7171" name="Rectangle 5"/>
          <p:cNvSpPr>
            <a:spLocks noGrp="1" noChangeArrowheads="1"/>
          </p:cNvSpPr>
          <p:nvPr>
            <p:ph type="body" sz="half" idx="1"/>
          </p:nvPr>
        </p:nvSpPr>
        <p:spPr/>
        <p:txBody>
          <a:bodyPr/>
          <a:lstStyle/>
          <a:p>
            <a:pPr eaLnBrk="1" hangingPunct="1"/>
            <a:r>
              <a:rPr lang="en-US" sz="2400" smtClean="0">
                <a:solidFill>
                  <a:srgbClr val="990000"/>
                </a:solidFill>
                <a:latin typeface="Times New Roman" pitchFamily="18" charset="0"/>
                <a:cs typeface="Times New Roman" pitchFamily="18" charset="0"/>
              </a:rPr>
              <a:t>Listening to music is also a popular pastime. Pop and rock albums are the most common types of music. Pop music is the most popular form of musical expression in Britain.</a:t>
            </a:r>
            <a:endParaRPr lang="ru-RU" sz="2400" smtClean="0">
              <a:solidFill>
                <a:srgbClr val="990000"/>
              </a:solidFill>
              <a:latin typeface="Times New Roman" pitchFamily="18" charset="0"/>
              <a:cs typeface="Times New Roman" pitchFamily="18" charset="0"/>
            </a:endParaRPr>
          </a:p>
        </p:txBody>
      </p:sp>
      <p:pic>
        <p:nvPicPr>
          <p:cNvPr id="7172" name="Picture 8" descr="BD18223_"/>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rot="1314191">
            <a:off x="7265988" y="979488"/>
            <a:ext cx="1397000" cy="1076325"/>
          </a:xfrm>
        </p:spPr>
      </p:pic>
      <p:pic>
        <p:nvPicPr>
          <p:cNvPr id="7173" name="Picture 9" descr="GUITBACK"/>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rot="20927162">
            <a:off x="5508625" y="1916113"/>
            <a:ext cx="1592263" cy="2265362"/>
          </a:xfrm>
          <a:noFill/>
        </p:spPr>
      </p:pic>
      <p:pic>
        <p:nvPicPr>
          <p:cNvPr id="7174" name="Picture 4" descr="флаг"/>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549275"/>
            <a:ext cx="952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0" descr="JAZZMA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4388" y="3573463"/>
            <a:ext cx="1501775"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AutoShape 11">
            <a:hlinkClick r:id="" action="ppaction://hlinkshowjump?jump=nextslide" highlightClick="1"/>
          </p:cNvPr>
          <p:cNvSpPr>
            <a:spLocks noChangeArrowheads="1"/>
          </p:cNvSpPr>
          <p:nvPr/>
        </p:nvSpPr>
        <p:spPr bwMode="auto">
          <a:xfrm>
            <a:off x="7164388" y="6021388"/>
            <a:ext cx="1042987" cy="538162"/>
          </a:xfrm>
          <a:prstGeom prst="actionButtonForwardNext">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
        <p:nvSpPr>
          <p:cNvPr id="7177" name="AutoShape 12">
            <a:hlinkClick r:id="" action="ppaction://hlinkshowjump?jump=previousslide" highlightClick="1"/>
          </p:cNvPr>
          <p:cNvSpPr>
            <a:spLocks noChangeArrowheads="1"/>
          </p:cNvSpPr>
          <p:nvPr/>
        </p:nvSpPr>
        <p:spPr bwMode="auto">
          <a:xfrm>
            <a:off x="755650" y="6021388"/>
            <a:ext cx="1042988" cy="538162"/>
          </a:xfrm>
          <a:prstGeom prst="actionButtonBackPrevious">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Tree>
    <p:extLst>
      <p:ext uri="{BB962C8B-B14F-4D97-AF65-F5344CB8AC3E}">
        <p14:creationId xmlns:p14="http://schemas.microsoft.com/office/powerpoint/2010/main" val="311414628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i="1" smtClean="0">
                <a:solidFill>
                  <a:srgbClr val="3399FF"/>
                </a:solidFill>
                <a:latin typeface="Times New Roman" pitchFamily="18" charset="0"/>
                <a:cs typeface="Times New Roman" pitchFamily="18" charset="0"/>
              </a:rPr>
              <a:t>Cinema and theatres</a:t>
            </a:r>
            <a:endParaRPr lang="ru-RU" b="1" i="1" smtClean="0">
              <a:solidFill>
                <a:srgbClr val="3399FF"/>
              </a:solidFill>
              <a:latin typeface="Times New Roman" pitchFamily="18" charset="0"/>
              <a:cs typeface="Times New Roman" pitchFamily="18" charset="0"/>
            </a:endParaRPr>
          </a:p>
        </p:txBody>
      </p:sp>
      <p:sp>
        <p:nvSpPr>
          <p:cNvPr id="8195" name="Rectangle 5"/>
          <p:cNvSpPr>
            <a:spLocks noGrp="1" noChangeArrowheads="1"/>
          </p:cNvSpPr>
          <p:nvPr>
            <p:ph type="body" sz="half" idx="1"/>
          </p:nvPr>
        </p:nvSpPr>
        <p:spPr>
          <a:xfrm>
            <a:off x="457200" y="1600200"/>
            <a:ext cx="4972050" cy="4525963"/>
          </a:xfrm>
        </p:spPr>
        <p:txBody>
          <a:bodyPr/>
          <a:lstStyle/>
          <a:p>
            <a:pPr eaLnBrk="1" hangingPunct="1">
              <a:lnSpc>
                <a:spcPct val="80000"/>
              </a:lnSpc>
            </a:pPr>
            <a:r>
              <a:rPr lang="en-US" sz="2400" dirty="0" smtClean="0">
                <a:solidFill>
                  <a:srgbClr val="990000"/>
                </a:solidFill>
                <a:latin typeface="Times New Roman" pitchFamily="18" charset="0"/>
                <a:cs typeface="Times New Roman" pitchFamily="18" charset="0"/>
              </a:rPr>
              <a:t>Other popular leisure activities include visits to the theatre or cinema. Britain has about 300 theatres, of which about 100 are in London. Britain’s most famous theatre company, The Royal Shakespeare Company, performs in Stratford-upon-Avon, Shakespeare’s birthplace,</a:t>
            </a:r>
            <a:r>
              <a:rPr lang="ru-RU" sz="2400" dirty="0" smtClean="0">
                <a:solidFill>
                  <a:srgbClr val="990000"/>
                </a:solidFill>
                <a:latin typeface="Times New Roman" pitchFamily="18" charset="0"/>
                <a:cs typeface="Times New Roman" pitchFamily="18" charset="0"/>
              </a:rPr>
              <a:t> </a:t>
            </a:r>
            <a:r>
              <a:rPr lang="en-US" sz="2400" dirty="0" smtClean="0">
                <a:solidFill>
                  <a:srgbClr val="990000"/>
                </a:solidFill>
                <a:latin typeface="Times New Roman" pitchFamily="18" charset="0"/>
                <a:cs typeface="Times New Roman" pitchFamily="18" charset="0"/>
              </a:rPr>
              <a:t>(</a:t>
            </a:r>
            <a:r>
              <a:rPr lang="ru-RU" sz="2400" dirty="0" smtClean="0">
                <a:solidFill>
                  <a:srgbClr val="990000"/>
                </a:solidFill>
                <a:latin typeface="Times New Roman" pitchFamily="18" charset="0"/>
                <a:cs typeface="Times New Roman" pitchFamily="18" charset="0"/>
              </a:rPr>
              <a:t>место рождения)</a:t>
            </a:r>
            <a:r>
              <a:rPr lang="en-US" sz="2400" dirty="0" smtClean="0">
                <a:solidFill>
                  <a:srgbClr val="990000"/>
                </a:solidFill>
                <a:latin typeface="Times New Roman" pitchFamily="18" charset="0"/>
                <a:cs typeface="Times New Roman" pitchFamily="18" charset="0"/>
              </a:rPr>
              <a:t> in London, and tours around the country. There are over 1,800 cinema screens in Britain. </a:t>
            </a:r>
            <a:endParaRPr lang="ru-RU" sz="2400" dirty="0" smtClean="0">
              <a:solidFill>
                <a:srgbClr val="990000"/>
              </a:solidFill>
              <a:latin typeface="Times New Roman" pitchFamily="18" charset="0"/>
              <a:cs typeface="Times New Roman" pitchFamily="18" charset="0"/>
            </a:endParaRPr>
          </a:p>
          <a:p>
            <a:pPr eaLnBrk="1" hangingPunct="1">
              <a:lnSpc>
                <a:spcPct val="80000"/>
              </a:lnSpc>
            </a:pPr>
            <a:endParaRPr lang="ru-RU" sz="2400" dirty="0" smtClean="0">
              <a:solidFill>
                <a:srgbClr val="990000"/>
              </a:solidFill>
              <a:latin typeface="Century Schoolbook" pitchFamily="18" charset="0"/>
            </a:endParaRPr>
          </a:p>
        </p:txBody>
      </p:sp>
      <p:pic>
        <p:nvPicPr>
          <p:cNvPr id="8196" name="Picture 8" descr="goratio"/>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rot="1077118">
            <a:off x="7270739" y="1222354"/>
            <a:ext cx="1543050" cy="1657701"/>
          </a:xfrm>
          <a:noFill/>
        </p:spPr>
      </p:pic>
      <p:pic>
        <p:nvPicPr>
          <p:cNvPr id="8197" name="Picture 9" descr="olivertwist-005"/>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rot="21258914">
            <a:off x="5724525" y="4005263"/>
            <a:ext cx="1711325" cy="2187575"/>
          </a:xfrm>
          <a:noFill/>
        </p:spPr>
      </p:pic>
      <p:pic>
        <p:nvPicPr>
          <p:cNvPr id="8198" name="Picture 4" descr="флаг"/>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620713"/>
            <a:ext cx="9525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0" descr="театр Глобус"/>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11144">
            <a:off x="6532884" y="2493931"/>
            <a:ext cx="2224087" cy="1494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1" descr="властелин колец"/>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268752">
            <a:off x="7380288" y="3644900"/>
            <a:ext cx="1412875"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AutoShape 13">
            <a:hlinkClick r:id="" action="ppaction://hlinkshowjump?jump=previousslide" highlightClick="1"/>
          </p:cNvPr>
          <p:cNvSpPr>
            <a:spLocks noChangeArrowheads="1"/>
          </p:cNvSpPr>
          <p:nvPr/>
        </p:nvSpPr>
        <p:spPr bwMode="auto">
          <a:xfrm>
            <a:off x="827088" y="6021388"/>
            <a:ext cx="1042987" cy="609600"/>
          </a:xfrm>
          <a:prstGeom prst="actionButtonBackPrevious">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
        <p:nvSpPr>
          <p:cNvPr id="8202" name="AutoShape 16">
            <a:hlinkClick r:id="" action="ppaction://hlinkshowjump?jump=firstslide" highlightClick="1"/>
          </p:cNvPr>
          <p:cNvSpPr>
            <a:spLocks noChangeArrowheads="1"/>
          </p:cNvSpPr>
          <p:nvPr/>
        </p:nvSpPr>
        <p:spPr bwMode="auto">
          <a:xfrm>
            <a:off x="7596188" y="6092825"/>
            <a:ext cx="1223962" cy="609600"/>
          </a:xfrm>
          <a:prstGeom prst="actionButtonHome">
            <a:avLst/>
          </a:prstGeom>
          <a:solidFill>
            <a:srgbClr val="99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p>
        </p:txBody>
      </p:sp>
    </p:spTree>
    <p:extLst>
      <p:ext uri="{BB962C8B-B14F-4D97-AF65-F5344CB8AC3E}">
        <p14:creationId xmlns:p14="http://schemas.microsoft.com/office/powerpoint/2010/main" val="223112817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TotalTime>
  <Words>253</Words>
  <Application>Microsoft Office PowerPoint</Application>
  <PresentationFormat>Экран (4:3)</PresentationFormat>
  <Paragraphs>25</Paragraphs>
  <Slides>7</Slides>
  <Notes>7</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7</vt:i4>
      </vt:variant>
    </vt:vector>
  </HeadingPairs>
  <TitlesOfParts>
    <vt:vector size="9" baseType="lpstr">
      <vt:lpstr>Воздушный поток</vt:lpstr>
      <vt:lpstr>Диаграмма</vt:lpstr>
      <vt:lpstr>How do the British spend their free time?</vt:lpstr>
      <vt:lpstr>Photography</vt:lpstr>
      <vt:lpstr>Gardening</vt:lpstr>
      <vt:lpstr>Television </vt:lpstr>
      <vt:lpstr>Sports</vt:lpstr>
      <vt:lpstr>Music </vt:lpstr>
      <vt:lpstr>Cinema and theatres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the British spend their free time?</dc:title>
  <dc:creator>Андрей</dc:creator>
  <cp:lastModifiedBy>Андрей</cp:lastModifiedBy>
  <cp:revision>1</cp:revision>
  <dcterms:created xsi:type="dcterms:W3CDTF">2011-01-19T18:36:11Z</dcterms:created>
  <dcterms:modified xsi:type="dcterms:W3CDTF">2011-01-19T18:38:51Z</dcterms:modified>
</cp:coreProperties>
</file>