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74" r:id="rId3"/>
    <p:sldId id="257" r:id="rId4"/>
    <p:sldId id="265" r:id="rId5"/>
    <p:sldId id="268" r:id="rId6"/>
    <p:sldId id="258" r:id="rId7"/>
    <p:sldId id="273" r:id="rId8"/>
    <p:sldId id="267" r:id="rId9"/>
    <p:sldId id="262" r:id="rId10"/>
    <p:sldId id="260" r:id="rId11"/>
    <p:sldId id="261" r:id="rId12"/>
    <p:sldId id="263" r:id="rId13"/>
    <p:sldId id="264" r:id="rId14"/>
    <p:sldId id="266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3A1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042AE-B4B9-40AB-B173-63E2550692D9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B40E8-AD7F-40CA-8125-B61B1A785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Урок</a:t>
            </a:r>
            <a:r>
              <a:rPr lang="ru-RU" baseline="0" dirty="0" smtClean="0"/>
              <a:t> - игра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B40E8-AD7F-40CA-8125-B61B1A785CC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Команды</a:t>
            </a:r>
            <a:r>
              <a:rPr lang="ru-RU" baseline="0" dirty="0" smtClean="0"/>
              <a:t> должны задать друг другу вопросы по картинке.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B40E8-AD7F-40CA-8125-B61B1A785CC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66E6E-8569-490C-8DD1-3ADCD2F7F218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ED7E78-63F3-4EB4-A880-4D0102C7B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66E6E-8569-490C-8DD1-3ADCD2F7F218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7E78-63F3-4EB4-A880-4D0102C7B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66E6E-8569-490C-8DD1-3ADCD2F7F218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7E78-63F3-4EB4-A880-4D0102C7B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66E6E-8569-490C-8DD1-3ADCD2F7F218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ED7E78-63F3-4EB4-A880-4D0102C7B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66E6E-8569-490C-8DD1-3ADCD2F7F218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7E78-63F3-4EB4-A880-4D0102C7BC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66E6E-8569-490C-8DD1-3ADCD2F7F218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7E78-63F3-4EB4-A880-4D0102C7B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66E6E-8569-490C-8DD1-3ADCD2F7F218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8ED7E78-63F3-4EB4-A880-4D0102C7BC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66E6E-8569-490C-8DD1-3ADCD2F7F218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7E78-63F3-4EB4-A880-4D0102C7B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66E6E-8569-490C-8DD1-3ADCD2F7F218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7E78-63F3-4EB4-A880-4D0102C7B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66E6E-8569-490C-8DD1-3ADCD2F7F218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7E78-63F3-4EB4-A880-4D0102C7B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66E6E-8569-490C-8DD1-3ADCD2F7F218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7E78-63F3-4EB4-A880-4D0102C7BC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B66E6E-8569-490C-8DD1-3ADCD2F7F218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ED7E78-63F3-4EB4-A880-4D0102C7BC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ll%20Users\&#1044;&#1086;&#1082;&#1091;&#1084;&#1077;&#1085;&#1090;&#1099;\&#1052;&#1086;&#1103;%20&#1084;&#1091;&#1079;&#1099;&#1082;&#1072;\&#1054;&#1073;&#1088;&#1072;&#1079;&#1094;&#1099;%20&#1084;&#1091;&#1079;&#1099;&#1082;&#1080;\virosli_deti.mid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357166"/>
            <a:ext cx="7429552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классы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неорганических</a:t>
            </a:r>
          </a:p>
          <a:p>
            <a:pPr algn="ctr"/>
            <a:r>
              <a:rPr lang="ru-RU" sz="8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соединений</a:t>
            </a:r>
          </a:p>
          <a:p>
            <a:pPr algn="ctr"/>
            <a:r>
              <a:rPr lang="ru-RU" sz="8000" b="1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 класс</a:t>
            </a:r>
            <a:endParaRPr lang="ru-RU" sz="8000" b="1" cap="none" spc="0" dirty="0">
              <a:ln w="1143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214290"/>
            <a:ext cx="2357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Маркова Н.А.</a:t>
            </a:r>
            <a:r>
              <a:rPr lang="en-US" sz="2000" b="1" dirty="0" smtClean="0">
                <a:solidFill>
                  <a:srgbClr val="FF0000"/>
                </a:solidFill>
              </a:rPr>
              <a:t>-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учитель химии МОУ СОШ №4 г. </a:t>
            </a:r>
            <a:r>
              <a:rPr lang="ru-RU" sz="2000" b="1" dirty="0" err="1" smtClean="0">
                <a:solidFill>
                  <a:srgbClr val="FF0000"/>
                </a:solidFill>
              </a:rPr>
              <a:t>Фрязино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73005"/>
            <a:ext cx="236795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Контрольно-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обобщающий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урок - игра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химический рисун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642918"/>
            <a:ext cx="4530727" cy="101566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№ 4</a:t>
            </a:r>
            <a:endParaRPr lang="ru-RU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643050"/>
            <a:ext cx="49107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КОМАНДА «Протон»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357826"/>
            <a:ext cx="47343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КОМАНДА «Химик»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571744"/>
            <a:ext cx="2983509" cy="92333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0000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№ 1 - </a:t>
            </a:r>
            <a:r>
              <a:rPr lang="en-US" sz="5400" b="1" dirty="0" err="1" smtClean="0"/>
              <a:t>HCl</a:t>
            </a:r>
            <a:endParaRPr lang="ru-RU" sz="5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2571744"/>
            <a:ext cx="3682418" cy="923330"/>
          </a:xfrm>
          <a:prstGeom prst="rect">
            <a:avLst/>
          </a:prstGeom>
          <a:effectLst>
            <a:outerShdw blurRad="50800" dist="50800" dir="5400000" algn="ctr" rotWithShape="0">
              <a:srgbClr val="CC0099"/>
            </a:outerShdw>
          </a:effectLst>
        </p:spPr>
        <p:txBody>
          <a:bodyPr wrap="none">
            <a:spAutoFit/>
          </a:bodyPr>
          <a:lstStyle/>
          <a:p>
            <a:r>
              <a:rPr lang="ru-RU" sz="5400" b="1" dirty="0" smtClean="0"/>
              <a:t>№ </a:t>
            </a:r>
            <a:r>
              <a:rPr lang="en-US" sz="5400" b="1" dirty="0" smtClean="0"/>
              <a:t>2</a:t>
            </a:r>
            <a:r>
              <a:rPr lang="ru-RU" sz="5400" b="1" dirty="0" smtClean="0"/>
              <a:t> - </a:t>
            </a:r>
            <a:r>
              <a:rPr lang="en-US" sz="5400" b="1" dirty="0" err="1" smtClean="0"/>
              <a:t>NaOH</a:t>
            </a:r>
            <a:endParaRPr lang="ru-RU" sz="5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4143380"/>
            <a:ext cx="33602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/>
              <a:t>№ </a:t>
            </a:r>
            <a:r>
              <a:rPr lang="en-US" sz="5400" b="1" dirty="0" smtClean="0"/>
              <a:t>3</a:t>
            </a:r>
            <a:r>
              <a:rPr lang="ru-RU" sz="5400" b="1" dirty="0" smtClean="0"/>
              <a:t> - </a:t>
            </a:r>
            <a:r>
              <a:rPr lang="en-US" sz="5400" b="1" dirty="0" err="1" smtClean="0"/>
              <a:t>NaCl</a:t>
            </a:r>
            <a:endParaRPr lang="ru-RU" sz="5400" b="1" dirty="0"/>
          </a:p>
        </p:txBody>
      </p:sp>
      <p:pic>
        <p:nvPicPr>
          <p:cNvPr id="10" name="Picture 5" descr="HM0036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214818"/>
            <a:ext cx="2143140" cy="228601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929586" y="714356"/>
            <a:ext cx="8867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2 б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1fed1_d613ea6b_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7166"/>
            <a:ext cx="2143108" cy="2428892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2357422" y="642918"/>
            <a:ext cx="4000528" cy="2571768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Химические трансформации в атмосфере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NO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 – </a:t>
            </a:r>
            <a:r>
              <a:rPr lang="en-US" sz="2400" b="1" dirty="0" smtClean="0">
                <a:solidFill>
                  <a:srgbClr val="FF0000"/>
                </a:solidFill>
              </a:rPr>
              <a:t>HNO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3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SO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 - H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SO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rot="705416">
            <a:off x="6126245" y="1317443"/>
            <a:ext cx="1785950" cy="714380"/>
          </a:xfrm>
          <a:prstGeom prst="curvedDownArrow">
            <a:avLst>
              <a:gd name="adj1" fmla="val 25000"/>
              <a:gd name="adj2" fmla="val 125000"/>
              <a:gd name="adj3" fmla="val 43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4183983">
            <a:off x="6167682" y="1954333"/>
            <a:ext cx="1000132" cy="1357322"/>
          </a:xfrm>
          <a:prstGeom prst="curvedDownArrow">
            <a:avLst>
              <a:gd name="adj1" fmla="val 25000"/>
              <a:gd name="adj2" fmla="val 50000"/>
              <a:gd name="adj3" fmla="val 1055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углом вверх 9"/>
          <p:cNvSpPr/>
          <p:nvPr/>
        </p:nvSpPr>
        <p:spPr>
          <a:xfrm>
            <a:off x="1357290" y="3929066"/>
            <a:ext cx="1357322" cy="2428892"/>
          </a:xfrm>
          <a:prstGeom prst="bentUp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углом вверх 10"/>
          <p:cNvSpPr/>
          <p:nvPr/>
        </p:nvSpPr>
        <p:spPr>
          <a:xfrm>
            <a:off x="3286116" y="3786190"/>
            <a:ext cx="1143008" cy="2571768"/>
          </a:xfrm>
          <a:prstGeom prst="bentUp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углом вверх 11"/>
          <p:cNvSpPr/>
          <p:nvPr/>
        </p:nvSpPr>
        <p:spPr>
          <a:xfrm>
            <a:off x="5000628" y="3786190"/>
            <a:ext cx="1143008" cy="2571768"/>
          </a:xfrm>
          <a:prstGeom prst="bent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85720" y="6215082"/>
            <a:ext cx="7554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Промышленность    Транспорт  Жилье  Энергия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4" name="Восьмиугольник 13"/>
          <p:cNvSpPr/>
          <p:nvPr/>
        </p:nvSpPr>
        <p:spPr>
          <a:xfrm>
            <a:off x="7643834" y="2143116"/>
            <a:ext cx="285752" cy="357190"/>
          </a:xfrm>
          <a:prstGeom prst="oct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8072462" y="1643050"/>
            <a:ext cx="285752" cy="357190"/>
          </a:xfrm>
          <a:prstGeom prst="hex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есятиугольник 15"/>
          <p:cNvSpPr/>
          <p:nvPr/>
        </p:nvSpPr>
        <p:spPr>
          <a:xfrm>
            <a:off x="8215338" y="2428868"/>
            <a:ext cx="357190" cy="357190"/>
          </a:xfrm>
          <a:prstGeom prst="dec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786446" y="3357562"/>
            <a:ext cx="2898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Кислотные дожди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57224" y="3286124"/>
            <a:ext cx="4649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Выбросы в атмосферу</a:t>
            </a:r>
            <a:endParaRPr lang="ru-RU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2571744"/>
            <a:ext cx="1613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Солнечная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радиация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17694" y="1285860"/>
            <a:ext cx="1726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Сухие выбросы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929454" y="4143380"/>
            <a:ext cx="1428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SO</a:t>
            </a:r>
            <a:r>
              <a:rPr lang="en-US" sz="3200" b="1" baseline="-25000" dirty="0" smtClean="0"/>
              <a:t>4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HNO</a:t>
            </a:r>
            <a:r>
              <a:rPr lang="en-US" sz="3200" b="1" baseline="-25000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8662" y="4714884"/>
            <a:ext cx="1000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SO</a:t>
            </a:r>
            <a:r>
              <a:rPr lang="en-US" sz="4000" b="1" baseline="-25000" dirty="0" smtClean="0">
                <a:solidFill>
                  <a:schemeClr val="bg1"/>
                </a:solidFill>
              </a:rPr>
              <a:t>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57488" y="4857760"/>
            <a:ext cx="1045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NO</a:t>
            </a:r>
            <a:r>
              <a:rPr lang="en-US" sz="4000" b="1" baseline="-25000" dirty="0" smtClean="0">
                <a:solidFill>
                  <a:schemeClr val="bg1"/>
                </a:solidFill>
              </a:rPr>
              <a:t>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52980" y="5429264"/>
            <a:ext cx="2791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Конкурс № 5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15272" y="642918"/>
            <a:ext cx="112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2 – 4 б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30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35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45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6500"/>
                            </p:stCondLst>
                            <p:childTnLst>
                              <p:par>
                                <p:cTn id="96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1785926"/>
            <a:ext cx="2655928" cy="42148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4348" y="571480"/>
            <a:ext cx="60696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Конкурс № 6</a:t>
            </a:r>
            <a:endParaRPr lang="ru-RU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785926"/>
            <a:ext cx="61436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Решите </a:t>
            </a:r>
            <a:r>
              <a:rPr lang="ru-RU" sz="4000" b="1" dirty="0" smtClean="0">
                <a:solidFill>
                  <a:schemeClr val="bg1"/>
                </a:solidFill>
              </a:rPr>
              <a:t>тесты</a:t>
            </a:r>
            <a:r>
              <a:rPr lang="ru-RU" sz="4000" dirty="0" smtClean="0">
                <a:solidFill>
                  <a:srgbClr val="FFFF00"/>
                </a:solidFill>
              </a:rPr>
              <a:t>, которые вы 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видите на рабочем столе;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тесты будете выполнять согласно степени вашей 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«любви» к химии.</a:t>
            </a:r>
          </a:p>
          <a:p>
            <a:pPr marL="342900" indent="-342900"/>
            <a:endParaRPr lang="ru-RU" sz="4000" dirty="0" smtClean="0">
              <a:solidFill>
                <a:srgbClr val="FFFF00"/>
              </a:solidFill>
            </a:endParaRPr>
          </a:p>
        </p:txBody>
      </p:sp>
      <p:pic>
        <p:nvPicPr>
          <p:cNvPr id="8" name="virosli_deti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20" y="714356"/>
            <a:ext cx="8867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5 б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212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08" y="285728"/>
            <a:ext cx="44440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Рефлексия</a:t>
            </a:r>
            <a:endParaRPr lang="ru-RU" sz="7200" b="1" cap="none" spc="0" dirty="0">
              <a:ln w="17780" cmpd="sng">
                <a:solidFill>
                  <a:srgbClr val="00B0F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500174"/>
            <a:ext cx="830490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FF00"/>
                </a:solidFill>
              </a:rPr>
              <a:t>      Обсуждение результатов урока – игры: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FFFF00"/>
                </a:solidFill>
              </a:rPr>
              <a:t>«Я» </a:t>
            </a:r>
            <a:r>
              <a:rPr lang="ru-RU" sz="3200" b="1" dirty="0" smtClean="0">
                <a:solidFill>
                  <a:schemeClr val="bg1"/>
                </a:solidFill>
              </a:rPr>
              <a:t>– насколько активно принимал участие </a:t>
            </a:r>
          </a:p>
          <a:p>
            <a:pPr marL="514350" indent="-514350"/>
            <a:r>
              <a:rPr lang="ru-RU" sz="3200" b="1" dirty="0" smtClean="0">
                <a:solidFill>
                  <a:schemeClr val="bg1"/>
                </a:solidFill>
              </a:rPr>
              <a:t>       в игре, каков мой вклад в команду.</a:t>
            </a:r>
          </a:p>
          <a:p>
            <a:pPr marL="514350" indent="-514350"/>
            <a:r>
              <a:rPr lang="ru-RU" sz="3200" b="1" dirty="0" smtClean="0">
                <a:solidFill>
                  <a:srgbClr val="002060"/>
                </a:solidFill>
              </a:rPr>
              <a:t>2</a:t>
            </a:r>
            <a:r>
              <a:rPr lang="ru-RU" sz="3200" b="1" dirty="0" smtClean="0">
                <a:solidFill>
                  <a:schemeClr val="bg1"/>
                </a:solidFill>
              </a:rPr>
              <a:t>. </a:t>
            </a:r>
            <a:r>
              <a:rPr lang="ru-RU" sz="3200" b="1" dirty="0" smtClean="0">
                <a:solidFill>
                  <a:srgbClr val="FFFF00"/>
                </a:solidFill>
              </a:rPr>
              <a:t>«Мы» </a:t>
            </a:r>
            <a:r>
              <a:rPr lang="ru-RU" sz="3200" b="1" dirty="0" smtClean="0">
                <a:solidFill>
                  <a:schemeClr val="bg1"/>
                </a:solidFill>
              </a:rPr>
              <a:t>– Сплоченно ли работала команда, </a:t>
            </a:r>
          </a:p>
          <a:p>
            <a:pPr marL="514350" indent="-514350"/>
            <a:r>
              <a:rPr lang="ru-RU" sz="3200" b="1" dirty="0" smtClean="0">
                <a:solidFill>
                  <a:schemeClr val="bg1"/>
                </a:solidFill>
              </a:rPr>
              <a:t>      все ли удалось в игре.</a:t>
            </a:r>
          </a:p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</a:rPr>
              <a:t>3</a:t>
            </a:r>
            <a:r>
              <a:rPr lang="ru-RU" sz="3200" b="1" dirty="0" smtClean="0">
                <a:solidFill>
                  <a:schemeClr val="bg1"/>
                </a:solidFill>
              </a:rPr>
              <a:t>. </a:t>
            </a:r>
            <a:r>
              <a:rPr lang="ru-RU" sz="3200" b="1" dirty="0" smtClean="0">
                <a:solidFill>
                  <a:srgbClr val="FFFF00"/>
                </a:solidFill>
              </a:rPr>
              <a:t>«Дело» </a:t>
            </a:r>
            <a:r>
              <a:rPr lang="ru-RU" sz="3200" b="1" dirty="0" smtClean="0">
                <a:solidFill>
                  <a:schemeClr val="bg1"/>
                </a:solidFill>
              </a:rPr>
              <a:t>- Какие знания помогли в игре, что нужно повторить, какие умения необходимо отрабатывать.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5572140"/>
            <a:ext cx="80867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РАБОТУ !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500042"/>
            <a:ext cx="6797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ДОМАШНЕЕ ЗАДАНИЕ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143116"/>
            <a:ext cx="49292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Отгадать кроссворд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по изученной вами теме: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«Оксиды, основания,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кислоты, соли».</a:t>
            </a:r>
          </a:p>
        </p:txBody>
      </p:sp>
      <p:pic>
        <p:nvPicPr>
          <p:cNvPr id="6" name="Рисунок 5" descr="tub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500174"/>
            <a:ext cx="3357577" cy="5072098"/>
          </a:xfrm>
          <a:prstGeom prst="rect">
            <a:avLst/>
          </a:prstGeom>
        </p:spPr>
      </p:pic>
      <p:pic>
        <p:nvPicPr>
          <p:cNvPr id="7" name="Picture 7" descr="J02872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500570"/>
            <a:ext cx="128588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785790"/>
          <a:ext cx="8715434" cy="5786478"/>
        </p:xfrm>
        <a:graphic>
          <a:graphicData uri="http://schemas.openxmlformats.org/drawingml/2006/table">
            <a:tbl>
              <a:tblPr/>
              <a:tblGrid>
                <a:gridCol w="622531"/>
                <a:gridCol w="622531"/>
                <a:gridCol w="622531"/>
                <a:gridCol w="622531"/>
                <a:gridCol w="622531"/>
                <a:gridCol w="622531"/>
                <a:gridCol w="622531"/>
                <a:gridCol w="622531"/>
                <a:gridCol w="622531"/>
                <a:gridCol w="622531"/>
                <a:gridCol w="622531"/>
                <a:gridCol w="622531"/>
                <a:gridCol w="622531"/>
                <a:gridCol w="622531"/>
              </a:tblGrid>
              <a:tr h="642942">
                <a:tc>
                  <a:txBody>
                    <a:bodyPr/>
                    <a:lstStyle/>
                    <a:p>
                      <a:pPr algn="r" fontAlgn="b"/>
                      <a:r>
                        <a:rPr lang="ru-RU" sz="40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д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</a:t>
                      </a:r>
                      <a:endParaRPr lang="ru-RU" sz="40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ь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ы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43504" y="357166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10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74864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Цель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: Обобщить знания по теме: «Основные классы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неорганических соединений» в игровой форме.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500174"/>
            <a:ext cx="858305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Задачи</a:t>
            </a:r>
            <a:r>
              <a:rPr lang="ru-RU" sz="2400" dirty="0" smtClean="0"/>
              <a:t>: </a:t>
            </a:r>
            <a:r>
              <a:rPr lang="ru-RU" sz="2400" b="1" dirty="0" smtClean="0">
                <a:solidFill>
                  <a:schemeClr val="bg1"/>
                </a:solidFill>
              </a:rPr>
              <a:t>Обучающие </a:t>
            </a:r>
            <a:r>
              <a:rPr lang="ru-RU" sz="2400" dirty="0" smtClean="0"/>
              <a:t>– повторить основные понятия темы</a:t>
            </a:r>
          </a:p>
          <a:p>
            <a:r>
              <a:rPr lang="ru-RU" sz="2400" dirty="0" smtClean="0"/>
              <a:t>(оксиды, основания, кислоты, соли), типы химических ре-</a:t>
            </a:r>
          </a:p>
          <a:p>
            <a:r>
              <a:rPr lang="ru-RU" sz="2400" dirty="0" smtClean="0"/>
              <a:t>акций, индикаторы, экспериментально распознавать щелочи</a:t>
            </a:r>
          </a:p>
          <a:p>
            <a:r>
              <a:rPr lang="ru-RU" sz="2400" dirty="0" smtClean="0"/>
              <a:t>и кислоты; анализировать, систематизировать вещества по </a:t>
            </a:r>
          </a:p>
          <a:p>
            <a:r>
              <a:rPr lang="ru-RU" sz="2400" dirty="0" smtClean="0"/>
              <a:t>классам, уметь задавать вопросы при просмотре анимации, </a:t>
            </a:r>
          </a:p>
          <a:p>
            <a:r>
              <a:rPr lang="ru-RU" sz="2400" dirty="0" smtClean="0"/>
              <a:t>делать выводы и обобщать.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Развивающие</a:t>
            </a:r>
            <a:r>
              <a:rPr lang="ru-RU" sz="2400" dirty="0" smtClean="0"/>
              <a:t> – развивать мышление (анализ, соотнесение, </a:t>
            </a:r>
          </a:p>
          <a:p>
            <a:r>
              <a:rPr lang="ru-RU" sz="2400" dirty="0" smtClean="0"/>
              <a:t>повторение данной темы, долговременную память, интерес к</a:t>
            </a:r>
          </a:p>
          <a:p>
            <a:r>
              <a:rPr lang="ru-RU" sz="2400" dirty="0" smtClean="0"/>
              <a:t>предмету.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Воспитательные </a:t>
            </a:r>
            <a:r>
              <a:rPr lang="ru-RU" sz="2400" dirty="0" smtClean="0"/>
              <a:t>– культуру поведения в кабинете химии ,</a:t>
            </a:r>
            <a:r>
              <a:rPr lang="ru-RU" sz="2400" dirty="0" err="1" smtClean="0"/>
              <a:t>навы</a:t>
            </a:r>
            <a:r>
              <a:rPr lang="ru-RU" sz="2400" dirty="0" smtClean="0"/>
              <a:t>-</a:t>
            </a:r>
          </a:p>
          <a:p>
            <a:r>
              <a:rPr lang="ru-RU" sz="2400" dirty="0" err="1" smtClean="0"/>
              <a:t>ки</a:t>
            </a:r>
            <a:r>
              <a:rPr lang="ru-RU" sz="2400" dirty="0" smtClean="0"/>
              <a:t> работы в группе, прививать чувство «локтя», связывать </a:t>
            </a:r>
          </a:p>
          <a:p>
            <a:r>
              <a:rPr lang="ru-RU" sz="2400" dirty="0" smtClean="0"/>
              <a:t>многие химические процессы с «жизнью».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174" y="214290"/>
            <a:ext cx="32147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</a:t>
            </a:r>
            <a:endParaRPr lang="ru-RU" sz="72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348800"/>
            <a:ext cx="758470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</a:rPr>
              <a:t> Организационный момент - мотивация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</a:rPr>
              <a:t> Конкурс № 1 «Найди собрата»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</a:rPr>
              <a:t> Конкурс  № 2 «Кто нам не подходит?»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</a:rPr>
              <a:t> Конкурс № 3  «Дополни запись».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</a:rPr>
              <a:t> Конкурс № 4 «Индикаторные загадки»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</a:rPr>
              <a:t> Конкурс № 5 «Что нас окружает».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</a:rPr>
              <a:t> Конкурс № 6 «Подведем итоги»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</a:rPr>
              <a:t> Победила ли дружба?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</a:rPr>
              <a:t> Рефлексия.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</a:rPr>
              <a:t> Домашнее задание.</a:t>
            </a:r>
          </a:p>
          <a:p>
            <a:pPr marL="342900" indent="-342900">
              <a:buAutoNum type="arabicPeriod"/>
            </a:pPr>
            <a:endParaRPr lang="ru-RU" sz="3200" dirty="0"/>
          </a:p>
        </p:txBody>
      </p:sp>
      <p:pic>
        <p:nvPicPr>
          <p:cNvPr id="6" name="Picture 7" descr="J0287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4286256"/>
            <a:ext cx="164307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me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781245" flipV="1">
            <a:off x="9125" y="7877"/>
            <a:ext cx="289718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ниг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4214818"/>
            <a:ext cx="3357586" cy="22860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71670" y="428604"/>
            <a:ext cx="7072330" cy="2400657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Находчивость и знание</a:t>
            </a:r>
          </a:p>
          <a:p>
            <a:pPr algn="ctr"/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жизни вас ведет,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571876"/>
            <a:ext cx="653903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знатокам всегда,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везде везет…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857232"/>
            <a:ext cx="83881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Оксиды</a:t>
            </a:r>
            <a:r>
              <a:rPr lang="ru-RU" sz="2800" dirty="0" smtClean="0"/>
              <a:t> </a:t>
            </a:r>
            <a:r>
              <a:rPr lang="ru-RU" sz="2800" b="1" dirty="0" smtClean="0"/>
              <a:t>– это сложные вещества, которые состоят из</a:t>
            </a:r>
          </a:p>
          <a:p>
            <a:r>
              <a:rPr lang="ru-RU" sz="2800" b="1" dirty="0" smtClean="0"/>
              <a:t>двух элементов, один из которых …                   ,</a:t>
            </a:r>
          </a:p>
          <a:p>
            <a:r>
              <a:rPr lang="ru-RU" sz="2800" b="1" dirty="0" smtClean="0"/>
              <a:t>в степени окисления …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643570" y="1285860"/>
            <a:ext cx="1922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КИСЛОРОД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496" y="1714488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- 2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1" y="1857365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428868"/>
            <a:ext cx="84935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Основания</a:t>
            </a:r>
            <a:r>
              <a:rPr lang="ru-RU" sz="2800" dirty="0" smtClean="0"/>
              <a:t> </a:t>
            </a:r>
            <a:r>
              <a:rPr lang="ru-RU" sz="2800" b="1" dirty="0" smtClean="0"/>
              <a:t>– это сложные вещества, которые состоят</a:t>
            </a:r>
          </a:p>
          <a:p>
            <a:r>
              <a:rPr lang="ru-RU" sz="2800" b="1" dirty="0" smtClean="0"/>
              <a:t>из атомов металла, и одной или нескольких</a:t>
            </a:r>
          </a:p>
          <a:p>
            <a:r>
              <a:rPr lang="ru-RU" sz="2800" b="1" dirty="0" smtClean="0"/>
              <a:t>…                              групп (	).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3214686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гидроксильных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7686" y="3286124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6191" y="3929066"/>
            <a:ext cx="88578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Кислоты</a:t>
            </a:r>
            <a:r>
              <a:rPr lang="ru-RU" sz="2800" dirty="0" smtClean="0"/>
              <a:t> </a:t>
            </a:r>
            <a:r>
              <a:rPr lang="ru-RU" sz="2800" b="1" dirty="0" smtClean="0"/>
              <a:t>– это сложные вещества, которые состоят</a:t>
            </a:r>
          </a:p>
          <a:p>
            <a:r>
              <a:rPr lang="ru-RU" sz="2800" b="1" dirty="0" smtClean="0"/>
              <a:t>из атомов …, способных замещаться на атомы металла,</a:t>
            </a:r>
          </a:p>
          <a:p>
            <a:r>
              <a:rPr lang="ru-RU" sz="2800" b="1" dirty="0" smtClean="0"/>
              <a:t>и кислотных  остатков.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28794" y="4286256"/>
            <a:ext cx="481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5500702"/>
            <a:ext cx="80493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Соли </a:t>
            </a:r>
            <a:r>
              <a:rPr lang="ru-RU" sz="2800" b="1" dirty="0" smtClean="0"/>
              <a:t>– это сложные вещества, которые состоят из </a:t>
            </a:r>
          </a:p>
          <a:p>
            <a:r>
              <a:rPr lang="ru-RU" sz="2800" b="1" dirty="0" smtClean="0"/>
              <a:t>атомов металла и …		     остатков.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28992" y="5857892"/>
            <a:ext cx="1996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кислотных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43438" y="642918"/>
            <a:ext cx="4095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№ 1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643050"/>
          <a:ext cx="8501121" cy="2353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2428892"/>
                <a:gridCol w="1979389"/>
                <a:gridCol w="2092576"/>
              </a:tblGrid>
              <a:tr h="857256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Оксиды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Основания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Кислоты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Соли</a:t>
                      </a:r>
                      <a:endParaRPr lang="ru-RU" sz="3600" dirty="0"/>
                    </a:p>
                  </a:txBody>
                  <a:tcPr/>
                </a:tc>
              </a:tr>
              <a:tr h="778095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CrO</a:t>
                      </a:r>
                      <a:r>
                        <a:rPr lang="en-US" sz="3600" baseline="-25000" dirty="0" smtClean="0"/>
                        <a:t>3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KOH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H</a:t>
                      </a:r>
                      <a:r>
                        <a:rPr lang="en-US" sz="3600" baseline="-25000" dirty="0" smtClean="0"/>
                        <a:t>2</a:t>
                      </a:r>
                      <a:r>
                        <a:rPr lang="en-US" sz="3600" baseline="0" dirty="0" smtClean="0"/>
                        <a:t>SO</a:t>
                      </a:r>
                      <a:r>
                        <a:rPr lang="en-US" sz="3600" baseline="-25000" dirty="0" smtClean="0"/>
                        <a:t>4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Na</a:t>
                      </a:r>
                      <a:r>
                        <a:rPr lang="en-US" sz="3600" baseline="-25000" dirty="0" smtClean="0">
                          <a:effectLst/>
                        </a:rPr>
                        <a:t>2</a:t>
                      </a:r>
                      <a:r>
                        <a:rPr lang="en-US" sz="3600" baseline="0" dirty="0" smtClean="0">
                          <a:effectLst/>
                        </a:rPr>
                        <a:t>SO</a:t>
                      </a:r>
                      <a:r>
                        <a:rPr lang="en-US" sz="3600" baseline="-25000" dirty="0" smtClean="0">
                          <a:effectLst/>
                        </a:rPr>
                        <a:t>3</a:t>
                      </a:r>
                      <a:endParaRPr lang="ru-RU" sz="3600" dirty="0"/>
                    </a:p>
                  </a:txBody>
                  <a:tcPr/>
                </a:tc>
              </a:tr>
              <a:tr h="718242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Mg0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HNO</a:t>
                      </a:r>
                      <a:r>
                        <a:rPr lang="en-US" sz="3600" baseline="-25000" dirty="0" smtClean="0"/>
                        <a:t>3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NaNO</a:t>
                      </a:r>
                      <a:r>
                        <a:rPr lang="en-US" sz="3600" baseline="-25000" dirty="0" smtClean="0"/>
                        <a:t>3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7158" y="1000108"/>
            <a:ext cx="4047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КОМАНДА «Протон»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643182"/>
            <a:ext cx="8358246" cy="12858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7158" y="3857628"/>
            <a:ext cx="3901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КОМАНДА «Химик»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58" y="4500570"/>
          <a:ext cx="8501121" cy="1982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2077"/>
                <a:gridCol w="2491731"/>
                <a:gridCol w="2030599"/>
                <a:gridCol w="2146714"/>
              </a:tblGrid>
              <a:tr h="702533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Оксиды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Основания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Кислоты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Соли</a:t>
                      </a:r>
                      <a:endParaRPr lang="ru-RU" sz="3600" dirty="0"/>
                    </a:p>
                  </a:txBody>
                  <a:tcPr/>
                </a:tc>
              </a:tr>
              <a:tr h="637660">
                <a:tc>
                  <a:txBody>
                    <a:bodyPr/>
                    <a:lstStyle/>
                    <a:p>
                      <a:endParaRPr lang="ru-RU" sz="3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KOH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HNO</a:t>
                      </a:r>
                      <a:r>
                        <a:rPr lang="en-US" sz="3600" baseline="-25000" dirty="0" smtClean="0"/>
                        <a:t>3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ZnCl</a:t>
                      </a:r>
                      <a:r>
                        <a:rPr lang="en-US" sz="3600" baseline="-25000" dirty="0" smtClean="0"/>
                        <a:t>2</a:t>
                      </a:r>
                      <a:endParaRPr lang="ru-RU" sz="3600" dirty="0"/>
                    </a:p>
                  </a:txBody>
                  <a:tcPr/>
                </a:tc>
              </a:tr>
              <a:tr h="588609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Mg0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Ba</a:t>
                      </a:r>
                      <a:r>
                        <a:rPr lang="en-US" sz="3600" dirty="0" smtClean="0"/>
                        <a:t>(OH)</a:t>
                      </a:r>
                      <a:r>
                        <a:rPr lang="en-US" sz="3600" baseline="-25000" dirty="0" smtClean="0"/>
                        <a:t>2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aseline="0" dirty="0" smtClean="0"/>
                        <a:t>H</a:t>
                      </a:r>
                      <a:r>
                        <a:rPr lang="en-US" sz="3600" baseline="-25000" dirty="0" smtClean="0"/>
                        <a:t>2</a:t>
                      </a:r>
                      <a:r>
                        <a:rPr lang="en-US" sz="3600" baseline="0" dirty="0" smtClean="0"/>
                        <a:t>SO</a:t>
                      </a:r>
                      <a:r>
                        <a:rPr lang="en-US" sz="3600" baseline="-25000" dirty="0" smtClean="0"/>
                        <a:t>3</a:t>
                      </a:r>
                      <a:endParaRPr lang="ru-RU" sz="3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aseline="0" dirty="0" smtClean="0"/>
                        <a:t>Na</a:t>
                      </a:r>
                      <a:r>
                        <a:rPr lang="en-US" sz="3600" dirty="0" smtClean="0"/>
                        <a:t>NO</a:t>
                      </a:r>
                      <a:r>
                        <a:rPr lang="en-US" sz="3600" baseline="-25000" dirty="0" smtClean="0"/>
                        <a:t>3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28596" y="5214950"/>
            <a:ext cx="8358246" cy="121444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85720" y="428604"/>
            <a:ext cx="816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 </a:t>
            </a:r>
            <a:r>
              <a:rPr lang="ru-RU" sz="3600" b="1" dirty="0" smtClean="0">
                <a:solidFill>
                  <a:srgbClr val="FF0000"/>
                </a:solidFill>
              </a:rPr>
              <a:t>б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7402513">
            <a:off x="5159835" y="4049303"/>
            <a:ext cx="40958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№ 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928670"/>
            <a:ext cx="49107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КОМАНДА «Протон»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714488"/>
            <a:ext cx="72866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</a:rPr>
              <a:t>1</a:t>
            </a:r>
            <a:r>
              <a:rPr lang="ru-RU" sz="4400" dirty="0" smtClean="0">
                <a:solidFill>
                  <a:srgbClr val="7030A0"/>
                </a:solidFill>
              </a:rPr>
              <a:t>). </a:t>
            </a:r>
            <a:r>
              <a:rPr lang="en-US" sz="4400" b="1" dirty="0" err="1" smtClean="0">
                <a:solidFill>
                  <a:srgbClr val="7030A0"/>
                </a:solidFill>
              </a:rPr>
              <a:t>NaOH</a:t>
            </a:r>
            <a:r>
              <a:rPr lang="ru-RU" sz="4400" b="1" dirty="0" smtClean="0">
                <a:solidFill>
                  <a:srgbClr val="7030A0"/>
                </a:solidFill>
              </a:rPr>
              <a:t>, </a:t>
            </a:r>
            <a:r>
              <a:rPr lang="en-US" sz="4400" b="1" dirty="0" err="1" smtClean="0">
                <a:solidFill>
                  <a:srgbClr val="7030A0"/>
                </a:solidFill>
              </a:rPr>
              <a:t>Ba</a:t>
            </a:r>
            <a:r>
              <a:rPr lang="en-US" sz="4400" b="1" dirty="0" smtClean="0">
                <a:solidFill>
                  <a:srgbClr val="7030A0"/>
                </a:solidFill>
              </a:rPr>
              <a:t>(OH)</a:t>
            </a:r>
            <a:r>
              <a:rPr lang="en-US" sz="4400" b="1" baseline="-25000" dirty="0" smtClean="0">
                <a:solidFill>
                  <a:srgbClr val="7030A0"/>
                </a:solidFill>
              </a:rPr>
              <a:t>2</a:t>
            </a:r>
            <a:r>
              <a:rPr lang="ru-RU" sz="4400" b="1" dirty="0" smtClean="0">
                <a:solidFill>
                  <a:srgbClr val="7030A0"/>
                </a:solidFill>
              </a:rPr>
              <a:t>, Н</a:t>
            </a:r>
            <a:r>
              <a:rPr lang="en-US" sz="4400" b="1" baseline="-25000" dirty="0" smtClean="0">
                <a:solidFill>
                  <a:srgbClr val="7030A0"/>
                </a:solidFill>
              </a:rPr>
              <a:t>2</a:t>
            </a:r>
            <a:r>
              <a:rPr lang="en-US" sz="4400" b="1" dirty="0" smtClean="0">
                <a:solidFill>
                  <a:srgbClr val="7030A0"/>
                </a:solidFill>
              </a:rPr>
              <a:t>S. </a:t>
            </a:r>
          </a:p>
          <a:p>
            <a:r>
              <a:rPr lang="en-US" sz="4400" b="1" dirty="0" smtClean="0">
                <a:solidFill>
                  <a:srgbClr val="7030A0"/>
                </a:solidFill>
              </a:rPr>
              <a:t>2). Na</a:t>
            </a:r>
            <a:r>
              <a:rPr lang="en-US" sz="4400" b="1" baseline="-25000" dirty="0" smtClean="0">
                <a:solidFill>
                  <a:srgbClr val="7030A0"/>
                </a:solidFill>
              </a:rPr>
              <a:t>2</a:t>
            </a:r>
            <a:r>
              <a:rPr lang="en-US" sz="4400" b="1" dirty="0" smtClean="0">
                <a:solidFill>
                  <a:srgbClr val="7030A0"/>
                </a:solidFill>
              </a:rPr>
              <a:t>CO</a:t>
            </a:r>
            <a:r>
              <a:rPr lang="en-US" sz="4400" b="1" baseline="-25000" dirty="0" smtClean="0">
                <a:solidFill>
                  <a:srgbClr val="7030A0"/>
                </a:solidFill>
              </a:rPr>
              <a:t>3</a:t>
            </a:r>
            <a:r>
              <a:rPr lang="en-US" sz="4400" b="1" dirty="0" smtClean="0">
                <a:solidFill>
                  <a:srgbClr val="7030A0"/>
                </a:solidFill>
              </a:rPr>
              <a:t>, P</a:t>
            </a:r>
            <a:r>
              <a:rPr lang="en-US" sz="4400" b="1" baseline="-25000" dirty="0" smtClean="0">
                <a:solidFill>
                  <a:srgbClr val="7030A0"/>
                </a:solidFill>
              </a:rPr>
              <a:t>2</a:t>
            </a:r>
            <a:r>
              <a:rPr lang="en-US" sz="4400" b="1" dirty="0" smtClean="0">
                <a:solidFill>
                  <a:srgbClr val="7030A0"/>
                </a:solidFill>
              </a:rPr>
              <a:t>O</a:t>
            </a:r>
            <a:r>
              <a:rPr lang="en-US" sz="4400" b="1" baseline="-25000" dirty="0" smtClean="0">
                <a:solidFill>
                  <a:srgbClr val="7030A0"/>
                </a:solidFill>
              </a:rPr>
              <a:t>5</a:t>
            </a:r>
            <a:r>
              <a:rPr lang="en-US" sz="4400" b="1" dirty="0" smtClean="0">
                <a:solidFill>
                  <a:srgbClr val="7030A0"/>
                </a:solidFill>
              </a:rPr>
              <a:t>, </a:t>
            </a:r>
            <a:r>
              <a:rPr lang="en-US" sz="4400" b="1" dirty="0" err="1" smtClean="0">
                <a:solidFill>
                  <a:srgbClr val="7030A0"/>
                </a:solidFill>
              </a:rPr>
              <a:t>MgO</a:t>
            </a:r>
            <a:r>
              <a:rPr lang="en-US" sz="44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4400" b="1" dirty="0" smtClean="0">
                <a:solidFill>
                  <a:srgbClr val="7030A0"/>
                </a:solidFill>
              </a:rPr>
              <a:t>3). H</a:t>
            </a:r>
            <a:r>
              <a:rPr lang="en-US" sz="4400" b="1" baseline="-25000" dirty="0" smtClean="0">
                <a:solidFill>
                  <a:srgbClr val="7030A0"/>
                </a:solidFill>
              </a:rPr>
              <a:t>2</a:t>
            </a:r>
            <a:r>
              <a:rPr lang="en-US" sz="4400" b="1" dirty="0" smtClean="0">
                <a:solidFill>
                  <a:srgbClr val="7030A0"/>
                </a:solidFill>
              </a:rPr>
              <a:t>SO</a:t>
            </a:r>
            <a:r>
              <a:rPr lang="en-US" sz="4400" b="1" baseline="-25000" dirty="0" smtClean="0">
                <a:solidFill>
                  <a:srgbClr val="7030A0"/>
                </a:solidFill>
              </a:rPr>
              <a:t>3</a:t>
            </a:r>
            <a:r>
              <a:rPr lang="en-US" sz="4400" b="1" dirty="0" smtClean="0">
                <a:solidFill>
                  <a:srgbClr val="7030A0"/>
                </a:solidFill>
              </a:rPr>
              <a:t>, LiNO</a:t>
            </a:r>
            <a:r>
              <a:rPr lang="en-US" sz="4400" b="1" baseline="-25000" dirty="0" smtClean="0">
                <a:solidFill>
                  <a:srgbClr val="7030A0"/>
                </a:solidFill>
              </a:rPr>
              <a:t>3</a:t>
            </a:r>
            <a:r>
              <a:rPr lang="en-US" sz="4400" b="1" dirty="0" smtClean="0">
                <a:solidFill>
                  <a:srgbClr val="7030A0"/>
                </a:solidFill>
              </a:rPr>
              <a:t>, H</a:t>
            </a:r>
            <a:r>
              <a:rPr lang="en-US" sz="4400" b="1" baseline="-25000" dirty="0" smtClean="0">
                <a:solidFill>
                  <a:srgbClr val="7030A0"/>
                </a:solidFill>
              </a:rPr>
              <a:t>2</a:t>
            </a:r>
            <a:r>
              <a:rPr lang="en-US" sz="4400" b="1" dirty="0" smtClean="0">
                <a:solidFill>
                  <a:srgbClr val="7030A0"/>
                </a:solidFill>
              </a:rPr>
              <a:t>SO</a:t>
            </a:r>
            <a:r>
              <a:rPr lang="en-US" sz="4400" b="1" baseline="-25000" dirty="0" smtClean="0">
                <a:solidFill>
                  <a:srgbClr val="7030A0"/>
                </a:solidFill>
              </a:rPr>
              <a:t>4</a:t>
            </a:r>
            <a:r>
              <a:rPr lang="en-US" sz="4400" b="1" dirty="0" smtClean="0">
                <a:solidFill>
                  <a:srgbClr val="7030A0"/>
                </a:solidFill>
              </a:rPr>
              <a:t>. 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786190"/>
            <a:ext cx="47343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КОМАНДА «Химик»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357694"/>
            <a:ext cx="5929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CC0099"/>
                </a:solidFill>
              </a:rPr>
              <a:t>1</a:t>
            </a:r>
            <a:r>
              <a:rPr lang="ru-RU" sz="4400" b="1" dirty="0" smtClean="0">
                <a:solidFill>
                  <a:srgbClr val="CC0099"/>
                </a:solidFill>
              </a:rPr>
              <a:t>). </a:t>
            </a:r>
            <a:r>
              <a:rPr lang="en-US" sz="4400" b="1" dirty="0" err="1" smtClean="0">
                <a:solidFill>
                  <a:srgbClr val="CC0099"/>
                </a:solidFill>
              </a:rPr>
              <a:t>NaOH</a:t>
            </a:r>
            <a:r>
              <a:rPr lang="ru-RU" sz="4400" b="1" dirty="0" smtClean="0">
                <a:solidFill>
                  <a:srgbClr val="CC0099"/>
                </a:solidFill>
              </a:rPr>
              <a:t>, </a:t>
            </a:r>
            <a:r>
              <a:rPr lang="en-US" sz="4400" b="1" dirty="0" smtClean="0">
                <a:solidFill>
                  <a:srgbClr val="CC0099"/>
                </a:solidFill>
              </a:rPr>
              <a:t>Cu(OH)</a:t>
            </a:r>
            <a:r>
              <a:rPr lang="en-US" sz="4400" b="1" baseline="-25000" dirty="0" smtClean="0">
                <a:solidFill>
                  <a:srgbClr val="CC0099"/>
                </a:solidFill>
              </a:rPr>
              <a:t>2</a:t>
            </a:r>
            <a:r>
              <a:rPr lang="ru-RU" sz="4400" b="1" dirty="0" smtClean="0">
                <a:solidFill>
                  <a:srgbClr val="CC0099"/>
                </a:solidFill>
              </a:rPr>
              <a:t>, </a:t>
            </a:r>
            <a:r>
              <a:rPr lang="en-US" sz="4400" b="1" dirty="0" err="1" smtClean="0">
                <a:solidFill>
                  <a:srgbClr val="CC0099"/>
                </a:solidFill>
              </a:rPr>
              <a:t>CuO</a:t>
            </a:r>
            <a:endParaRPr lang="en-US" sz="4400" b="1" dirty="0" smtClean="0">
              <a:solidFill>
                <a:srgbClr val="CC0099"/>
              </a:solidFill>
            </a:endParaRPr>
          </a:p>
          <a:p>
            <a:r>
              <a:rPr lang="en-US" sz="4400" b="1" dirty="0" smtClean="0">
                <a:solidFill>
                  <a:srgbClr val="CC0099"/>
                </a:solidFill>
              </a:rPr>
              <a:t>2). BaSO</a:t>
            </a:r>
            <a:r>
              <a:rPr lang="en-US" sz="4400" b="1" baseline="-25000" dirty="0" smtClean="0">
                <a:solidFill>
                  <a:srgbClr val="CC0099"/>
                </a:solidFill>
              </a:rPr>
              <a:t>4</a:t>
            </a:r>
            <a:r>
              <a:rPr lang="en-US" sz="4400" b="1" dirty="0" smtClean="0">
                <a:solidFill>
                  <a:srgbClr val="CC0099"/>
                </a:solidFill>
              </a:rPr>
              <a:t>, </a:t>
            </a:r>
            <a:r>
              <a:rPr lang="en-US" sz="4400" b="1" dirty="0" err="1" smtClean="0">
                <a:solidFill>
                  <a:srgbClr val="CC0099"/>
                </a:solidFill>
              </a:rPr>
              <a:t>HCl</a:t>
            </a:r>
            <a:r>
              <a:rPr lang="en-US" sz="4400" b="1" dirty="0" smtClean="0">
                <a:solidFill>
                  <a:srgbClr val="CC0099"/>
                </a:solidFill>
              </a:rPr>
              <a:t>, CuCl</a:t>
            </a:r>
            <a:r>
              <a:rPr lang="en-US" sz="4400" b="1" baseline="-25000" dirty="0" smtClean="0">
                <a:solidFill>
                  <a:srgbClr val="CC0099"/>
                </a:solidFill>
              </a:rPr>
              <a:t>2</a:t>
            </a:r>
            <a:r>
              <a:rPr lang="en-US" sz="4400" b="1" dirty="0" smtClean="0">
                <a:solidFill>
                  <a:srgbClr val="CC0099"/>
                </a:solidFill>
              </a:rPr>
              <a:t>.</a:t>
            </a:r>
          </a:p>
          <a:p>
            <a:r>
              <a:rPr lang="en-US" sz="4400" b="1" dirty="0" smtClean="0">
                <a:solidFill>
                  <a:srgbClr val="CC0099"/>
                </a:solidFill>
              </a:rPr>
              <a:t>3). H</a:t>
            </a:r>
            <a:r>
              <a:rPr lang="en-US" sz="4400" b="1" baseline="-25000" dirty="0" smtClean="0">
                <a:solidFill>
                  <a:srgbClr val="CC0099"/>
                </a:solidFill>
              </a:rPr>
              <a:t>2</a:t>
            </a:r>
            <a:r>
              <a:rPr lang="en-US" sz="4400" b="1" dirty="0" smtClean="0">
                <a:solidFill>
                  <a:srgbClr val="CC0099"/>
                </a:solidFill>
              </a:rPr>
              <a:t>O, SO</a:t>
            </a:r>
            <a:r>
              <a:rPr lang="en-US" sz="4400" b="1" baseline="-25000" dirty="0" smtClean="0">
                <a:solidFill>
                  <a:srgbClr val="CC0099"/>
                </a:solidFill>
              </a:rPr>
              <a:t>2</a:t>
            </a:r>
            <a:r>
              <a:rPr lang="en-US" sz="4400" b="1" dirty="0" smtClean="0">
                <a:solidFill>
                  <a:srgbClr val="CC0099"/>
                </a:solidFill>
              </a:rPr>
              <a:t>, K</a:t>
            </a:r>
            <a:r>
              <a:rPr lang="en-US" sz="4400" b="1" baseline="-25000" dirty="0" smtClean="0">
                <a:solidFill>
                  <a:srgbClr val="CC0099"/>
                </a:solidFill>
              </a:rPr>
              <a:t>2</a:t>
            </a:r>
            <a:r>
              <a:rPr lang="en-US" sz="4400" b="1" dirty="0" smtClean="0">
                <a:solidFill>
                  <a:srgbClr val="CC0099"/>
                </a:solidFill>
              </a:rPr>
              <a:t>SO</a:t>
            </a:r>
            <a:r>
              <a:rPr lang="en-US" sz="4400" b="1" baseline="-25000" dirty="0" smtClean="0">
                <a:solidFill>
                  <a:srgbClr val="CC0099"/>
                </a:solidFill>
              </a:rPr>
              <a:t>4</a:t>
            </a:r>
            <a:r>
              <a:rPr lang="en-US" sz="4400" b="1" dirty="0" smtClean="0">
                <a:solidFill>
                  <a:srgbClr val="CC0099"/>
                </a:solidFill>
              </a:rPr>
              <a:t>. </a:t>
            </a:r>
            <a:endParaRPr lang="ru-RU" sz="4400" b="1" dirty="0">
              <a:solidFill>
                <a:srgbClr val="CC0099"/>
              </a:solidFill>
            </a:endParaRPr>
          </a:p>
        </p:txBody>
      </p:sp>
      <p:pic>
        <p:nvPicPr>
          <p:cNvPr id="7" name="Picture 8" descr="j028274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85728"/>
            <a:ext cx="271461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5214942" y="1785926"/>
            <a:ext cx="107157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357290" y="2357430"/>
            <a:ext cx="1857388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071802" y="3214686"/>
            <a:ext cx="164307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214942" y="4429132"/>
            <a:ext cx="114300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143240" y="5072074"/>
            <a:ext cx="1071570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714744" y="5715016"/>
            <a:ext cx="157163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072462" y="6000768"/>
            <a:ext cx="745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C0099"/>
                </a:solidFill>
              </a:rPr>
              <a:t>1 б</a:t>
            </a:r>
            <a:endParaRPr lang="ru-RU" sz="3200" b="1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500042"/>
            <a:ext cx="4961423" cy="92333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Конкурс № 3</a:t>
            </a:r>
            <a:endParaRPr lang="ru-RU" sz="5400" b="1" cap="none" spc="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285860"/>
            <a:ext cx="4047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КОМАНДА «Протон»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857364"/>
            <a:ext cx="51748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1). …  + … = </a:t>
            </a:r>
            <a:r>
              <a:rPr lang="en-US" sz="4400" dirty="0" smtClean="0"/>
              <a:t>CuCl</a:t>
            </a:r>
            <a:r>
              <a:rPr lang="en-US" sz="4400" baseline="-25000" dirty="0" smtClean="0"/>
              <a:t>2</a:t>
            </a:r>
          </a:p>
          <a:p>
            <a:r>
              <a:rPr lang="en-US" sz="4400" dirty="0" smtClean="0"/>
              <a:t>2). </a:t>
            </a:r>
            <a:r>
              <a:rPr lang="ru-RU" sz="4400" dirty="0" smtClean="0"/>
              <a:t>… + 2</a:t>
            </a:r>
            <a:r>
              <a:rPr lang="en-US" sz="4400" dirty="0" smtClean="0"/>
              <a:t> </a:t>
            </a:r>
            <a:r>
              <a:rPr lang="en-US" sz="4400" dirty="0" err="1" smtClean="0"/>
              <a:t>HCl</a:t>
            </a:r>
            <a:r>
              <a:rPr lang="en-US" sz="4400" dirty="0" smtClean="0"/>
              <a:t> = ZnCl</a:t>
            </a:r>
            <a:r>
              <a:rPr lang="en-US" sz="4400" baseline="-25000" dirty="0" smtClean="0"/>
              <a:t>2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929066"/>
            <a:ext cx="3901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КОМАНДА «Химик»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4857760"/>
            <a:ext cx="48221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1)</a:t>
            </a:r>
            <a:r>
              <a:rPr lang="ru-RU" sz="4400" dirty="0" smtClean="0"/>
              <a:t>.</a:t>
            </a:r>
            <a:r>
              <a:rPr lang="en-US" sz="4400" dirty="0" smtClean="0"/>
              <a:t> </a:t>
            </a:r>
            <a:r>
              <a:rPr lang="ru-RU" sz="4400" dirty="0" smtClean="0"/>
              <a:t> </a:t>
            </a:r>
            <a:r>
              <a:rPr lang="en-US" sz="4400" dirty="0" smtClean="0"/>
              <a:t>K + Cl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 = </a:t>
            </a:r>
            <a:r>
              <a:rPr lang="ru-RU" sz="4400" dirty="0" smtClean="0"/>
              <a:t>…</a:t>
            </a:r>
          </a:p>
          <a:p>
            <a:r>
              <a:rPr lang="ru-RU" sz="4400" dirty="0" smtClean="0"/>
              <a:t>2). …  </a:t>
            </a:r>
            <a:r>
              <a:rPr lang="en-US" sz="4400" dirty="0" smtClean="0"/>
              <a:t>  </a:t>
            </a:r>
            <a:r>
              <a:rPr lang="ru-RU" sz="4400" dirty="0" smtClean="0"/>
              <a:t>+ … </a:t>
            </a:r>
            <a:r>
              <a:rPr lang="en-US" sz="4400" dirty="0" smtClean="0"/>
              <a:t>=   </a:t>
            </a:r>
            <a:r>
              <a:rPr lang="en-US" sz="4400" dirty="0" err="1" smtClean="0"/>
              <a:t>MgO</a:t>
            </a:r>
            <a:endParaRPr lang="ru-RU" sz="4400" dirty="0"/>
          </a:p>
        </p:txBody>
      </p:sp>
      <p:pic>
        <p:nvPicPr>
          <p:cNvPr id="11" name="Рисунок 10" descr="1573786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2000240"/>
            <a:ext cx="2928958" cy="35719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071538" y="1857364"/>
            <a:ext cx="8178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Cu</a:t>
            </a:r>
            <a:endParaRPr lang="ru-RU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5984" y="1857364"/>
            <a:ext cx="862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Cl</a:t>
            </a:r>
            <a:r>
              <a:rPr lang="en-US" sz="4400" baseline="-25000" dirty="0" smtClean="0"/>
              <a:t>2</a:t>
            </a:r>
            <a:endParaRPr lang="ru-RU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1000100" y="2500306"/>
            <a:ext cx="7841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Zn</a:t>
            </a:r>
            <a:endParaRPr lang="ru-RU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3571868" y="4786322"/>
            <a:ext cx="1305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2KCl</a:t>
            </a:r>
            <a:endParaRPr lang="ru-RU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1071538" y="5429264"/>
            <a:ext cx="12490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2Mg</a:t>
            </a:r>
            <a:endParaRPr lang="ru-RU" sz="4400" dirty="0"/>
          </a:p>
        </p:txBody>
      </p:sp>
      <p:sp>
        <p:nvSpPr>
          <p:cNvPr id="18" name="TextBox 17"/>
          <p:cNvSpPr txBox="1"/>
          <p:nvPr/>
        </p:nvSpPr>
        <p:spPr>
          <a:xfrm>
            <a:off x="2643174" y="5500702"/>
            <a:ext cx="9509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O</a:t>
            </a:r>
            <a:r>
              <a:rPr lang="en-US" sz="4400" baseline="-25000" dirty="0" smtClean="0"/>
              <a:t>2  </a:t>
            </a:r>
            <a:endParaRPr lang="ru-RU" sz="4400" dirty="0"/>
          </a:p>
        </p:txBody>
      </p:sp>
      <p:sp>
        <p:nvSpPr>
          <p:cNvPr id="19" name="TextBox 18"/>
          <p:cNvSpPr txBox="1"/>
          <p:nvPr/>
        </p:nvSpPr>
        <p:spPr>
          <a:xfrm>
            <a:off x="3571868" y="5500702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2</a:t>
            </a:r>
            <a:endParaRPr lang="ru-RU" sz="4400" dirty="0"/>
          </a:p>
        </p:txBody>
      </p:sp>
      <p:sp>
        <p:nvSpPr>
          <p:cNvPr id="20" name="TextBox 19"/>
          <p:cNvSpPr txBox="1"/>
          <p:nvPr/>
        </p:nvSpPr>
        <p:spPr>
          <a:xfrm>
            <a:off x="5643570" y="40005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071538" y="4857760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2</a:t>
            </a:r>
            <a:endParaRPr lang="ru-RU" sz="4400" dirty="0"/>
          </a:p>
        </p:txBody>
      </p:sp>
      <p:sp>
        <p:nvSpPr>
          <p:cNvPr id="22" name="TextBox 21"/>
          <p:cNvSpPr txBox="1"/>
          <p:nvPr/>
        </p:nvSpPr>
        <p:spPr>
          <a:xfrm>
            <a:off x="7858148" y="642918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4б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85794"/>
            <a:ext cx="721523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C0099"/>
                </a:solidFill>
              </a:rPr>
              <a:t>Фенолфталеин </a:t>
            </a:r>
            <a:endParaRPr lang="ru-RU" sz="2800" dirty="0" smtClean="0">
              <a:solidFill>
                <a:srgbClr val="CC0099"/>
              </a:solidFill>
            </a:endParaRPr>
          </a:p>
          <a:p>
            <a:r>
              <a:rPr lang="ru-RU" sz="2800" b="1" dirty="0" smtClean="0"/>
              <a:t>Попасть в кислоту – есть ли горше удача?</a:t>
            </a:r>
          </a:p>
          <a:p>
            <a:r>
              <a:rPr lang="ru-RU" sz="2800" b="1" dirty="0" smtClean="0"/>
              <a:t>Но он перетерпит без вздохов, без плача.</a:t>
            </a:r>
          </a:p>
          <a:p>
            <a:r>
              <a:rPr lang="ru-RU" sz="2800" b="1" dirty="0" smtClean="0"/>
              <a:t>Зато в щелочах у фенолфталеина</a:t>
            </a:r>
          </a:p>
          <a:p>
            <a:r>
              <a:rPr lang="ru-RU" sz="2800" b="1" dirty="0" smtClean="0"/>
              <a:t>Начнется не жизнь, а сплошная малина.</a:t>
            </a:r>
          </a:p>
          <a:p>
            <a:endParaRPr lang="ru-RU" sz="2800" dirty="0" smtClean="0"/>
          </a:p>
          <a:p>
            <a:r>
              <a:rPr lang="ru-RU" sz="4800" b="1" dirty="0" smtClean="0">
                <a:solidFill>
                  <a:srgbClr val="FF0000"/>
                </a:solidFill>
              </a:rPr>
              <a:t>Метилоранж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/>
              <a:t>От щелочи я желт, как в лихорадке,</a:t>
            </a:r>
          </a:p>
          <a:p>
            <a:r>
              <a:rPr lang="ru-RU" sz="2800" b="1" dirty="0" smtClean="0"/>
              <a:t>Краснею от кислот, как от стыда.</a:t>
            </a:r>
          </a:p>
          <a:p>
            <a:r>
              <a:rPr lang="ru-RU" sz="2800" b="1" dirty="0" smtClean="0"/>
              <a:t>Но бросаюсь в воду без оглядки,</a:t>
            </a:r>
          </a:p>
          <a:p>
            <a:r>
              <a:rPr lang="ru-RU" sz="2800" b="1" dirty="0" smtClean="0"/>
              <a:t>И здесь уж не заест меня среда.</a:t>
            </a:r>
          </a:p>
          <a:p>
            <a:endParaRPr lang="ru-RU" sz="2800" b="1" dirty="0" smtClean="0"/>
          </a:p>
          <a:p>
            <a:endParaRPr lang="ru-RU" sz="2800" dirty="0"/>
          </a:p>
        </p:txBody>
      </p:sp>
      <p:pic>
        <p:nvPicPr>
          <p:cNvPr id="3" name="Рисунок 2" descr="Fake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2428868"/>
            <a:ext cx="2000264" cy="37862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11493" y="500042"/>
            <a:ext cx="2832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(К конкурсу № 4)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1127</TotalTime>
  <Words>779</Words>
  <Application>Microsoft Office PowerPoint</Application>
  <PresentationFormat>Экран (4:3)</PresentationFormat>
  <Paragraphs>237</Paragraphs>
  <Slides>15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Урок-игра Основные классы неорг соединений</dc:title>
  <dc:creator>Нина</dc:creator>
  <cp:lastModifiedBy>Нина</cp:lastModifiedBy>
  <cp:revision>118</cp:revision>
  <dcterms:created xsi:type="dcterms:W3CDTF">2009-01-30T08:59:18Z</dcterms:created>
  <dcterms:modified xsi:type="dcterms:W3CDTF">2011-01-17T17:17:43Z</dcterms:modified>
</cp:coreProperties>
</file>