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0" r:id="rId10"/>
    <p:sldId id="265" r:id="rId11"/>
    <p:sldId id="266" r:id="rId12"/>
    <p:sldId id="267" r:id="rId13"/>
    <p:sldId id="271" r:id="rId14"/>
    <p:sldId id="270" r:id="rId15"/>
    <p:sldId id="272" r:id="rId16"/>
    <p:sldId id="275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962A2A"/>
    <a:srgbClr val="9A2626"/>
    <a:srgbClr val="89373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950" autoAdjust="0"/>
    <p:restoredTop sz="94643" autoAdjust="0"/>
  </p:normalViewPr>
  <p:slideViewPr>
    <p:cSldViewPr>
      <p:cViewPr varScale="1">
        <p:scale>
          <a:sx n="106" d="100"/>
          <a:sy n="106" d="100"/>
        </p:scale>
        <p:origin x="-110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4D3B78-13F3-4968-86D9-3C42596E14C6}" type="datetimeFigureOut">
              <a:rPr lang="ru-RU" smtClean="0"/>
              <a:pPr/>
              <a:t>24.11.2010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172B95-8993-44E7-B96C-14AD077CD9C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72B95-8993-44E7-B96C-14AD077CD9C4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72B95-8993-44E7-B96C-14AD077CD9C4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72B95-8993-44E7-B96C-14AD077CD9C4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72B95-8993-44E7-B96C-14AD077CD9C4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72B95-8993-44E7-B96C-14AD077CD9C4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72B95-8993-44E7-B96C-14AD077CD9C4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72B95-8993-44E7-B96C-14AD077CD9C4}" type="slidenum">
              <a:rPr lang="ru-RU" smtClean="0"/>
              <a:pPr/>
              <a:t>15</a:t>
            </a:fld>
            <a:endParaRPr lang="ru-RU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72B95-8993-44E7-B96C-14AD077CD9C4}" type="slidenum">
              <a:rPr lang="ru-RU" smtClean="0"/>
              <a:pPr/>
              <a:t>16</a:t>
            </a:fld>
            <a:endParaRPr lang="ru-RU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72B95-8993-44E7-B96C-14AD077CD9C4}" type="slidenum">
              <a:rPr lang="ru-RU" smtClean="0"/>
              <a:pPr/>
              <a:t>17</a:t>
            </a:fld>
            <a:endParaRPr lang="ru-RU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72B95-8993-44E7-B96C-14AD077CD9C4}" type="slidenum">
              <a:rPr lang="ru-RU" smtClean="0"/>
              <a:pPr/>
              <a:t>18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72B95-8993-44E7-B96C-14AD077CD9C4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72B95-8993-44E7-B96C-14AD077CD9C4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72B95-8993-44E7-B96C-14AD077CD9C4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72B95-8993-44E7-B96C-14AD077CD9C4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72B95-8993-44E7-B96C-14AD077CD9C4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72B95-8993-44E7-B96C-14AD077CD9C4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72B95-8993-44E7-B96C-14AD077CD9C4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72B95-8993-44E7-B96C-14AD077CD9C4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6EE6F-BF66-4466-9BDC-CAA0218BE609}" type="datetimeFigureOut">
              <a:rPr lang="ru-RU" smtClean="0"/>
              <a:pPr/>
              <a:t>24.11.2010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45C7A-5E0F-4873-98DE-192ADBD5508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6EE6F-BF66-4466-9BDC-CAA0218BE609}" type="datetimeFigureOut">
              <a:rPr lang="ru-RU" smtClean="0"/>
              <a:pPr/>
              <a:t>24.11.2010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45C7A-5E0F-4873-98DE-192ADBD5508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6EE6F-BF66-4466-9BDC-CAA0218BE609}" type="datetimeFigureOut">
              <a:rPr lang="ru-RU" smtClean="0"/>
              <a:pPr/>
              <a:t>24.11.2010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45C7A-5E0F-4873-98DE-192ADBD5508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6EE6F-BF66-4466-9BDC-CAA0218BE609}" type="datetimeFigureOut">
              <a:rPr lang="ru-RU" smtClean="0"/>
              <a:pPr/>
              <a:t>24.11.2010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45C7A-5E0F-4873-98DE-192ADBD5508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6EE6F-BF66-4466-9BDC-CAA0218BE609}" type="datetimeFigureOut">
              <a:rPr lang="ru-RU" smtClean="0"/>
              <a:pPr/>
              <a:t>24.11.2010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45C7A-5E0F-4873-98DE-192ADBD5508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6EE6F-BF66-4466-9BDC-CAA0218BE609}" type="datetimeFigureOut">
              <a:rPr lang="ru-RU" smtClean="0"/>
              <a:pPr/>
              <a:t>24.11.2010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45C7A-5E0F-4873-98DE-192ADBD5508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6EE6F-BF66-4466-9BDC-CAA0218BE609}" type="datetimeFigureOut">
              <a:rPr lang="ru-RU" smtClean="0"/>
              <a:pPr/>
              <a:t>24.11.2010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45C7A-5E0F-4873-98DE-192ADBD5508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6EE6F-BF66-4466-9BDC-CAA0218BE609}" type="datetimeFigureOut">
              <a:rPr lang="ru-RU" smtClean="0"/>
              <a:pPr/>
              <a:t>24.11.2010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45C7A-5E0F-4873-98DE-192ADBD5508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6EE6F-BF66-4466-9BDC-CAA0218BE609}" type="datetimeFigureOut">
              <a:rPr lang="ru-RU" smtClean="0"/>
              <a:pPr/>
              <a:t>24.11.2010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45C7A-5E0F-4873-98DE-192ADBD5508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6EE6F-BF66-4466-9BDC-CAA0218BE609}" type="datetimeFigureOut">
              <a:rPr lang="ru-RU" smtClean="0"/>
              <a:pPr/>
              <a:t>24.11.2010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45C7A-5E0F-4873-98DE-192ADBD5508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6EE6F-BF66-4466-9BDC-CAA0218BE609}" type="datetimeFigureOut">
              <a:rPr lang="ru-RU" smtClean="0"/>
              <a:pPr/>
              <a:t>24.11.2010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745C7A-5E0F-4873-98DE-192ADBD5508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AD6EE6F-BF66-4466-9BDC-CAA0218BE609}" type="datetimeFigureOut">
              <a:rPr lang="ru-RU" smtClean="0"/>
              <a:pPr/>
              <a:t>24.11.2010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745C7A-5E0F-4873-98DE-192ADBD55087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ipe dir="d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1.png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50006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142984"/>
            <a:ext cx="6400800" cy="449581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14348" y="857232"/>
            <a:ext cx="8072494" cy="4572032"/>
          </a:xfrm>
          <a:prstGeom prst="ellipse">
            <a:avLst/>
          </a:prstGeom>
          <a:solidFill>
            <a:srgbClr val="9A262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САМЫЙ</a:t>
            </a:r>
          </a:p>
          <a:p>
            <a:pPr algn="ctr"/>
            <a:r>
              <a:rPr lang="ru-RU" sz="96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УМНЫЙ</a:t>
            </a:r>
            <a:endParaRPr lang="ru-RU" sz="8800" b="1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9. Чем, согласно русской пословице, красна изба? 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000" b="1" dirty="0" smtClean="0"/>
              <a:t>1.Красной икрой;</a:t>
            </a:r>
          </a:p>
          <a:p>
            <a:pPr>
              <a:buNone/>
            </a:pPr>
            <a:r>
              <a:rPr lang="ru-RU" sz="4000" b="1" dirty="0" smtClean="0"/>
              <a:t>2.Пирогами;</a:t>
            </a:r>
          </a:p>
          <a:p>
            <a:pPr>
              <a:buNone/>
            </a:pPr>
            <a:r>
              <a:rPr lang="ru-RU" sz="4000" b="1" dirty="0" smtClean="0"/>
              <a:t>3.Красной рыбой;</a:t>
            </a:r>
          </a:p>
          <a:p>
            <a:pPr>
              <a:buNone/>
            </a:pPr>
            <a:r>
              <a:rPr lang="ru-RU" sz="4000" b="1" dirty="0" smtClean="0"/>
              <a:t>4.Борщом.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1500198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10. На какое дерево уселась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крыловская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Ворона, собираясь позавтракать? </a:t>
            </a:r>
            <a:b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038608"/>
          </a:xfrm>
        </p:spPr>
        <p:txBody>
          <a:bodyPr/>
          <a:lstStyle/>
          <a:p>
            <a:pPr>
              <a:buNone/>
            </a:pPr>
            <a:r>
              <a:rPr lang="ru-RU" sz="4000" b="1" dirty="0" smtClean="0"/>
              <a:t>1.На дуб;</a:t>
            </a:r>
          </a:p>
          <a:p>
            <a:pPr>
              <a:buNone/>
            </a:pPr>
            <a:r>
              <a:rPr lang="ru-RU" sz="4000" b="1" dirty="0" smtClean="0"/>
              <a:t>2.На ель;</a:t>
            </a:r>
          </a:p>
          <a:p>
            <a:pPr>
              <a:buNone/>
            </a:pPr>
            <a:r>
              <a:rPr lang="ru-RU" sz="4000" b="1" dirty="0" smtClean="0"/>
              <a:t>3.На березу;</a:t>
            </a:r>
          </a:p>
          <a:p>
            <a:pPr>
              <a:buNone/>
            </a:pPr>
            <a:r>
              <a:rPr lang="ru-RU" sz="4000" b="1" dirty="0" smtClean="0"/>
              <a:t>4.На осину.</a:t>
            </a:r>
            <a:endParaRPr lang="ru-RU" b="1" dirty="0" smtClean="0"/>
          </a:p>
          <a:p>
            <a:endParaRPr lang="ru-RU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endParaRPr lang="ru-RU" sz="7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ru-RU" sz="7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7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7 5 5 3 6 4 4 2</a:t>
            </a:r>
            <a:endParaRPr lang="ru-RU" sz="7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000100" y="571480"/>
            <a:ext cx="1857388" cy="1214446"/>
          </a:xfrm>
          <a:prstGeom prst="ellipse">
            <a:avLst/>
          </a:prstGeom>
          <a:solidFill>
            <a:srgbClr val="962A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 smtClean="0"/>
          </a:p>
          <a:p>
            <a:pPr algn="ctr"/>
            <a:r>
              <a:rPr lang="ru-RU" sz="3600" b="1" dirty="0" smtClean="0">
                <a:solidFill>
                  <a:schemeClr val="bg2">
                    <a:lumMod val="90000"/>
                  </a:schemeClr>
                </a:solidFill>
              </a:rPr>
              <a:t>1</a:t>
            </a:r>
          </a:p>
          <a:p>
            <a:pPr algn="ctr"/>
            <a:endParaRPr lang="ru-RU" sz="3200" b="1" dirty="0" smtClean="0">
              <a:solidFill>
                <a:schemeClr val="bg2">
                  <a:lumMod val="90000"/>
                </a:schemeClr>
              </a:solidFill>
            </a:endParaRPr>
          </a:p>
          <a:p>
            <a:pPr algn="ctr"/>
            <a:endParaRPr lang="ru-RU" sz="2400" dirty="0"/>
          </a:p>
        </p:txBody>
      </p:sp>
      <p:sp>
        <p:nvSpPr>
          <p:cNvPr id="7" name="Овал 6"/>
          <p:cNvSpPr/>
          <p:nvPr/>
        </p:nvSpPr>
        <p:spPr>
          <a:xfrm>
            <a:off x="3071802" y="571480"/>
            <a:ext cx="1857388" cy="1214446"/>
          </a:xfrm>
          <a:prstGeom prst="ellipse">
            <a:avLst/>
          </a:prstGeom>
          <a:solidFill>
            <a:srgbClr val="9A262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ctr"/>
            <a:r>
              <a:rPr lang="ru-RU" sz="2400" b="1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АБВГ</a:t>
            </a:r>
            <a:endParaRPr lang="ru-RU" sz="2000" b="1" dirty="0">
              <a:solidFill>
                <a:schemeClr val="bg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143504" y="571480"/>
            <a:ext cx="1857388" cy="1214446"/>
          </a:xfrm>
          <a:prstGeom prst="ellipse">
            <a:avLst/>
          </a:prstGeom>
          <a:solidFill>
            <a:srgbClr val="962A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algn="ctr"/>
            <a:r>
              <a:rPr lang="ru-RU" sz="2400" b="1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ДЕЖЗ</a:t>
            </a:r>
            <a:endParaRPr lang="ru-RU" b="1" dirty="0">
              <a:solidFill>
                <a:schemeClr val="bg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071538" y="2000240"/>
            <a:ext cx="1785950" cy="1071570"/>
          </a:xfrm>
          <a:prstGeom prst="ellipse">
            <a:avLst/>
          </a:prstGeom>
          <a:solidFill>
            <a:srgbClr val="9A262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algn="ctr"/>
            <a:r>
              <a:rPr lang="ru-RU" sz="2400" b="1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ИЙКЛ</a:t>
            </a:r>
            <a:endParaRPr lang="ru-RU" b="1" dirty="0">
              <a:solidFill>
                <a:schemeClr val="bg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143240" y="2071678"/>
            <a:ext cx="1857388" cy="1071570"/>
          </a:xfrm>
          <a:prstGeom prst="ellipse">
            <a:avLst/>
          </a:prstGeom>
          <a:solidFill>
            <a:srgbClr val="962A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  <a:p>
            <a:pPr algn="ctr"/>
            <a:r>
              <a:rPr lang="ru-RU" sz="2400" b="1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МНОП</a:t>
            </a:r>
            <a:endParaRPr lang="ru-RU" sz="2400" b="1" dirty="0">
              <a:solidFill>
                <a:schemeClr val="bg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214942" y="2000240"/>
            <a:ext cx="1857388" cy="1214446"/>
          </a:xfrm>
          <a:prstGeom prst="ellipse">
            <a:avLst/>
          </a:prstGeom>
          <a:solidFill>
            <a:srgbClr val="962A2A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r>
              <a:rPr lang="ru-RU" sz="2400" b="1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РСТУ</a:t>
            </a:r>
            <a:endParaRPr lang="ru-RU" sz="2400" b="1" dirty="0">
              <a:solidFill>
                <a:schemeClr val="bg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142976" y="3286124"/>
            <a:ext cx="1714512" cy="1143008"/>
          </a:xfrm>
          <a:prstGeom prst="ellipse">
            <a:avLst/>
          </a:prstGeom>
          <a:solidFill>
            <a:srgbClr val="9A262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pPr algn="ctr"/>
            <a:r>
              <a:rPr lang="ru-RU" sz="2400" b="1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ФХЦЧ</a:t>
            </a:r>
            <a:endParaRPr lang="ru-RU" sz="2400" b="1" dirty="0">
              <a:solidFill>
                <a:schemeClr val="bg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3214678" y="3357562"/>
            <a:ext cx="1857388" cy="1143008"/>
          </a:xfrm>
          <a:prstGeom prst="ellipse">
            <a:avLst/>
          </a:prstGeom>
          <a:solidFill>
            <a:srgbClr val="962A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r>
              <a:rPr lang="ru-RU" sz="2000" b="1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ШЩЪЫ</a:t>
            </a:r>
            <a:endParaRPr lang="ru-RU" sz="2000" b="1" dirty="0">
              <a:solidFill>
                <a:schemeClr val="bg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5357818" y="3429000"/>
            <a:ext cx="1785950" cy="1143008"/>
          </a:xfrm>
          <a:prstGeom prst="ellipse">
            <a:avLst/>
          </a:prstGeom>
          <a:solidFill>
            <a:srgbClr val="9A262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 algn="ctr"/>
            <a:r>
              <a:rPr lang="ru-RU" sz="2400" b="1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ЬЭЮЯ</a:t>
            </a:r>
            <a:endParaRPr lang="ru-RU" sz="2400" b="1" dirty="0">
              <a:solidFill>
                <a:schemeClr val="bg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785794"/>
            <a:ext cx="3500462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Сказка  - ложь, да в ней намёк…</a:t>
            </a:r>
            <a:endParaRPr lang="ru-RU" sz="3200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86314" y="785794"/>
            <a:ext cx="3357586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Сказки А.С.Пушкина</a:t>
            </a:r>
            <a:endParaRPr lang="ru-RU" sz="3200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3357562"/>
            <a:ext cx="3500462" cy="228601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Литературный лабиринт</a:t>
            </a:r>
            <a:endParaRPr lang="ru-RU" sz="3200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86314" y="3357562"/>
            <a:ext cx="3357586" cy="228601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Языкознание</a:t>
            </a:r>
            <a:endParaRPr lang="ru-RU" sz="3600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endParaRPr lang="ru-RU" sz="7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ru-RU" sz="7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7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736</a:t>
            </a:r>
            <a:endParaRPr lang="ru-RU" sz="7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000100" y="571480"/>
            <a:ext cx="1857388" cy="1214446"/>
          </a:xfrm>
          <a:prstGeom prst="ellipse">
            <a:avLst/>
          </a:prstGeom>
          <a:solidFill>
            <a:srgbClr val="962A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 smtClean="0"/>
          </a:p>
          <a:p>
            <a:pPr algn="ctr"/>
            <a:r>
              <a:rPr lang="ru-RU" sz="3600" b="1" dirty="0" smtClean="0">
                <a:solidFill>
                  <a:schemeClr val="bg2">
                    <a:lumMod val="90000"/>
                  </a:schemeClr>
                </a:solidFill>
              </a:rPr>
              <a:t>1</a:t>
            </a:r>
          </a:p>
          <a:p>
            <a:pPr algn="ctr"/>
            <a:endParaRPr lang="ru-RU" sz="3200" b="1" dirty="0" smtClean="0">
              <a:solidFill>
                <a:schemeClr val="bg2">
                  <a:lumMod val="90000"/>
                </a:schemeClr>
              </a:solidFill>
            </a:endParaRPr>
          </a:p>
          <a:p>
            <a:pPr algn="ctr"/>
            <a:endParaRPr lang="ru-RU" sz="2400" dirty="0"/>
          </a:p>
        </p:txBody>
      </p:sp>
      <p:sp>
        <p:nvSpPr>
          <p:cNvPr id="7" name="Овал 6"/>
          <p:cNvSpPr/>
          <p:nvPr/>
        </p:nvSpPr>
        <p:spPr>
          <a:xfrm>
            <a:off x="3071802" y="571480"/>
            <a:ext cx="1857388" cy="1214446"/>
          </a:xfrm>
          <a:prstGeom prst="ellipse">
            <a:avLst/>
          </a:prstGeom>
          <a:solidFill>
            <a:srgbClr val="9A262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ctr"/>
            <a:r>
              <a:rPr lang="ru-RU" sz="2400" b="1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АБВГ</a:t>
            </a:r>
            <a:endParaRPr lang="ru-RU" sz="2000" b="1" dirty="0">
              <a:solidFill>
                <a:schemeClr val="bg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143504" y="571480"/>
            <a:ext cx="1857388" cy="1214446"/>
          </a:xfrm>
          <a:prstGeom prst="ellipse">
            <a:avLst/>
          </a:prstGeom>
          <a:solidFill>
            <a:srgbClr val="962A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algn="ctr"/>
            <a:r>
              <a:rPr lang="ru-RU" sz="2400" b="1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ДЕЖЗ</a:t>
            </a:r>
            <a:endParaRPr lang="ru-RU" b="1" dirty="0">
              <a:solidFill>
                <a:schemeClr val="bg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071538" y="2000240"/>
            <a:ext cx="1785950" cy="1071570"/>
          </a:xfrm>
          <a:prstGeom prst="ellipse">
            <a:avLst/>
          </a:prstGeom>
          <a:solidFill>
            <a:srgbClr val="9A262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algn="ctr"/>
            <a:r>
              <a:rPr lang="ru-RU" sz="2400" b="1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ИЙКЛ</a:t>
            </a:r>
            <a:endParaRPr lang="ru-RU" b="1" dirty="0">
              <a:solidFill>
                <a:schemeClr val="bg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143240" y="2071678"/>
            <a:ext cx="1857388" cy="1071570"/>
          </a:xfrm>
          <a:prstGeom prst="ellipse">
            <a:avLst/>
          </a:prstGeom>
          <a:solidFill>
            <a:srgbClr val="962A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  <a:p>
            <a:pPr algn="ctr"/>
            <a:r>
              <a:rPr lang="ru-RU" sz="2400" b="1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МНОП</a:t>
            </a:r>
            <a:endParaRPr lang="ru-RU" sz="2400" b="1" dirty="0">
              <a:solidFill>
                <a:schemeClr val="bg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214942" y="2000240"/>
            <a:ext cx="1857388" cy="1214446"/>
          </a:xfrm>
          <a:prstGeom prst="ellipse">
            <a:avLst/>
          </a:prstGeom>
          <a:solidFill>
            <a:srgbClr val="962A2A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r>
              <a:rPr lang="ru-RU" sz="2400" b="1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РСТУ</a:t>
            </a:r>
            <a:endParaRPr lang="ru-RU" sz="2400" b="1" dirty="0">
              <a:solidFill>
                <a:schemeClr val="bg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142976" y="3286124"/>
            <a:ext cx="1714512" cy="1143008"/>
          </a:xfrm>
          <a:prstGeom prst="ellipse">
            <a:avLst/>
          </a:prstGeom>
          <a:solidFill>
            <a:srgbClr val="9A262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pPr algn="ctr"/>
            <a:r>
              <a:rPr lang="ru-RU" sz="2400" b="1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ФХЦЧ</a:t>
            </a:r>
            <a:endParaRPr lang="ru-RU" sz="2400" b="1" dirty="0">
              <a:solidFill>
                <a:schemeClr val="bg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3214678" y="3357562"/>
            <a:ext cx="1857388" cy="1143008"/>
          </a:xfrm>
          <a:prstGeom prst="ellipse">
            <a:avLst/>
          </a:prstGeom>
          <a:solidFill>
            <a:srgbClr val="962A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r>
              <a:rPr lang="ru-RU" sz="2000" b="1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ШЩЪЫ</a:t>
            </a:r>
            <a:endParaRPr lang="ru-RU" sz="2000" b="1" dirty="0">
              <a:solidFill>
                <a:schemeClr val="bg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5357818" y="3429000"/>
            <a:ext cx="1785950" cy="1143008"/>
          </a:xfrm>
          <a:prstGeom prst="ellipse">
            <a:avLst/>
          </a:prstGeom>
          <a:solidFill>
            <a:srgbClr val="9A262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 algn="ctr"/>
            <a:r>
              <a:rPr lang="ru-RU" sz="2400" b="1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ЬЭЮЯ</a:t>
            </a:r>
            <a:endParaRPr lang="ru-RU" sz="2400" b="1" dirty="0">
              <a:solidFill>
                <a:schemeClr val="bg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/>
          <a:lstStyle/>
          <a:p>
            <a:pPr algn="ctr"/>
            <a:endParaRPr lang="ru-RU" dirty="0"/>
          </a:p>
        </p:txBody>
      </p:sp>
      <p:sp>
        <p:nvSpPr>
          <p:cNvPr id="4" name="Прямоугольник 3">
            <a:hlinkClick r:id="rId3" action="ppaction://hlinkfile"/>
          </p:cNvPr>
          <p:cNvSpPr/>
          <p:nvPr/>
        </p:nvSpPr>
        <p:spPr>
          <a:xfrm>
            <a:off x="1000100" y="1142984"/>
            <a:ext cx="1143008" cy="107157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</a:rPr>
              <a:t>1</a:t>
            </a:r>
            <a:endParaRPr lang="ru-RU" sz="54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14546" y="1142984"/>
            <a:ext cx="1143008" cy="107157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</a:rPr>
              <a:t>2</a:t>
            </a:r>
            <a:endParaRPr lang="ru-RU" sz="54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28992" y="1142984"/>
            <a:ext cx="1071570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</a:rPr>
              <a:t>3</a:t>
            </a:r>
            <a:endParaRPr lang="ru-RU" sz="54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643570" y="1142984"/>
            <a:ext cx="1000132" cy="107157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</a:rPr>
              <a:t>5</a:t>
            </a:r>
            <a:endParaRPr lang="ru-RU" sz="54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72000" y="1142984"/>
            <a:ext cx="1000132" cy="107157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</a:rPr>
              <a:t>4</a:t>
            </a:r>
            <a:endParaRPr lang="ru-RU" sz="54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00100" y="2285992"/>
            <a:ext cx="1143008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</a:rPr>
              <a:t>6</a:t>
            </a:r>
            <a:endParaRPr lang="ru-RU" sz="54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214546" y="2285992"/>
            <a:ext cx="1143008" cy="107157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</a:rPr>
              <a:t>7</a:t>
            </a:r>
            <a:endParaRPr lang="ru-RU" sz="54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428992" y="2285992"/>
            <a:ext cx="1071570" cy="107157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</a:rPr>
              <a:t>8</a:t>
            </a:r>
            <a:endParaRPr lang="ru-RU" sz="540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572000" y="2285992"/>
            <a:ext cx="1000132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</a:rPr>
              <a:t>9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643570" y="2285992"/>
            <a:ext cx="1000132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</a:rPr>
              <a:t>10</a:t>
            </a:r>
            <a:endParaRPr lang="ru-RU" sz="5400" b="1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000100" y="3429000"/>
            <a:ext cx="1143008" cy="114300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</a:rPr>
              <a:t>11</a:t>
            </a:r>
            <a:endParaRPr lang="ru-RU" sz="5400" b="1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214546" y="3429000"/>
            <a:ext cx="1143008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</a:rPr>
              <a:t>12</a:t>
            </a:r>
            <a:endParaRPr lang="ru-RU" sz="5400" b="1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428992" y="3429000"/>
            <a:ext cx="1071570" cy="114300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</a:rPr>
              <a:t>13</a:t>
            </a:r>
            <a:endParaRPr lang="ru-RU" sz="5400" b="1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572000" y="3429000"/>
            <a:ext cx="1000132" cy="114300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</a:rPr>
              <a:t>14</a:t>
            </a:r>
            <a:endParaRPr lang="ru-RU" sz="5400" b="1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643570" y="3429000"/>
            <a:ext cx="1000132" cy="114300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</a:rPr>
              <a:t>15</a:t>
            </a:r>
            <a:endParaRPr lang="ru-RU" sz="5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1142984"/>
            <a:ext cx="1143008" cy="107157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</a:rPr>
              <a:t>1</a:t>
            </a:r>
            <a:endParaRPr lang="ru-RU" sz="54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14546" y="1142984"/>
            <a:ext cx="1143008" cy="107157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</a:rPr>
              <a:t>2</a:t>
            </a:r>
            <a:endParaRPr lang="ru-RU" sz="54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28992" y="1142984"/>
            <a:ext cx="1071570" cy="107157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</a:rPr>
              <a:t>3</a:t>
            </a:r>
            <a:endParaRPr lang="ru-RU" sz="54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643570" y="1142984"/>
            <a:ext cx="1000132" cy="107157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</a:rPr>
              <a:t>5</a:t>
            </a:r>
            <a:endParaRPr lang="ru-RU" sz="54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72000" y="1142984"/>
            <a:ext cx="1000132" cy="107157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</a:rPr>
              <a:t>4</a:t>
            </a:r>
            <a:endParaRPr lang="ru-RU" sz="54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00100" y="2285992"/>
            <a:ext cx="1143008" cy="107157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</a:rPr>
              <a:t>6</a:t>
            </a:r>
            <a:endParaRPr lang="ru-RU" sz="54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214546" y="2285992"/>
            <a:ext cx="1143008" cy="107157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</a:rPr>
              <a:t>7</a:t>
            </a:r>
            <a:endParaRPr lang="ru-RU" sz="54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428992" y="2285992"/>
            <a:ext cx="1071570" cy="107157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</a:rPr>
              <a:t>8</a:t>
            </a:r>
            <a:endParaRPr lang="ru-RU" sz="540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572000" y="2285992"/>
            <a:ext cx="1000132" cy="107157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</a:rPr>
              <a:t>9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643570" y="2285992"/>
            <a:ext cx="1000132" cy="107157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</a:rPr>
              <a:t>10</a:t>
            </a:r>
            <a:endParaRPr lang="ru-RU" sz="5400" b="1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000100" y="3429000"/>
            <a:ext cx="1143008" cy="11430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</a:rPr>
              <a:t>11</a:t>
            </a:r>
            <a:endParaRPr lang="ru-RU" sz="5400" b="1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214546" y="3429000"/>
            <a:ext cx="1143008" cy="11430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</a:rPr>
              <a:t>12</a:t>
            </a:r>
            <a:endParaRPr lang="ru-RU" sz="5400" b="1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428992" y="3429000"/>
            <a:ext cx="1071570" cy="11430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</a:rPr>
              <a:t>13</a:t>
            </a:r>
            <a:endParaRPr lang="ru-RU" sz="5400" b="1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572000" y="3429000"/>
            <a:ext cx="1000132" cy="11430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</a:rPr>
              <a:t>14</a:t>
            </a:r>
            <a:endParaRPr lang="ru-RU" sz="5400" b="1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643570" y="3429000"/>
            <a:ext cx="1000132" cy="11430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</a:rPr>
              <a:t>15</a:t>
            </a:r>
            <a:endParaRPr lang="ru-RU" sz="5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21091812">
            <a:off x="457200" y="857232"/>
            <a:ext cx="8229600" cy="546736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6600" dirty="0" smtClean="0"/>
          </a:p>
          <a:p>
            <a:pPr algn="ctr">
              <a:buNone/>
            </a:pPr>
            <a:r>
              <a:rPr lang="ru-RU" sz="72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ПОЗДРАВЛЯЕМ!</a:t>
            </a:r>
            <a:endParaRPr lang="ru-RU" sz="7200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 descr="http://kilat.ru/cvety/cvety/animacionnaja-kartinka-cvetok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203008">
            <a:off x="2121152" y="2708389"/>
            <a:ext cx="4925358" cy="449327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21003710">
            <a:off x="246893" y="-75246"/>
            <a:ext cx="8229600" cy="500318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6000" dirty="0" smtClean="0"/>
          </a:p>
          <a:p>
            <a:pPr algn="ctr">
              <a:buNone/>
            </a:pPr>
            <a:r>
              <a:rPr lang="ru-RU" sz="8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sz="8800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C:\Documents and Settings\Эльвира\Рабочий стол\шаблоны для презентаций\Анимашки\Лене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3571876"/>
            <a:ext cx="3071834" cy="328612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71546"/>
            <a:ext cx="8229600" cy="200026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1.В </a:t>
            </a:r>
            <a:r>
              <a:rPr lang="ru-RU" b="1" dirty="0"/>
              <a:t>каком государстве жили герои многих русских сказок?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278608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000" b="1" dirty="0"/>
              <a:t>1.Двунадесятом;</a:t>
            </a:r>
            <a:endParaRPr lang="ru-RU" sz="4000" b="1" dirty="0" smtClean="0"/>
          </a:p>
          <a:p>
            <a:pPr>
              <a:buNone/>
            </a:pPr>
            <a:r>
              <a:rPr lang="ru-RU" sz="4000" b="1" dirty="0"/>
              <a:t>2.Доисторическом;</a:t>
            </a:r>
            <a:endParaRPr lang="ru-RU" sz="4000" b="1" dirty="0" smtClean="0"/>
          </a:p>
          <a:p>
            <a:pPr>
              <a:buNone/>
            </a:pPr>
            <a:r>
              <a:rPr lang="ru-RU" sz="4000" b="1" dirty="0"/>
              <a:t>3.Тридевятом;</a:t>
            </a:r>
            <a:endParaRPr lang="ru-RU" sz="4000" b="1" dirty="0" smtClean="0"/>
          </a:p>
          <a:p>
            <a:pPr>
              <a:buNone/>
            </a:pPr>
            <a:r>
              <a:rPr lang="ru-RU" sz="4000" b="1" dirty="0"/>
              <a:t>4.Поднебесном.</a:t>
            </a:r>
            <a:endParaRPr lang="ru-RU" sz="4000" b="1" dirty="0" smtClean="0"/>
          </a:p>
          <a:p>
            <a:endParaRPr lang="ru-RU" sz="32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439028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Что из этого является непременной принадлежностью феи? 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7528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/>
              <a:t>1.Посох;</a:t>
            </a:r>
          </a:p>
          <a:p>
            <a:pPr>
              <a:buNone/>
            </a:pPr>
            <a:r>
              <a:rPr lang="ru-RU" sz="4400" b="1" dirty="0" smtClean="0"/>
              <a:t>2.Волшебная палочка;</a:t>
            </a:r>
          </a:p>
          <a:p>
            <a:pPr>
              <a:buNone/>
            </a:pPr>
            <a:r>
              <a:rPr lang="ru-RU" sz="4400" b="1" dirty="0" smtClean="0"/>
              <a:t>3.Помело;</a:t>
            </a:r>
          </a:p>
          <a:p>
            <a:pPr>
              <a:buNone/>
            </a:pPr>
            <a:r>
              <a:rPr lang="ru-RU" sz="4400" b="1" dirty="0" smtClean="0"/>
              <a:t>4.Шапка-невидимка.</a:t>
            </a:r>
          </a:p>
          <a:p>
            <a:endParaRPr lang="ru-RU" sz="32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1428760"/>
          </a:xfrm>
        </p:spPr>
        <p:txBody>
          <a:bodyPr>
            <a:noAutofit/>
          </a:bodyPr>
          <a:lstStyle/>
          <a:p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3.В каком году родился А.С.Пушкин?</a:t>
            </a:r>
            <a:r>
              <a:rPr lang="ru-RU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395798"/>
          </a:xfrm>
        </p:spPr>
        <p:txBody>
          <a:bodyPr/>
          <a:lstStyle/>
          <a:p>
            <a:pPr>
              <a:buNone/>
            </a:pPr>
            <a:r>
              <a:rPr lang="ru-RU" sz="4400" b="1" dirty="0" smtClean="0"/>
              <a:t>1.  1799</a:t>
            </a:r>
          </a:p>
          <a:p>
            <a:pPr>
              <a:buNone/>
            </a:pPr>
            <a:r>
              <a:rPr lang="ru-RU" sz="4400" b="1" dirty="0" smtClean="0"/>
              <a:t>2.  1801</a:t>
            </a:r>
          </a:p>
          <a:p>
            <a:pPr>
              <a:buNone/>
            </a:pPr>
            <a:r>
              <a:rPr lang="ru-RU" sz="4400" b="1" dirty="0" smtClean="0"/>
              <a:t>3.  1797</a:t>
            </a:r>
          </a:p>
          <a:p>
            <a:pPr>
              <a:buNone/>
            </a:pPr>
            <a:r>
              <a:rPr lang="ru-RU" sz="4400" b="1" dirty="0" smtClean="0"/>
              <a:t>4.  1841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В русских сказках лисичка-сестричка,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зайчик-побегайчик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коза-… Кто? 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/>
              <a:t>1.Стрекоза;</a:t>
            </a:r>
          </a:p>
          <a:p>
            <a:pPr>
              <a:buNone/>
            </a:pPr>
            <a:r>
              <a:rPr lang="ru-RU" sz="4000" b="1" dirty="0" smtClean="0"/>
              <a:t>2.Бирюза;</a:t>
            </a:r>
          </a:p>
          <a:p>
            <a:pPr>
              <a:buNone/>
            </a:pPr>
            <a:r>
              <a:rPr lang="ru-RU" sz="4000" b="1" dirty="0" smtClean="0"/>
              <a:t>3.Егоза;</a:t>
            </a:r>
          </a:p>
          <a:p>
            <a:pPr>
              <a:buNone/>
            </a:pPr>
            <a:r>
              <a:rPr lang="ru-RU" sz="4000" b="1" dirty="0" smtClean="0"/>
              <a:t>4.Дереза.</a:t>
            </a:r>
            <a:endParaRPr lang="ru-RU" sz="40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81904"/>
          </a:xfrm>
        </p:spPr>
        <p:txBody>
          <a:bodyPr>
            <a:normAutofit fontScale="90000"/>
          </a:bodyPr>
          <a:lstStyle/>
          <a:p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Сколько лет было </a:t>
            </a:r>
            <a:r>
              <a:rPr lang="ru-RU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Митраше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из сказки-были "Кладовая солнца"?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252922"/>
          </a:xfrm>
        </p:spPr>
        <p:txBody>
          <a:bodyPr/>
          <a:lstStyle/>
          <a:p>
            <a:pPr>
              <a:buNone/>
            </a:pPr>
            <a:r>
              <a:rPr lang="ru-RU" sz="4000" b="1" dirty="0" smtClean="0"/>
              <a:t>1. 10</a:t>
            </a:r>
          </a:p>
          <a:p>
            <a:pPr>
              <a:buNone/>
            </a:pPr>
            <a:r>
              <a:rPr lang="ru-RU" sz="4000" b="1" dirty="0" smtClean="0"/>
              <a:t>2. 12</a:t>
            </a:r>
          </a:p>
          <a:p>
            <a:pPr>
              <a:buNone/>
            </a:pPr>
            <a:r>
              <a:rPr lang="ru-RU" sz="4000" b="1" dirty="0" smtClean="0"/>
              <a:t>3. 7</a:t>
            </a:r>
          </a:p>
          <a:p>
            <a:pPr>
              <a:buNone/>
            </a:pPr>
            <a:r>
              <a:rPr lang="ru-RU" sz="4000" b="1" dirty="0" smtClean="0"/>
              <a:t>4. 9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71546"/>
            <a:ext cx="8229600" cy="1500198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6.Как ласково называют деда Мороза в некоторых русских сказках? 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895732"/>
          </a:xfrm>
        </p:spPr>
        <p:txBody>
          <a:bodyPr/>
          <a:lstStyle/>
          <a:p>
            <a:pPr>
              <a:buNone/>
            </a:pPr>
            <a:r>
              <a:rPr lang="ru-RU" sz="4000" b="1" dirty="0" smtClean="0"/>
              <a:t>1.Морозилка;</a:t>
            </a:r>
          </a:p>
          <a:p>
            <a:pPr>
              <a:buNone/>
            </a:pPr>
            <a:r>
              <a:rPr lang="ru-RU" sz="4000" b="1" dirty="0" smtClean="0"/>
              <a:t>2.Морозец;</a:t>
            </a:r>
          </a:p>
          <a:p>
            <a:pPr>
              <a:buNone/>
            </a:pPr>
            <a:r>
              <a:rPr lang="ru-RU" sz="4000" b="1" dirty="0" smtClean="0"/>
              <a:t>3.Морозко;</a:t>
            </a:r>
          </a:p>
          <a:p>
            <a:pPr>
              <a:buNone/>
            </a:pPr>
            <a:r>
              <a:rPr lang="ru-RU" sz="4000" b="1" dirty="0" smtClean="0"/>
              <a:t>4.Холодец.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928826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Что стало причиной долгого сна Царевны в сказке В.А.Жуковского "Спящая красавица"?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110046"/>
          </a:xfrm>
        </p:spPr>
        <p:txBody>
          <a:bodyPr/>
          <a:lstStyle/>
          <a:p>
            <a:pPr>
              <a:buNone/>
            </a:pPr>
            <a:r>
              <a:rPr lang="ru-RU" sz="3600" b="1" dirty="0" smtClean="0"/>
              <a:t>1.Яблоко</a:t>
            </a:r>
          </a:p>
          <a:p>
            <a:pPr>
              <a:buNone/>
            </a:pPr>
            <a:r>
              <a:rPr lang="ru-RU" sz="3600" b="1" dirty="0" smtClean="0"/>
              <a:t>2.Старость</a:t>
            </a:r>
          </a:p>
          <a:p>
            <a:pPr>
              <a:buNone/>
            </a:pPr>
            <a:r>
              <a:rPr lang="ru-RU" sz="3600" b="1" dirty="0" smtClean="0"/>
              <a:t>3.Веретено</a:t>
            </a:r>
          </a:p>
          <a:p>
            <a:pPr>
              <a:buNone/>
            </a:pPr>
            <a:r>
              <a:rPr lang="ru-RU" sz="3600" b="1" dirty="0" smtClean="0"/>
              <a:t>4.Кусок хлеба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71546"/>
            <a:ext cx="8229600" cy="1714512"/>
          </a:xfrm>
        </p:spPr>
        <p:txBody>
          <a:bodyPr>
            <a:normAutofit fontScale="90000"/>
          </a:bodyPr>
          <a:lstStyle/>
          <a:p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8.На кого лаяла собака Моська в басне Ивана Андреевича Крылова? 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824294"/>
          </a:xfrm>
        </p:spPr>
        <p:txBody>
          <a:bodyPr/>
          <a:lstStyle/>
          <a:p>
            <a:pPr>
              <a:buNone/>
            </a:pPr>
            <a:r>
              <a:rPr lang="ru-RU" sz="4000" b="1" dirty="0" smtClean="0"/>
              <a:t>1.На медведя;</a:t>
            </a:r>
          </a:p>
          <a:p>
            <a:pPr>
              <a:buNone/>
            </a:pPr>
            <a:r>
              <a:rPr lang="ru-RU" sz="4000" b="1" dirty="0" smtClean="0"/>
              <a:t>2.На слона;</a:t>
            </a:r>
          </a:p>
          <a:p>
            <a:pPr>
              <a:buNone/>
            </a:pPr>
            <a:r>
              <a:rPr lang="ru-RU" sz="4000" b="1" dirty="0" smtClean="0"/>
              <a:t>3.На кошку;</a:t>
            </a:r>
          </a:p>
          <a:p>
            <a:pPr>
              <a:buNone/>
            </a:pPr>
            <a:r>
              <a:rPr lang="ru-RU" sz="4000" b="1" dirty="0" smtClean="0"/>
              <a:t>4.На луну.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</TotalTime>
  <Words>309</Words>
  <Application>Microsoft Office PowerPoint</Application>
  <PresentationFormat>Экран (4:3)</PresentationFormat>
  <Paragraphs>160</Paragraphs>
  <Slides>18</Slides>
  <Notes>18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Поток</vt:lpstr>
      <vt:lpstr>Слайд 1</vt:lpstr>
      <vt:lpstr>  1.В каком государстве жили герои многих русских сказок?  </vt:lpstr>
      <vt:lpstr>2. Что из этого является непременной принадлежностью феи? </vt:lpstr>
      <vt:lpstr>3.В каком году родился А.С.Пушкин? </vt:lpstr>
      <vt:lpstr>4. В русских сказках лисичка-сестричка, зайчик-побегайчик, коза-… Кто? </vt:lpstr>
      <vt:lpstr>5. Сколько лет было Митраше из сказки-были "Кладовая солнца"? </vt:lpstr>
      <vt:lpstr>6.Как ласково называют деда Мороза в некоторых русских сказках?  </vt:lpstr>
      <vt:lpstr>7. Что стало причиной долгого сна Царевны в сказке В.А.Жуковского "Спящая красавица"? </vt:lpstr>
      <vt:lpstr>8.На кого лаяла собака Моська в басне Ивана Андреевича Крылова?  </vt:lpstr>
      <vt:lpstr>9. Чем, согласно русской пословице, красна изба? </vt:lpstr>
      <vt:lpstr>10. На какое дерево уселась крыловская Ворона, собираясь позавтракать?  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Рамис</dc:creator>
  <cp:lastModifiedBy>Рамис</cp:lastModifiedBy>
  <cp:revision>31</cp:revision>
  <dcterms:created xsi:type="dcterms:W3CDTF">2010-11-17T16:53:41Z</dcterms:created>
  <dcterms:modified xsi:type="dcterms:W3CDTF">2010-11-24T12:19:05Z</dcterms:modified>
</cp:coreProperties>
</file>