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9" r:id="rId4"/>
    <p:sldId id="266" r:id="rId5"/>
    <p:sldId id="261" r:id="rId6"/>
    <p:sldId id="262" r:id="rId7"/>
    <p:sldId id="256" r:id="rId8"/>
    <p:sldId id="257" r:id="rId9"/>
    <p:sldId id="260" r:id="rId10"/>
    <p:sldId id="258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28C1FF-D33D-431A-8948-5380A4D174A5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104503-E1A7-4031-87A7-995886FB9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F14EC-B9CE-4CEC-AD7A-C80206440A34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6A24-83DC-4A98-AF3A-FEB0A18FC298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53D6-89C0-4FB3-ACB4-F5150421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39FC-90A8-424F-9879-B593D691C4B6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4361-3E2B-46D7-A382-A7CA9C13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9462-68C5-4425-99AD-589115B2026D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EF00-A2BC-4726-9581-6F5CD5015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B02E2-3171-4220-80E9-FA4859CF0C10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C8C5B3-BCE2-43A0-8A6F-6D961C0B6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412D-4EB7-4558-98D7-6DAE0F84BEB6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CCC1-E8D7-4C96-8F67-B952B25E5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5D1EA-7810-4AEA-A766-5756871D7FFE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9586E-DF3F-4734-A719-845C154E5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3BA6-EA33-4EF7-AF8C-614A4E758B3C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9491-AA75-4878-892F-F0A32245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5EAE-C92F-49D0-A141-33932A1BDDC7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871F-6D3B-49A7-984B-179341980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48DD-4EB9-42F4-8AE5-DCC69C03E578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CA97-0093-4336-8CD5-3813547CB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B3C032-9907-44E0-97B2-CB5DBFE59A85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0A10F-635B-4DBC-9671-FD494BC04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2FED-635F-4B6E-A38F-7CDAA4B9126C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0C6E-DAF1-43CD-94A0-39F2051E0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5A2A-ADE6-439A-BE8F-37CE11793709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5D0B-B77E-4D5B-A9B6-CF0D70EDE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1B6B27-83AE-478E-835B-F5D443EFEE32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20F36F-608D-48FF-832F-CA8BC3335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CE86-C5A9-4EB3-BEFE-D4A8A0CCF704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62E5-A75A-4430-BC44-69F48A04E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7F5D-3966-47E7-B035-A5E37750E1C5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2446-6B06-49D5-898E-32E5B7838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66EA5B5-C717-4263-8811-054D3D2134BB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8FD0E6-D3F1-49EF-B944-B41B8C4A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F58793-54E8-4700-B45F-9BE08404B943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F4FD8-B8C3-442B-B72D-8DD6AC34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42E3035-2E80-42D6-9DE7-1B192E004B4F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616D4BE-A3DB-4A9F-9512-D2A2E9C4B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A3075-F58C-4C5B-B8D6-7824523DE8BA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3A87B-53C4-4992-A560-CFEC59A6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C0ADFD-1161-4B94-8C68-C1D40B67E397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F56479-2B36-468F-B457-EB9820A73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01ADBC-F1D5-498B-B04F-CA513380284E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21831-DBB7-4750-A516-3CDE2B66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8461-1C16-48B2-864D-826ECEA1D33D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EA27-759E-43E3-80FC-763EB366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7D5C-4662-44D3-97EA-F9DFD2DC514D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0464-86BB-431C-86CA-01409A6D4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82353F-1035-4F25-9658-113C056007B2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F95745-37EA-4A29-940C-11CABD6A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47E70F2-F6E0-452B-80A8-891A724516C2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9AD2D9-6C4F-41D3-B36D-15B6967E7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A869-557D-4FF4-87C2-05F148DC5C9A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A866-4DE3-4EA3-8041-9F861AD44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CDC5-7199-4D41-B4B6-12AFCD708A31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21DA-F03D-4A0F-AE2F-81AE77763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5CBC-CCA8-449A-BDA0-C912E2D76C13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3A87-F9C1-4F70-AF11-82CCA99C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2A13-96C2-471D-BFF6-DAFDEBA4DD37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C22D-2C71-4517-9851-357A92125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7C8E-427C-4051-93C5-3272C4691E8D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2AAD-495E-4412-8C68-510A3536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E4BE-7C5F-41F3-9892-B7786554EA24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A82-01A2-4BEE-A26B-9B8DC1EE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92F0-90A7-40F9-97C9-9580C70F4823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9BFF-BD07-42EA-85F3-8185A3E2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9DB-5E86-4EBE-8DA0-4CD4D024E4CD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A7B4-5AEC-4E77-B921-6EC920B95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CF00ED-E8DB-4C44-8C3F-5D4D2744A060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44B7C7-8E98-4E47-9314-DC609C631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EE8A912-D983-4796-8320-59187398E737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93E7393-74FF-4B33-91AD-6471C28C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7" r:id="rId2"/>
    <p:sldLayoutId id="2147483988" r:id="rId3"/>
    <p:sldLayoutId id="2147483978" r:id="rId4"/>
    <p:sldLayoutId id="2147483979" r:id="rId5"/>
    <p:sldLayoutId id="2147483980" r:id="rId6"/>
    <p:sldLayoutId id="2147483989" r:id="rId7"/>
    <p:sldLayoutId id="2147483981" r:id="rId8"/>
    <p:sldLayoutId id="2147483990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8E7413B-1822-49B8-A415-5218B82A84F7}" type="datetimeFigureOut">
              <a:rPr lang="ru-RU"/>
              <a:pPr>
                <a:defRPr/>
              </a:pPr>
              <a:t>13.01.2011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6E446185-1BE1-43AF-97C9-8DDAD2F2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84" r:id="rId7"/>
    <p:sldLayoutId id="2147483997" r:id="rId8"/>
    <p:sldLayoutId id="2147483998" r:id="rId9"/>
    <p:sldLayoutId id="2147483985" r:id="rId10"/>
    <p:sldLayoutId id="214748398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\&#1091;&#1088;&#1086;&#1082;%202\09%20&#1044;&#1086;&#1088;&#1086;&#1078;&#1082;&#1072;%209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7;&#1077;&#1076;&#1072;&#1075;&#1086;&#1075;&#1080;&#1095;&#1077;&#1089;&#1082;&#1080;&#1081;%20&#1084;&#1072;&#1088;&#1072;&#1092;&#1086;&#1085;\&#1086;&#1090;&#1082;&#1088;&#1099;&#1090;&#1081;%20&#1091;&#1088;&#1086;&#1082;_&#1061;&#1072;&#1081;&#1088;&#1091;&#1083;&#1086;&#1074;&#1072;\&#1087;&#1088;&#1080;&#1083;&#1086;&#1078;&#1077;&#1085;&#1080;&#1077;2.avi" TargetMode="External"/><Relationship Id="rId5" Type="http://schemas.openxmlformats.org/officeDocument/2006/relationships/image" Target="../media/image13.png"/><Relationship Id="rId4" Type="http://schemas.openxmlformats.org/officeDocument/2006/relationships/hyperlink" Target="&#1087;&#1088;&#1080;&#1083;&#1086;&#1078;&#1077;&#1085;&#1080;&#1077;2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опрос</a:t>
            </a:r>
          </a:p>
        </p:txBody>
      </p:sp>
      <p:pic>
        <p:nvPicPr>
          <p:cNvPr id="16388" name="Picture 2" descr="1ETUP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{90F4AC7A-302E-46BE-ABAD-A24E9C74BCC9}.gif"/>
          <p:cNvPicPr>
            <a:picLocks noChangeAspect="1"/>
          </p:cNvPicPr>
          <p:nvPr/>
        </p:nvPicPr>
        <p:blipFill>
          <a:blip r:embed="rId5"/>
          <a:srcRect l="2385" t="1575" r="2385" b="1575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2143125" y="3533775"/>
            <a:ext cx="6715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О Свет, живущий в вышине!</a:t>
            </a:r>
            <a:br>
              <a:rPr lang="ru-RU" sz="3200" b="1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Твои Лучи приятны мне!</a:t>
            </a:r>
            <a:br>
              <a:rPr lang="ru-RU" sz="3200" b="1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Когда меня Ты осеняешь,</a:t>
            </a:r>
            <a:br>
              <a:rPr lang="ru-RU" sz="3200" b="1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То дух и плоть Ты сотрясаешь…</a:t>
            </a:r>
            <a:br>
              <a:rPr lang="ru-RU" sz="3200" b="1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И всё волнуется во мне,</a:t>
            </a:r>
            <a:br>
              <a:rPr lang="ru-RU" sz="3200" b="1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Как будто я в чудесном сне!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" name="09 Дорожка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1ETUP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8" descr="{90F4AC7A-302E-46BE-ABAD-A24E9C74BCC9}.gif"/>
          <p:cNvPicPr>
            <a:picLocks noChangeAspect="1"/>
          </p:cNvPicPr>
          <p:nvPr/>
        </p:nvPicPr>
        <p:blipFill>
          <a:blip r:embed="rId5"/>
          <a:srcRect l="2385" t="1575" r="2385" b="1575"/>
          <a:stretch>
            <a:fillRect/>
          </a:stretch>
        </p:blipFill>
        <p:spPr bwMode="auto">
          <a:xfrm>
            <a:off x="4629150" y="0"/>
            <a:ext cx="45148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928688" y="2000250"/>
            <a:ext cx="7786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 Antiqua" pitchFamily="18" charset="0"/>
                <a:ea typeface="MS Mincho" pitchFamily="49" charset="-128"/>
              </a:rPr>
              <a:t>Закон прямолинейного распространения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{C51D5C38-88B2-4DC7-B1B0-C25F40CEACA9}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0"/>
            <a:ext cx="3643312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2428875"/>
            <a:ext cx="57054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+mn-lt"/>
              </a:rPr>
              <a:t>РЕШИТЕ ЗАДАЧИ</a:t>
            </a:r>
          </a:p>
          <a:p>
            <a:pPr>
              <a:defRPr/>
            </a:pPr>
            <a:r>
              <a:rPr lang="ru-RU" dirty="0">
                <a:latin typeface="Arial" charset="0"/>
              </a:rPr>
              <a:t>1.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500313" y="1714500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В какой точке расположен источник света, если человек, находящийся в точке Д, видит его изображение?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643438" y="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урок3_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6035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урок3_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000250"/>
            <a:ext cx="22352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14375" y="428625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Постройте дальнейший ход луча при зеркальном отражении</a:t>
            </a:r>
          </a:p>
        </p:txBody>
      </p:sp>
      <p:pic>
        <p:nvPicPr>
          <p:cNvPr id="26629" name="Рисунок 4" descr="урок3_0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143125"/>
            <a:ext cx="20637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785813"/>
            <a:ext cx="8358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Домашнее задание: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63, упр. 30(1,3)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Arial" charset="0"/>
              </a:rPr>
              <a:t>Постройте дальнейший ход луча при зеркальном отражении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7651" name="Рисунок 2" descr="урок3_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522538"/>
            <a:ext cx="5072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урок2_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858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урок2_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71813"/>
            <a:ext cx="8143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LUF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285875" y="0"/>
            <a:ext cx="6500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Тема урока: Отражение света. Законы отражения света</a:t>
            </a:r>
            <a:r>
              <a:rPr lang="ru-RU" sz="2000" b="1" i="1">
                <a:latin typeface="Calibri" pitchFamily="34" charset="0"/>
              </a:rPr>
              <a:t>.</a:t>
            </a:r>
          </a:p>
        </p:txBody>
      </p:sp>
      <p:pic>
        <p:nvPicPr>
          <p:cNvPr id="20483" name="Рисунок 3" descr="{F02313EE-DAC1-4FB5-B5DF-C525EFC6B69C}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6850"/>
            <a:ext cx="5429250" cy="5391150"/>
          </a:xfrm>
          <a:prstGeom prst="rect">
            <a:avLst/>
          </a:prstGeom>
          <a:solidFill>
            <a:schemeClr val="tx2">
              <a:alpha val="4196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2178844" y="3321844"/>
            <a:ext cx="3286125" cy="1928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571500" y="6143625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                                    </a:t>
            </a:r>
            <a:r>
              <a:rPr lang="ru-RU">
                <a:latin typeface="Calibri" pitchFamily="34" charset="0"/>
              </a:rPr>
              <a:t>О</a:t>
            </a:r>
            <a:r>
              <a:rPr lang="en-US">
                <a:latin typeface="Calibri" pitchFamily="34" charset="0"/>
              </a:rPr>
              <a:t>                                  N</a:t>
            </a:r>
            <a:endParaRPr lang="ru-RU">
              <a:latin typeface="Calibri" pitchFamily="34" charset="0"/>
            </a:endParaRP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57188" y="257175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                           </a:t>
            </a:r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5857875" y="857250"/>
            <a:ext cx="32861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MN</a:t>
            </a:r>
            <a:r>
              <a:rPr lang="ru-RU" sz="3200">
                <a:latin typeface="Calibri" pitchFamily="34" charset="0"/>
              </a:rPr>
              <a:t> – граница раздела двух сред (зеркало)</a:t>
            </a:r>
          </a:p>
          <a:p>
            <a:r>
              <a:rPr lang="ru-RU" sz="3200" b="1">
                <a:latin typeface="Calibri" pitchFamily="34" charset="0"/>
              </a:rPr>
              <a:t>АО</a:t>
            </a:r>
            <a:r>
              <a:rPr lang="ru-RU" sz="3200">
                <a:latin typeface="Calibri" pitchFamily="34" charset="0"/>
              </a:rPr>
              <a:t> – луч падающий</a:t>
            </a:r>
          </a:p>
          <a:p>
            <a:r>
              <a:rPr lang="ru-RU" sz="3200" b="1">
                <a:latin typeface="Calibri" pitchFamily="34" charset="0"/>
              </a:rPr>
              <a:t>ОВ</a:t>
            </a:r>
            <a:r>
              <a:rPr lang="ru-RU" sz="3200">
                <a:latin typeface="Calibri" pitchFamily="34" charset="0"/>
              </a:rPr>
              <a:t> – луч отраженный</a:t>
            </a:r>
          </a:p>
          <a:p>
            <a:r>
              <a:rPr lang="ru-RU" sz="3200" b="1">
                <a:latin typeface="Calibri" pitchFamily="34" charset="0"/>
              </a:rPr>
              <a:t>СО</a:t>
            </a:r>
            <a:r>
              <a:rPr lang="ru-RU" sz="3200">
                <a:latin typeface="Calibri" pitchFamily="34" charset="0"/>
              </a:rPr>
              <a:t> – перпендикуляр, восстановленный в точке падения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5072063" y="26431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Виды отражения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21508" name="Рисунок 1" descr="http://www.college.ru/images/teacher/practic/125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77485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ложение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142984"/>
            <a:ext cx="6215106" cy="5085087"/>
          </a:xfrm>
          <a:prstGeom prst="rect">
            <a:avLst/>
          </a:prstGeom>
        </p:spPr>
      </p:pic>
      <p:pic>
        <p:nvPicPr>
          <p:cNvPr id="22531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18011" t="16609" r="17421" b="17348"/>
          <a:stretch>
            <a:fillRect/>
          </a:stretch>
        </p:blipFill>
        <p:spPr bwMode="auto">
          <a:xfrm>
            <a:off x="1785918" y="1142984"/>
            <a:ext cx="61084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572125" y="1600200"/>
            <a:ext cx="3114675" cy="4525963"/>
          </a:xfrm>
        </p:spPr>
        <p:txBody>
          <a:bodyPr/>
          <a:lstStyle/>
          <a:p>
            <a:pPr eaLnBrk="1" hangingPunct="1"/>
            <a:r>
              <a:rPr lang="ru-RU" smtClean="0"/>
              <a:t>Опыт </a:t>
            </a:r>
          </a:p>
          <a:p>
            <a:pPr eaLnBrk="1" hangingPunct="1"/>
            <a:r>
              <a:rPr lang="ru-RU" smtClean="0"/>
              <a:t>Закон отражения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Bookman Old Style" pitchFamily="18" charset="0"/>
              </a:rPr>
              <a:t>Построение отраженного луча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1563" y="4500563"/>
            <a:ext cx="4572000" cy="1587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071563" y="2428875"/>
            <a:ext cx="2357438" cy="1785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179513" y="4035425"/>
            <a:ext cx="392906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2357438" y="3071813"/>
            <a:ext cx="785812" cy="500062"/>
          </a:xfrm>
          <a:prstGeom prst="arc">
            <a:avLst>
              <a:gd name="adj1" fmla="val 1054430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3036094" y="2464594"/>
            <a:ext cx="2143125" cy="192881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4" name="Группа 18"/>
          <p:cNvGrpSpPr>
            <a:grpSpLocks/>
          </p:cNvGrpSpPr>
          <p:nvPr/>
        </p:nvGrpSpPr>
        <p:grpSpPr bwMode="auto">
          <a:xfrm>
            <a:off x="2786063" y="4500563"/>
            <a:ext cx="357187" cy="430212"/>
            <a:chOff x="2785256" y="4572802"/>
            <a:chExt cx="357984" cy="42942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2572132" y="4785926"/>
              <a:ext cx="427838" cy="1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785256" y="5000640"/>
              <a:ext cx="357984" cy="1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Дуга 20"/>
          <p:cNvSpPr/>
          <p:nvPr/>
        </p:nvSpPr>
        <p:spPr>
          <a:xfrm>
            <a:off x="3143250" y="3357563"/>
            <a:ext cx="571500" cy="500062"/>
          </a:xfrm>
          <a:prstGeom prst="arc">
            <a:avLst>
              <a:gd name="adj1" fmla="val 1306122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6" name="TextBox 22"/>
          <p:cNvSpPr txBox="1">
            <a:spLocks noChangeArrowheads="1"/>
          </p:cNvSpPr>
          <p:nvPr/>
        </p:nvSpPr>
        <p:spPr bwMode="auto">
          <a:xfrm>
            <a:off x="928688" y="4643438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                                                                               N</a:t>
            </a:r>
            <a:endParaRPr lang="ru-RU">
              <a:latin typeface="Calibri" pitchFamily="34" charset="0"/>
            </a:endParaRPr>
          </a:p>
        </p:txBody>
      </p:sp>
      <p:sp>
        <p:nvSpPr>
          <p:cNvPr id="24587" name="TextBox 23"/>
          <p:cNvSpPr txBox="1">
            <a:spLocks noChangeArrowheads="1"/>
          </p:cNvSpPr>
          <p:nvPr/>
        </p:nvSpPr>
        <p:spPr bwMode="auto">
          <a:xfrm>
            <a:off x="928688" y="2214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                                                                  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86125" y="1857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86125" y="550068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  <a:endParaRPr lang="ru-RU">
              <a:latin typeface="Calibri" pitchFamily="34" charset="0"/>
            </a:endParaRPr>
          </a:p>
        </p:txBody>
      </p:sp>
      <p:sp>
        <p:nvSpPr>
          <p:cNvPr id="24590" name="TextBox 26"/>
          <p:cNvSpPr txBox="1">
            <a:spLocks noChangeArrowheads="1"/>
          </p:cNvSpPr>
          <p:nvPr/>
        </p:nvSpPr>
        <p:spPr bwMode="auto">
          <a:xfrm>
            <a:off x="3214688" y="45005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71750" y="307181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>
                <a:latin typeface="Calibri" pitchFamily="34" charset="0"/>
              </a:rPr>
              <a:t>α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14688" y="3286125"/>
            <a:ext cx="714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>
                <a:latin typeface="Calibri" pitchFamily="34" charset="0"/>
              </a:rPr>
              <a:t>γ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43563" y="214313"/>
            <a:ext cx="33575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1. Восстанавливаем перпендикуляр </a:t>
            </a:r>
            <a:r>
              <a:rPr lang="en-US" sz="2800" b="1">
                <a:latin typeface="Calibri" pitchFamily="34" charset="0"/>
              </a:rPr>
              <a:t>CD</a:t>
            </a:r>
            <a:r>
              <a:rPr lang="ru-RU" sz="2800" b="1">
                <a:latin typeface="Calibri" pitchFamily="34" charset="0"/>
              </a:rPr>
              <a:t> в точке падения луча  АО.</a:t>
            </a:r>
          </a:p>
          <a:p>
            <a:r>
              <a:rPr lang="ru-RU" sz="2800" b="1">
                <a:latin typeface="Calibri" pitchFamily="34" charset="0"/>
              </a:rPr>
              <a:t>2. Отмечаем угол падения.</a:t>
            </a:r>
          </a:p>
          <a:p>
            <a:r>
              <a:rPr lang="ru-RU" sz="2800" b="1">
                <a:latin typeface="Calibri" pitchFamily="34" charset="0"/>
              </a:rPr>
              <a:t>3. Отмеряем точно такой же угол  с противоположной стороны. Получаем луч ОВ.</a:t>
            </a:r>
          </a:p>
          <a:p>
            <a:r>
              <a:rPr lang="ru-RU" sz="2800" b="1">
                <a:latin typeface="Calibri" pitchFamily="34" charset="0"/>
              </a:rPr>
              <a:t>4. Показываем угол отражения.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3500" y="23574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/>
      <p:bldP spid="26" grpId="0"/>
      <p:bldP spid="28" grpId="0"/>
      <p:bldP spid="2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1186</TotalTime>
  <Words>158</Words>
  <Application>Microsoft Office PowerPoint</Application>
  <PresentationFormat>Экран (4:3)</PresentationFormat>
  <Paragraphs>36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Аспект</vt:lpstr>
      <vt:lpstr>Литейная</vt:lpstr>
      <vt:lpstr>Слайд 1</vt:lpstr>
      <vt:lpstr>Слайд 2</vt:lpstr>
      <vt:lpstr>Слайд 3</vt:lpstr>
      <vt:lpstr>Слайд 4</vt:lpstr>
      <vt:lpstr>Слайд 5</vt:lpstr>
      <vt:lpstr>Виды отражения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123</cp:revision>
  <dcterms:created xsi:type="dcterms:W3CDTF">2009-10-12T17:59:51Z</dcterms:created>
  <dcterms:modified xsi:type="dcterms:W3CDTF">2011-01-13T17:49:13Z</dcterms:modified>
</cp:coreProperties>
</file>