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300" r:id="rId5"/>
    <p:sldId id="325" r:id="rId6"/>
    <p:sldId id="313" r:id="rId7"/>
    <p:sldId id="288" r:id="rId8"/>
    <p:sldId id="301" r:id="rId9"/>
    <p:sldId id="290" r:id="rId10"/>
    <p:sldId id="315" r:id="rId11"/>
    <p:sldId id="302" r:id="rId12"/>
    <p:sldId id="303" r:id="rId13"/>
    <p:sldId id="316" r:id="rId14"/>
    <p:sldId id="317" r:id="rId15"/>
    <p:sldId id="304" r:id="rId16"/>
    <p:sldId id="318" r:id="rId17"/>
    <p:sldId id="305" r:id="rId18"/>
    <p:sldId id="306" r:id="rId19"/>
    <p:sldId id="314" r:id="rId20"/>
    <p:sldId id="274" r:id="rId21"/>
    <p:sldId id="319" r:id="rId22"/>
    <p:sldId id="320" r:id="rId23"/>
    <p:sldId id="266" r:id="rId24"/>
    <p:sldId id="295" r:id="rId25"/>
    <p:sldId id="273" r:id="rId26"/>
    <p:sldId id="292" r:id="rId27"/>
    <p:sldId id="307" r:id="rId28"/>
    <p:sldId id="321" r:id="rId29"/>
    <p:sldId id="322" r:id="rId30"/>
    <p:sldId id="323" r:id="rId31"/>
    <p:sldId id="324" r:id="rId32"/>
    <p:sldId id="308" r:id="rId33"/>
    <p:sldId id="296" r:id="rId34"/>
    <p:sldId id="312" r:id="rId35"/>
    <p:sldId id="310" r:id="rId36"/>
    <p:sldId id="297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718" autoAdjust="0"/>
  </p:normalViewPr>
  <p:slideViewPr>
    <p:cSldViewPr>
      <p:cViewPr varScale="1">
        <p:scale>
          <a:sx n="72" d="100"/>
          <a:sy n="72" d="100"/>
        </p:scale>
        <p:origin x="-45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B195-DA8F-42B8-9238-C68066BF3713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75D2-0DD4-4F17-97B4-3C5A205BD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B5E3-58E2-4BA8-9959-23E77B8106DE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00DD-583D-45A0-88E7-F0EA94346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F4CB-1817-47BE-A1B8-225D1082786F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1BB0-D84D-4CF2-A239-B02C4B545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14A6-BC0E-415A-BD3A-7B4C76393EB1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E8D2-634F-44D7-BC80-09958BE43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8383-87E8-4E5B-A544-E58F417D0097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D8D6-3819-4A84-BF70-70C181625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C1022-083F-4A88-9A71-9A606FAFBD99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A0FD-1E6A-4E42-9D0D-14C8D17E6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5D34-02E9-4931-A858-01119A31A598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5EC5-2850-40F2-8597-BD90B0343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D7D0-D74F-456B-8818-0B3767C94610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D61D-BDCD-4D89-99EB-92E2BD188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2FF7-FAF8-4567-B1FE-6BF1992BBDC2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905C-93D1-43F8-A7E7-5ACB7CEB6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DAC9-FCB0-4838-9E51-5F674809D234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1FB3-95E5-4206-846F-0D93A7455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B78D-5C48-4068-9155-BC53DD3B44E0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65B0-94B8-40E0-822D-BF70E9EB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37D860-8538-4349-B04F-09FA6C3036F2}" type="datetimeFigureOut">
              <a:rPr lang="ru-RU"/>
              <a:pPr>
                <a:defRPr/>
              </a:pPr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5465D1-CA1F-419B-93BB-27DF0C327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2286000"/>
          </a:xfrm>
        </p:spPr>
        <p:txBody>
          <a:bodyPr/>
          <a:lstStyle/>
          <a:p>
            <a:r>
              <a:rPr lang="ru-RU" b="1" smtClean="0"/>
              <a:t>Успешный ученик – успешное будущее страны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13" y="3886200"/>
            <a:ext cx="4129087" cy="1752600"/>
          </a:xfrm>
        </p:spPr>
        <p:txBody>
          <a:bodyPr rtlCol="0"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Таланты создавать нельзя, но можно создать почву, на которой растут и процветают таланты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/>
              <a:t>Г.Найгауз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500"/>
            <a:ext cx="4186238" cy="55546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/>
              <a:t>   Пробуждая интерес к своему предмету, я не просто осуществляю передачу опыта, но и укрепляю веру в свои силы у каждого ребенка независимо от его способностей. Стараюсь развивать творческие возможности у слабых учеников, не дать остановиться в своем развитии более способным детям, учить всех воспитывать у себя силу воли, твердый характер и целеустремленность при решении сложных заданий. Но для создания глубокого интереса учащихся к предмету необходим поиск дополнительных средств, стимулирующих развитие общей активности, самостоятельности, личной инициативы и творчества учащихся разного возраста.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/>
              <a:t>   Стремиться к успеху!</a:t>
            </a:r>
            <a:endParaRPr lang="ru-RU" sz="1800" i="1" dirty="0"/>
          </a:p>
        </p:txBody>
      </p:sp>
      <p:pic>
        <p:nvPicPr>
          <p:cNvPr id="22531" name="Содержимое 6" descr="фото 22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643063"/>
            <a:ext cx="4543425" cy="34083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4" name="Содержимое 4" descr="фото 2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928688"/>
            <a:ext cx="4614862" cy="4286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75"/>
            <a:ext cx="3008313" cy="54117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 Кто может вырастить успешного ученика?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   </a:t>
            </a:r>
            <a:r>
              <a:rPr lang="ru-RU" sz="1800" i="1" dirty="0" smtClean="0"/>
              <a:t>Только учитель, который собственным примером активной деятельности вовлекает учащихся в процесс познания воспитывает не послушного«Исполнителя», а </a:t>
            </a:r>
            <a:r>
              <a:rPr lang="ru-RU" sz="1800" b="1" i="1" dirty="0" smtClean="0"/>
              <a:t>«Решателя» </a:t>
            </a:r>
            <a:r>
              <a:rPr lang="ru-RU" sz="1800" i="1" dirty="0" smtClean="0"/>
              <a:t>конкретных жизненных проблем, может воспитать </a:t>
            </a:r>
            <a:r>
              <a:rPr lang="ru-RU" sz="1800" i="1" dirty="0" err="1" smtClean="0"/>
              <a:t>конкурентноспособную</a:t>
            </a:r>
            <a:r>
              <a:rPr lang="ru-RU" sz="1800" i="1" dirty="0" smtClean="0"/>
              <a:t>, компетентную личность</a:t>
            </a:r>
            <a:r>
              <a:rPr lang="ru-RU" sz="1800" b="1" i="1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/>
              <a:t>     И поэтому, работая много лет в школе, я стараюсь ориентироваться на </a:t>
            </a:r>
            <a:r>
              <a:rPr lang="ru-RU" sz="1800" b="1" i="1" dirty="0" smtClean="0"/>
              <a:t>достижение, развитие, саморазвитие.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4578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928688"/>
            <a:ext cx="3008313" cy="5197475"/>
          </a:xfrm>
        </p:spPr>
        <p:txBody>
          <a:bodyPr/>
          <a:lstStyle/>
          <a:p>
            <a:r>
              <a:rPr lang="ru-RU" sz="1600" smtClean="0"/>
              <a:t>   Следуя современным идеям развития школьного образования с 2005 по 2008 учебные годы я и мои ученики участвовали  в </a:t>
            </a:r>
            <a:r>
              <a:rPr lang="ru-RU" sz="1600" b="1" smtClean="0"/>
              <a:t>Федеральном эксперименте «Школа 21 века»</a:t>
            </a:r>
            <a:r>
              <a:rPr lang="ru-RU" sz="1600" smtClean="0"/>
              <a:t>. </a:t>
            </a:r>
          </a:p>
          <a:p>
            <a:r>
              <a:rPr lang="ru-RU" sz="1600" smtClean="0"/>
              <a:t>   Три года я принимала участие в экспериментальной работе в составе творческой группы по освоению и апробации современных развивающих образовательных технологий. </a:t>
            </a:r>
          </a:p>
          <a:p>
            <a:r>
              <a:rPr lang="ru-RU" sz="1600" smtClean="0"/>
              <a:t>   Учащиеся на протяжении трех лет участвовали в мониторингах по материалам Регионального центра Федерального эксперимента, показывали: </a:t>
            </a:r>
            <a:r>
              <a:rPr lang="ru-RU" sz="1600" b="1" smtClean="0"/>
              <a:t>уровень обученности – 100%, качество обученности – 70 %</a:t>
            </a:r>
            <a:r>
              <a:rPr lang="ru-RU" sz="1600" smtClean="0"/>
              <a:t>. </a:t>
            </a:r>
          </a:p>
        </p:txBody>
      </p:sp>
      <p:pic>
        <p:nvPicPr>
          <p:cNvPr id="24579" name="Содержимое 4" descr="img0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688975"/>
            <a:ext cx="5111750" cy="50212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4" descr="грамота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1206930">
            <a:off x="1109663" y="1600200"/>
            <a:ext cx="2733675" cy="4525963"/>
          </a:xfrm>
        </p:spPr>
      </p:pic>
      <p:pic>
        <p:nvPicPr>
          <p:cNvPr id="25603" name="Содержимое 5" descr="грамота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545736">
            <a:off x="5284788" y="1600200"/>
            <a:ext cx="276542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4" descr="грамота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0183436">
            <a:off x="712788" y="1422400"/>
            <a:ext cx="3209925" cy="4525963"/>
          </a:xfrm>
        </p:spPr>
      </p:pic>
      <p:pic>
        <p:nvPicPr>
          <p:cNvPr id="26627" name="Содержимое 5" descr="грамота0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824398">
            <a:off x="5118100" y="1600200"/>
            <a:ext cx="309880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8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0" name="Содержимое 4" descr="1_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785813"/>
            <a:ext cx="4545012" cy="4643437"/>
          </a:xfrm>
        </p:spPr>
      </p:pic>
      <p:sp>
        <p:nvSpPr>
          <p:cNvPr id="2765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75"/>
            <a:ext cx="4043363" cy="5411788"/>
          </a:xfrm>
        </p:spPr>
        <p:txBody>
          <a:bodyPr/>
          <a:lstStyle/>
          <a:p>
            <a:r>
              <a:rPr lang="ru-RU" smtClean="0"/>
              <a:t>    С 2008 г принимаю участие в </a:t>
            </a:r>
            <a:r>
              <a:rPr lang="ru-RU" b="1" smtClean="0"/>
              <a:t>экспериментальной инновационной сетевой площадке по мыследеятельностной педагогике при НИИ ИСРО по направлению: «Задачная форма организации учебного процесса».</a:t>
            </a:r>
          </a:p>
          <a:p>
            <a:r>
              <a:rPr lang="ru-RU" b="1" smtClean="0"/>
              <a:t>    </a:t>
            </a:r>
            <a:r>
              <a:rPr lang="ru-RU" smtClean="0"/>
              <a:t>Суть технологии задачной формы организации учебного процесса состоит в том, что учащимся предлагается задание, внешне похожее на предыдущее, но требующее другого способа решения.</a:t>
            </a:r>
          </a:p>
          <a:p>
            <a:r>
              <a:rPr lang="ru-RU" smtClean="0"/>
              <a:t>    Детей приходится ставить  перед необходимостью </a:t>
            </a:r>
            <a:r>
              <a:rPr lang="ru-RU" b="1" smtClean="0"/>
              <a:t>самостоятельно искать пути решения задачи, </a:t>
            </a:r>
            <a:r>
              <a:rPr lang="ru-RU" smtClean="0"/>
              <a:t>для которой они </a:t>
            </a:r>
            <a:r>
              <a:rPr lang="ru-RU" b="1" smtClean="0"/>
              <a:t>не имеют готового, заранее рассказанного  способа, но в тоже время имеют достаточно знаний</a:t>
            </a:r>
            <a:r>
              <a:rPr lang="ru-RU" smtClean="0"/>
              <a:t>, применяя которые в нестандартных ситуациях или по-новому их комбинируя,  способны прийти к правильным выводам.</a:t>
            </a:r>
          </a:p>
          <a:p>
            <a:r>
              <a:rPr lang="ru-RU" smtClean="0"/>
              <a:t>    При этом детям приходится осваивать </a:t>
            </a:r>
            <a:r>
              <a:rPr lang="ru-RU" b="1" smtClean="0"/>
              <a:t>мыслительные техники </a:t>
            </a:r>
            <a:r>
              <a:rPr lang="ru-RU" smtClean="0"/>
              <a:t>по построению нового способа в новой ситуации.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Содержимое 4" descr="грамота0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870103">
            <a:off x="5276850" y="557213"/>
            <a:ext cx="3333750" cy="4679950"/>
          </a:xfrm>
        </p:spPr>
      </p:pic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Мной созданы снарии</a:t>
            </a:r>
          </a:p>
        </p:txBody>
      </p:sp>
      <p:pic>
        <p:nvPicPr>
          <p:cNvPr id="28676" name="Picture 2" descr="G:\прочее\грамоты\грамота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31191">
            <a:off x="693738" y="792163"/>
            <a:ext cx="3302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8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75"/>
            <a:ext cx="3008313" cy="54117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Урок </a:t>
            </a:r>
            <a:r>
              <a:rPr lang="ru-RU" b="1" dirty="0" smtClean="0"/>
              <a:t>«Умножение рациональных чисел».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Дети получают задание, </a:t>
            </a:r>
            <a:r>
              <a:rPr lang="ru-RU" b="1" dirty="0" smtClean="0"/>
              <a:t>создающее ситуацию успеха: </a:t>
            </a:r>
            <a:r>
              <a:rPr lang="ru-RU" dirty="0" smtClean="0"/>
              <a:t>2*3=6.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Доказывают.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Далее я им предлагаю </a:t>
            </a:r>
            <a:r>
              <a:rPr lang="ru-RU" b="1" dirty="0" smtClean="0"/>
              <a:t>задания -ловушки, создающие ситуации сбоя </a:t>
            </a:r>
            <a:r>
              <a:rPr lang="ru-RU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-2*3 и -2*(-3).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Дети предполагают в ответе: либо число 6, либо -6.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Далее работая в группах, </a:t>
            </a:r>
            <a:r>
              <a:rPr lang="ru-RU" b="1" dirty="0" smtClean="0"/>
              <a:t>«изобретают» </a:t>
            </a:r>
            <a:r>
              <a:rPr lang="ru-RU" dirty="0" smtClean="0"/>
              <a:t>нужное правило с помощью практических задач (о доходах и расходах, изменении температуры), используют раннее приобретенные предметные знания: умение выполнять арифметические действия над натуральными числами, а также знают свойства этих действий, среди которых основными являются переместительный, сочетательный и распределительный законы сложения и умножения.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29699" name="Picture 4" descr="F:\конкурс 3\Фото доски\IMG_01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285750"/>
            <a:ext cx="4214812" cy="2500313"/>
          </a:xfrm>
        </p:spPr>
      </p:pic>
      <p:pic>
        <p:nvPicPr>
          <p:cNvPr id="29700" name="Picture 5" descr="F:\конкурс 3\Фото доски\IMG_01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143250"/>
            <a:ext cx="42148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2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smtClean="0"/>
              <a:t>       При подведении итогов урока выведенные правила они еще истолковывают и таким образом:</a:t>
            </a:r>
          </a:p>
          <a:p>
            <a:endParaRPr lang="ru-RU" sz="1600" smtClean="0"/>
          </a:p>
          <a:p>
            <a:r>
              <a:rPr lang="ru-RU" sz="1600" b="1" smtClean="0"/>
              <a:t>     «Друг моего друга – мой друг»:   +*+=+</a:t>
            </a:r>
          </a:p>
          <a:p>
            <a:r>
              <a:rPr lang="ru-RU" sz="1600" b="1" smtClean="0"/>
              <a:t>     «Враг моего врага – мой друг»:    -*-= +</a:t>
            </a:r>
          </a:p>
          <a:p>
            <a:r>
              <a:rPr lang="ru-RU" sz="1600" b="1" smtClean="0"/>
              <a:t>     «Друг моего врага – мой враг»:   +*-= -            </a:t>
            </a:r>
          </a:p>
          <a:p>
            <a:r>
              <a:rPr lang="ru-RU" sz="1600" b="1" smtClean="0"/>
              <a:t>     «Враг моего друга – мой враг»:    -*+=-</a:t>
            </a:r>
          </a:p>
          <a:p>
            <a:endParaRPr lang="ru-RU" sz="1600" smtClean="0"/>
          </a:p>
        </p:txBody>
      </p:sp>
      <p:pic>
        <p:nvPicPr>
          <p:cNvPr id="30723" name="Picture 2" descr="F:\конкурс 3\Фото доски\IMG_01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1428750"/>
            <a:ext cx="5111750" cy="37147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4" descr="0_1fc6e_792da17e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411288"/>
            <a:ext cx="4214813" cy="3517900"/>
          </a:xfrm>
        </p:spPr>
      </p:pic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38"/>
            <a:ext cx="4257675" cy="5483225"/>
          </a:xfrm>
        </p:spPr>
        <p:txBody>
          <a:bodyPr/>
          <a:lstStyle/>
          <a:p>
            <a:r>
              <a:rPr lang="ru-RU" sz="2000" smtClean="0"/>
              <a:t> </a:t>
            </a:r>
            <a:r>
              <a:rPr lang="ru-RU" sz="2000" i="1" smtClean="0"/>
              <a:t>- «Основы предпринимательства (менеджмент, маркетинг, делопроизводство)»;</a:t>
            </a:r>
          </a:p>
          <a:p>
            <a:r>
              <a:rPr lang="ru-RU" sz="2000" i="1" smtClean="0"/>
              <a:t> - «Интернет – технологии для учителя предметника»;</a:t>
            </a:r>
          </a:p>
          <a:p>
            <a:r>
              <a:rPr lang="ru-RU" sz="2000" i="1" smtClean="0"/>
              <a:t> - «Профессиональная образовательная программа повышения квалификации»;</a:t>
            </a:r>
          </a:p>
          <a:p>
            <a:r>
              <a:rPr lang="ru-RU" sz="2000" i="1" smtClean="0"/>
              <a:t> - «Реализация деятельностного подхода на уроках по математике»;</a:t>
            </a:r>
          </a:p>
          <a:p>
            <a:r>
              <a:rPr lang="ru-RU" sz="2000" i="1" smtClean="0"/>
              <a:t> - «Мыследеятельностная педагогика – эксперимент и инновация в образовании»;</a:t>
            </a:r>
          </a:p>
          <a:p>
            <a:r>
              <a:rPr lang="ru-RU" sz="2000" i="1" smtClean="0"/>
              <a:t> - «Интерактивные комплексы в учебном процессе»;</a:t>
            </a:r>
          </a:p>
          <a:p>
            <a:r>
              <a:rPr lang="ru-RU" sz="2000" i="1" smtClean="0"/>
              <a:t> - «Информационные технологии в проектной деятельности».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6738" y="1316038"/>
            <a:ext cx="8485187" cy="5243512"/>
          </a:xfrm>
        </p:spPr>
      </p:pic>
      <p:pic>
        <p:nvPicPr>
          <p:cNvPr id="14339" name="Рисунок 3" descr="LIZAMatemat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643063"/>
            <a:ext cx="371475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571625" y="0"/>
          <a:ext cx="11001375" cy="6980238"/>
        </p:xfrm>
        <a:graphic>
          <a:graphicData uri="http://schemas.openxmlformats.org/drawingml/2006/table">
            <a:tbl>
              <a:tblPr/>
              <a:tblGrid>
                <a:gridCol w="1428750"/>
                <a:gridCol w="5791200"/>
                <a:gridCol w="1031875"/>
                <a:gridCol w="2749550"/>
              </a:tblGrid>
              <a:tr h="428625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30.09.2009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16.12.2009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Семинар «Организация научной и проектно-исследовательской деятельности учащихся»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Творческий конкурс «Развитие личности ребенка – первоочередная задача математического образования»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Окружной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Окружной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Круглый стол. Обмен мнениями.Слушатель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Участник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9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10.01.2010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20.03.2010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Городской конкурс ЦИДО: «От разовых акций к непрерывному обновлению содержания образования»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Фестиваль педагогический идей «Открытый урок»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Городской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Всероссийский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Грамота участника.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Круглый стол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Диплом участника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04.04.2010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«Девятый московский педагогический марафон предметов»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Всероссийский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Сертификат участника.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Круглый стол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14.05.2010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Конференция «Инновационный потенциал мыследеятельностной педагогики»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Городской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Слушатель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06.06.2010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Фестиваль увлекательной науки в ГОУ СОШ № 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Городской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Участник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25.11.2010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Мастер класс победителей конкурса «Учитель года – 2010»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Городской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Слушатель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08.12.2010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«Работа с одаренными детьми»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Округ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Слушатель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Содержимое 4" descr="грамота0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988217">
            <a:off x="841375" y="1600200"/>
            <a:ext cx="3270250" cy="4525963"/>
          </a:xfrm>
        </p:spPr>
      </p:pic>
      <p:pic>
        <p:nvPicPr>
          <p:cNvPr id="33795" name="Содержимое 5" descr="грамота0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549142">
            <a:off x="5172075" y="1566863"/>
            <a:ext cx="2990850" cy="45259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Содержимое 4" descr="грамота0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644170">
            <a:off x="703263" y="1566863"/>
            <a:ext cx="3195637" cy="4525962"/>
          </a:xfrm>
        </p:spPr>
      </p:pic>
      <p:pic>
        <p:nvPicPr>
          <p:cNvPr id="34819" name="Содержимое 5" descr="грамота0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763157">
            <a:off x="5245100" y="1441450"/>
            <a:ext cx="3211513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     </a:t>
            </a:r>
            <a:r>
              <a:rPr lang="ru-RU" sz="2000" smtClean="0"/>
              <a:t>Одним из условий </a:t>
            </a:r>
            <a:r>
              <a:rPr lang="ru-RU" sz="2000" b="1" i="1" smtClean="0"/>
              <a:t>развития успешности </a:t>
            </a:r>
            <a:r>
              <a:rPr lang="ru-RU" sz="2000" smtClean="0"/>
              <a:t>является вовлечение учащихся в </a:t>
            </a:r>
            <a:r>
              <a:rPr lang="ru-RU" sz="2000" b="1" smtClean="0"/>
              <a:t>олимпиадную, фестивально-конкурсную, проектно-исследовательскую деятельность</a:t>
            </a:r>
            <a:r>
              <a:rPr lang="ru-RU" sz="2000" smtClean="0"/>
              <a:t>, ориентированную на свободный выбор, творчество, представляющую безграничные возможности для самореализации.</a:t>
            </a:r>
          </a:p>
          <a:p>
            <a:pPr>
              <a:buFont typeface="Arial" charset="0"/>
              <a:buNone/>
            </a:pPr>
            <a:r>
              <a:rPr lang="ru-RU" sz="2000" smtClean="0"/>
              <a:t>        Участие в </a:t>
            </a:r>
            <a:r>
              <a:rPr lang="ru-RU" sz="2000" b="1" smtClean="0"/>
              <a:t>олимпиадах, конкурсах и фестивалях </a:t>
            </a:r>
            <a:r>
              <a:rPr lang="ru-RU" sz="2000" smtClean="0"/>
              <a:t>необходимое условие </a:t>
            </a:r>
            <a:r>
              <a:rPr lang="ru-RU" sz="2000" b="1" smtClean="0"/>
              <a:t>для раскрытия и самореализации личности</a:t>
            </a:r>
            <a:r>
              <a:rPr lang="ru-RU" sz="2000" smtClean="0"/>
              <a:t>, т.к. в основе исследовательской и творческой деятельности человека лежит важнейшая потребность в новой информации, новых впечатлениях и знаниях, в новых результатах деятельности.</a:t>
            </a:r>
          </a:p>
          <a:p>
            <a:pPr>
              <a:buFont typeface="Arial" charset="0"/>
              <a:buNone/>
            </a:pPr>
            <a:r>
              <a:rPr lang="ru-RU" smtClean="0"/>
              <a:t>        </a:t>
            </a:r>
          </a:p>
        </p:txBody>
      </p:sp>
      <p:pic>
        <p:nvPicPr>
          <p:cNvPr id="35842" name="Содержимое 3" descr="C:\Documents and Settings\Мишакова\Рабочий стол\портреты 106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714750"/>
            <a:ext cx="5786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66" name="Содержимое 4" descr="SN15226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071563"/>
            <a:ext cx="5453063" cy="4572000"/>
          </a:xfrm>
        </p:spPr>
      </p:pic>
      <p:sp>
        <p:nvSpPr>
          <p:cNvPr id="3686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50"/>
            <a:ext cx="3543300" cy="5268913"/>
          </a:xfrm>
        </p:spPr>
        <p:txBody>
          <a:bodyPr/>
          <a:lstStyle/>
          <a:p>
            <a:r>
              <a:rPr lang="ru-RU" sz="2000" b="1" i="1" smtClean="0"/>
              <a:t>    </a:t>
            </a:r>
            <a:r>
              <a:rPr lang="ru-RU" sz="2000" i="1" smtClean="0"/>
              <a:t>Участники любых соревнований более </a:t>
            </a:r>
            <a:r>
              <a:rPr lang="ru-RU" sz="2000" b="1" i="1" smtClean="0"/>
              <a:t>самостоятельны, инициативны, предприимчивы, </a:t>
            </a:r>
            <a:r>
              <a:rPr lang="ru-RU" sz="2000" i="1" smtClean="0"/>
              <a:t>по сравнению со сверстниками, не стремящимися к самовыражению и самореализации. Люди, ориентированные на </a:t>
            </a:r>
            <a:r>
              <a:rPr lang="ru-RU" sz="2000" b="1" i="1" smtClean="0"/>
              <a:t>достижение успехов</a:t>
            </a:r>
            <a:r>
              <a:rPr lang="ru-RU" sz="2000" i="1" smtClean="0"/>
              <a:t>, способны правильнее воспринимать ситуацию и лучше оценивать свои шансы на успех, чем  люди, ориентированные на избегание неудач.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229600" cy="5911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smtClean="0"/>
              <a:t>          </a:t>
            </a:r>
            <a:r>
              <a:rPr lang="ru-RU" sz="2000" smtClean="0"/>
              <a:t>Основная особенность исследования в образовательном процессе – </a:t>
            </a:r>
            <a:r>
              <a:rPr lang="ru-RU" sz="2000" b="1" smtClean="0"/>
              <a:t>развитие личности, </a:t>
            </a:r>
            <a:r>
              <a:rPr lang="ru-RU" sz="2000" smtClean="0"/>
              <a:t>а не получение объективно нового результата, как в «большой» науке. Если в науке главной целью является получение новых знаний, то в образовании цель исследовательской деятельности – в приобретении учащимися функционального навыка исследования как универсального способа освоения действительности, развития способности к исследовательскому типу мышления, активизации </a:t>
            </a:r>
            <a:r>
              <a:rPr lang="ru-RU" sz="2000" b="1" smtClean="0"/>
              <a:t>личностной позиции </a:t>
            </a:r>
            <a:r>
              <a:rPr lang="ru-RU" sz="2000" smtClean="0"/>
              <a:t>учащегося в образовательном процессе на основе приобретения субъективно новых знаний (т.е. самостоятельно получаемых знаний, являющихся новыми и </a:t>
            </a:r>
            <a:r>
              <a:rPr lang="ru-RU" sz="2000" b="1" smtClean="0"/>
              <a:t>личностно значимыми </a:t>
            </a:r>
            <a:r>
              <a:rPr lang="ru-RU" sz="2000" smtClean="0"/>
              <a:t>для конкретного учащегося).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endParaRPr lang="ru-RU" sz="2000" smtClean="0"/>
          </a:p>
        </p:txBody>
      </p:sp>
      <p:pic>
        <p:nvPicPr>
          <p:cNvPr id="37890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857625"/>
            <a:ext cx="26098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642938"/>
          <a:ext cx="8229600" cy="566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728790"/>
                <a:gridCol w="3757610"/>
              </a:tblGrid>
              <a:tr h="28575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1.Всероссийская олимпиада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Окружной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2008 -1 победитель, 2 призера</a:t>
                      </a:r>
                    </a:p>
                    <a:p>
                      <a:r>
                        <a:rPr lang="ru-RU" dirty="0" smtClean="0"/>
                        <a:t>2009-1</a:t>
                      </a:r>
                      <a:r>
                        <a:rPr lang="ru-RU" baseline="0" dirty="0" smtClean="0"/>
                        <a:t> победитель, 4 призера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2.Заочная олимпиада</a:t>
                      </a:r>
                      <a:r>
                        <a:rPr lang="ru-RU" baseline="0" dirty="0" smtClean="0"/>
                        <a:t> им. А.А. </a:t>
                      </a:r>
                      <a:r>
                        <a:rPr lang="ru-RU" baseline="0" dirty="0" err="1" smtClean="0"/>
                        <a:t>Леманского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Окружной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2009-1 этап 1 победитель, 4 призера</a:t>
                      </a:r>
                    </a:p>
                    <a:p>
                      <a:r>
                        <a:rPr lang="ru-RU" dirty="0" smtClean="0"/>
                        <a:t>2010-2</a:t>
                      </a:r>
                      <a:r>
                        <a:rPr lang="ru-RU" baseline="0" dirty="0" smtClean="0"/>
                        <a:t> этап 4 победителя, 1 призер</a:t>
                      </a:r>
                    </a:p>
                    <a:p>
                      <a:r>
                        <a:rPr lang="ru-RU" baseline="0" dirty="0" smtClean="0"/>
                        <a:t>2010(осень) -1этап 3 победителя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3.Очная олимпиада им.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А.А.Леманского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Окружной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2010(весна)- 3 этап 2 победителя</a:t>
                      </a:r>
                    </a:p>
                    <a:p>
                      <a:r>
                        <a:rPr lang="ru-RU" dirty="0" smtClean="0"/>
                        <a:t>2010(осень)-2 этап 1 победитель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4.Конкурс «В науке первые шаги»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Окружной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 – 2 призера</a:t>
                      </a:r>
                    </a:p>
                    <a:p>
                      <a:r>
                        <a:rPr lang="ru-RU" dirty="0" smtClean="0"/>
                        <a:t>2010 – 8</a:t>
                      </a:r>
                      <a:r>
                        <a:rPr lang="ru-RU" baseline="0" dirty="0" smtClean="0"/>
                        <a:t> призеров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5.Заочный конкурс по математике при МГУ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 – 1 победитель,</a:t>
                      </a:r>
                      <a:r>
                        <a:rPr lang="ru-RU" baseline="0" dirty="0" smtClean="0"/>
                        <a:t> 1 участник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6.Международный конкурс - игра</a:t>
                      </a:r>
                      <a:r>
                        <a:rPr lang="ru-RU" baseline="0" dirty="0" smtClean="0"/>
                        <a:t> «Кенгуру»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Региональный</a:t>
                      </a:r>
                    </a:p>
                    <a:p>
                      <a:r>
                        <a:rPr lang="ru-RU" dirty="0" smtClean="0"/>
                        <a:t>Окружной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 – 2 победителя</a:t>
                      </a:r>
                    </a:p>
                    <a:p>
                      <a:r>
                        <a:rPr lang="ru-RU" dirty="0" smtClean="0"/>
                        <a:t>2010</a:t>
                      </a:r>
                      <a:r>
                        <a:rPr lang="ru-RU" baseline="0" dirty="0" smtClean="0"/>
                        <a:t> – 2 победителя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7.Фестиваль научно-исследовательских работ «</a:t>
                      </a:r>
                      <a:r>
                        <a:rPr lang="ru-RU" dirty="0" err="1" smtClean="0"/>
                        <a:t>Портфолио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 – 10 призеров</a:t>
                      </a:r>
                    </a:p>
                    <a:p>
                      <a:r>
                        <a:rPr lang="ru-RU" dirty="0" smtClean="0"/>
                        <a:t>2010 – 10 призеров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70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38"/>
            <a:ext cx="3757613" cy="54832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    Любая деятельность требует оценки.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   Победители математических олимпиад, конкурсов, фестивалей награждаются на общешкольной линейке под аплодисменты всех присутствующих.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   Особенно это необходимо детям, имеющим проблемы в учебе. Даже получение обычного сертификата участия помогает почувствовать в себе силы, повышает самооценку, побуждает к дальнейшему творчеству.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   Важно вовремя дать установку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«Нужно верить и все получится!»</a:t>
            </a:r>
            <a:endParaRPr lang="ru-RU" b="1" dirty="0"/>
          </a:p>
        </p:txBody>
      </p:sp>
      <p:pic>
        <p:nvPicPr>
          <p:cNvPr id="39940" name="Picture 3" descr="C:\Users\asus\Desktop\фото\39e785afe9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928688"/>
            <a:ext cx="459581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2" name="Содержимое 4" descr="грамота0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833809">
            <a:off x="601663" y="1312863"/>
            <a:ext cx="3328987" cy="4525962"/>
          </a:xfrm>
        </p:spPr>
      </p:pic>
      <p:pic>
        <p:nvPicPr>
          <p:cNvPr id="40963" name="Содержимое 5" descr="грамота0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1111387">
            <a:off x="5168900" y="1485900"/>
            <a:ext cx="3343275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Содержимое 4" descr="грамота0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573513">
            <a:off x="381000" y="2152650"/>
            <a:ext cx="3178175" cy="4525963"/>
          </a:xfrm>
        </p:spPr>
      </p:pic>
      <p:pic>
        <p:nvPicPr>
          <p:cNvPr id="41987" name="Содержимое 11" descr="грамота0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1051817">
            <a:off x="5383213" y="1962150"/>
            <a:ext cx="3152775" cy="4525963"/>
          </a:xfrm>
        </p:spPr>
      </p:pic>
      <p:pic>
        <p:nvPicPr>
          <p:cNvPr id="41988" name="Picture 2" descr="G:\прочее\грамоты\грамота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0"/>
            <a:ext cx="27146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714375" y="-1428750"/>
            <a:ext cx="3008313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357188"/>
            <a:ext cx="4286250" cy="59055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 smtClean="0"/>
              <a:t>          </a:t>
            </a:r>
            <a:r>
              <a:rPr lang="ru-RU" sz="2100" dirty="0" smtClean="0"/>
              <a:t>Первоочередная задача приоритетного национального проекта «Образование»: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i="1" dirty="0" smtClean="0"/>
              <a:t>   дать системе образования стимул к движению вперед.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           Историческая миссия образования: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i="1" dirty="0" smtClean="0"/>
              <a:t>   «От просвещенной России – к процветающей России»</a:t>
            </a:r>
            <a:r>
              <a:rPr lang="ru-RU" sz="2100" i="1" dirty="0" smtClean="0"/>
              <a:t>.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i="1" dirty="0" smtClean="0"/>
              <a:t>        </a:t>
            </a:r>
            <a:r>
              <a:rPr lang="ru-RU" sz="2100" dirty="0" smtClean="0"/>
              <a:t>Национальный проект – это путь к новому качеству образования, когда важна не только оценка проявленных знаний и умений, но и </a:t>
            </a:r>
            <a:r>
              <a:rPr lang="ru-RU" sz="2100" b="1" i="1" dirty="0" smtClean="0"/>
              <a:t>перспектива социальной успешности  учеников, их </a:t>
            </a:r>
            <a:r>
              <a:rPr lang="ru-RU" sz="2100" b="1" i="1" dirty="0" err="1" smtClean="0"/>
              <a:t>востребованности</a:t>
            </a:r>
            <a:r>
              <a:rPr lang="ru-RU" sz="2100" b="1" i="1" dirty="0" smtClean="0"/>
              <a:t> в обществе.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i="1" dirty="0" smtClean="0"/>
              <a:t>   </a:t>
            </a:r>
            <a:r>
              <a:rPr lang="ru-RU" sz="2100" dirty="0" smtClean="0"/>
              <a:t> Нашим детям образование необходимо, чтобы быть востребованными на рынке труда, получать достойную зарплату, иметь возможность для </a:t>
            </a:r>
            <a:r>
              <a:rPr lang="ru-RU" sz="2100" b="1" i="1" dirty="0" smtClean="0"/>
              <a:t>самореализации личности.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15363" name="Содержимое 5" descr="danismanli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357313"/>
            <a:ext cx="4357687" cy="3571875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Содержимое 4" descr="грамота0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758259">
            <a:off x="917575" y="1600200"/>
            <a:ext cx="3117850" cy="4525963"/>
          </a:xfrm>
        </p:spPr>
      </p:pic>
      <p:pic>
        <p:nvPicPr>
          <p:cNvPr id="43011" name="Содержимое 5" descr="грамота0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8" y="1571625"/>
            <a:ext cx="4525962" cy="31686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Содержимое 4" descr="грамота0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516731">
            <a:off x="909638" y="1377950"/>
            <a:ext cx="3157537" cy="4525963"/>
          </a:xfrm>
        </p:spPr>
      </p:pic>
      <p:pic>
        <p:nvPicPr>
          <p:cNvPr id="44035" name="Содержимое 5" descr="грамота0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1198232">
            <a:off x="5349875" y="1150938"/>
            <a:ext cx="3114675" cy="452596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8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38"/>
            <a:ext cx="3008313" cy="54832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</a:t>
            </a:r>
            <a:r>
              <a:rPr lang="ru-RU" sz="2000" b="1" i="1" dirty="0" smtClean="0"/>
              <a:t>Получая поощрения за действия, направленные на достижение успехов, ребенок испытывает удовольствие от этих поощрений, и для того чтобы еще раз пережить это удовольствие, он начинает повторять эти действия.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   Так у него формируется и закрепляется поведение, направленное на достижение успехов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5060" name="Picture 2" descr="C:\Users\asus\Desktop\фото\jump_re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000125"/>
            <a:ext cx="4878388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4313" y="642938"/>
            <a:ext cx="4572000" cy="5340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i="1" smtClean="0"/>
              <a:t>           Многих моих выпускников  (</a:t>
            </a:r>
            <a:r>
              <a:rPr lang="ru-RU" sz="2400" b="1" i="1" smtClean="0"/>
              <a:t>среди них 11«золотых» и «серебряных» медалистов</a:t>
            </a:r>
            <a:r>
              <a:rPr lang="ru-RU" sz="2400" i="1" smtClean="0"/>
              <a:t>) отличает сознательная потребность в более глубоких избранных областях знаний, высокая и устойчивая мотивация к обучению, активная жизненная позиция, готовность к самореализации во взрослой жизни. 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714375"/>
            <a:ext cx="3714750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7106" name="Содержимое 4" descr="IMG_108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37000" y="273050"/>
            <a:ext cx="4387850" cy="5853113"/>
          </a:xfrm>
        </p:spPr>
      </p:pic>
      <p:sp>
        <p:nvSpPr>
          <p:cNvPr id="47107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714375"/>
            <a:ext cx="3286125" cy="5405438"/>
          </a:xfrm>
        </p:spPr>
        <p:txBody>
          <a:bodyPr/>
          <a:lstStyle/>
          <a:p>
            <a:r>
              <a:rPr lang="ru-RU" sz="2000" i="1" smtClean="0"/>
              <a:t>    Отсюда можно сделать выводы, сходные с выводами, сделанными Д.Макклелландом: </a:t>
            </a:r>
            <a:r>
              <a:rPr lang="ru-RU" sz="2800" b="1" i="1" smtClean="0"/>
              <a:t>успешные ученики и в жизни более успешны!</a:t>
            </a:r>
          </a:p>
          <a:p>
            <a:r>
              <a:rPr lang="ru-RU" sz="2000" i="1" smtClean="0"/>
              <a:t>     А результаты анкетирования старшеклассников подтверждают – </a:t>
            </a:r>
            <a:r>
              <a:rPr lang="ru-RU" sz="2800" b="1" i="1" smtClean="0"/>
              <a:t>завтрашний успех начинается сегодня!</a:t>
            </a:r>
            <a:endParaRPr lang="ru-RU" sz="2800" i="1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70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8130" name="Содержимое 4" descr="pictur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143000"/>
            <a:ext cx="3932238" cy="4395788"/>
          </a:xfrm>
        </p:spPr>
      </p:pic>
      <p:sp>
        <p:nvSpPr>
          <p:cNvPr id="4813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0063"/>
            <a:ext cx="4400550" cy="5626100"/>
          </a:xfrm>
        </p:spPr>
        <p:txBody>
          <a:bodyPr/>
          <a:lstStyle/>
          <a:p>
            <a:r>
              <a:rPr lang="ru-RU" sz="1800" i="1" smtClean="0"/>
              <a:t>   «Сегодня качество труда педагога измеряется не только количеством хороших и отличных оценок в дневниках, </a:t>
            </a:r>
            <a:r>
              <a:rPr lang="ru-RU" sz="1800" b="1" i="1" smtClean="0"/>
              <a:t>а компетентностью, конкурентноспособностью и востребованностью выпускников в жизни, </a:t>
            </a:r>
            <a:r>
              <a:rPr lang="ru-RU" sz="1800" i="1" smtClean="0"/>
              <a:t>и оценки, которые выставляет молодому человеку жизнь, он по праву делит со своими учителями. Это повод и для гордости, и для размышлений. </a:t>
            </a:r>
            <a:endParaRPr lang="ru-RU" sz="1800" b="1" i="1" smtClean="0"/>
          </a:p>
          <a:p>
            <a:r>
              <a:rPr lang="ru-RU" sz="1800" i="1" smtClean="0"/>
              <a:t>Только взаимное доверие и уважение в тандеме «педагог – ученик» сможет обеспечить высокое качество образования, воспитания и успешность подрастающего поколения в жизни, а значит, и </a:t>
            </a:r>
            <a:r>
              <a:rPr lang="ru-RU" sz="1800" b="1" i="1" smtClean="0"/>
              <a:t>успешное развитие государства</a:t>
            </a:r>
            <a:r>
              <a:rPr lang="ru-RU" sz="1800" i="1" smtClean="0"/>
              <a:t>. Новые молодые кадры и есть тот человеческий капитал, который обеспечит переход страны к инновационной экономике». </a:t>
            </a:r>
            <a:r>
              <a:rPr lang="ru-RU" sz="1800" b="1" i="1" smtClean="0"/>
              <a:t>А.А.Фурсенко</a:t>
            </a:r>
            <a:endParaRPr lang="ru-RU" sz="1800" i="1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8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75"/>
            <a:ext cx="4400550" cy="541178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i="1" dirty="0" smtClean="0"/>
              <a:t> Вырастить </a:t>
            </a:r>
            <a:r>
              <a:rPr lang="ru-RU" sz="1900" b="1" i="1" dirty="0" smtClean="0"/>
              <a:t>успешного</a:t>
            </a:r>
            <a:r>
              <a:rPr lang="ru-RU" sz="1900" i="1" dirty="0" smtClean="0"/>
              <a:t> в жизни ученика – </a:t>
            </a:r>
            <a:r>
              <a:rPr lang="ru-RU" sz="1900" b="1" i="1" dirty="0" smtClean="0"/>
              <a:t>дорогого стоит</a:t>
            </a:r>
            <a:r>
              <a:rPr lang="ru-RU" sz="1900" i="1" dirty="0" smtClean="0"/>
              <a:t>, и к этому надо </a:t>
            </a:r>
            <a:r>
              <a:rPr lang="ru-RU" sz="1900" b="1" i="1" dirty="0" smtClean="0"/>
              <a:t>стремится</a:t>
            </a:r>
            <a:r>
              <a:rPr lang="ru-RU" sz="1800" i="1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/>
              <a:t>    На выходе из школы  выпускники  должны представлять собой: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-успешных людей;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-профессионально-определившихся;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-коммуникативно-грамотных;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-владеющих информационными технологиями;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-обладающих навыками исследовательской деятельности;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-причастных к русской и мировой культуре;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-социально адаптированных;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-осознающих свое «я» и свое место в мире;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</a:t>
            </a:r>
            <a:r>
              <a:rPr lang="ru-RU" sz="1800" b="1" i="1" dirty="0" err="1" smtClean="0"/>
              <a:t>креативных</a:t>
            </a:r>
            <a:r>
              <a:rPr lang="ru-RU" sz="1800" b="1" i="1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-самостоятельно и критически мыслящих;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-способных работать в команде;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-обладающих высокой степенью толерантности;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 -интернационалистов и патриотов. </a:t>
            </a:r>
            <a:endParaRPr lang="ru-RU" sz="1800" i="1" dirty="0"/>
          </a:p>
        </p:txBody>
      </p:sp>
      <p:pic>
        <p:nvPicPr>
          <p:cNvPr id="49155" name="Picture 2" descr="Картинка 56 из 1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1490663"/>
            <a:ext cx="3697287" cy="41529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4" descr="фото 2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357313"/>
            <a:ext cx="5111750" cy="3643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571500"/>
            <a:ext cx="3008312" cy="53403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 </a:t>
            </a:r>
            <a:r>
              <a:rPr lang="ru-RU" sz="2800" b="1" i="1" dirty="0" smtClean="0"/>
              <a:t>- Создать  условия для подготовки ученика к непрерывному образованию в рыночных условиях, обеспечивая его </a:t>
            </a:r>
            <a:r>
              <a:rPr lang="ru-RU" sz="2800" b="1" i="1" dirty="0" err="1" smtClean="0"/>
              <a:t>конкуренто</a:t>
            </a:r>
            <a:r>
              <a:rPr lang="ru-RU" sz="2800" b="1" i="1" dirty="0" smtClean="0"/>
              <a:t>-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/>
              <a:t>способность на рынке труда.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 </a:t>
            </a:r>
            <a:endParaRPr lang="ru-RU" sz="18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4" descr="p90_cimg489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1357313"/>
            <a:ext cx="5111750" cy="40449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   Родители, отдавая ребенка в школу, очень надеются, что он будет успешен и в учебе, и в отношениях с одноклассниками и учителями.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   Учителя  тоже мечтают о том же: об успехах своих учеников.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/>
              <a:t>   Дети, впервые переступив порог школы, тоже ожидают от новой жизни только хорошего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85813"/>
            <a:ext cx="3328988" cy="53403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428625" y="1285875"/>
            <a:ext cx="37861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</a:t>
            </a:r>
            <a:r>
              <a:rPr lang="ru-RU" sz="2400" b="1" i="1">
                <a:latin typeface="Calibri" pitchFamily="34" charset="0"/>
              </a:rPr>
              <a:t>   </a:t>
            </a:r>
            <a:r>
              <a:rPr lang="ru-RU" sz="2400" i="1">
                <a:latin typeface="Calibri" pitchFamily="34" charset="0"/>
              </a:rPr>
              <a:t>Мы предполагаем, что если</a:t>
            </a:r>
            <a:r>
              <a:rPr lang="ru-RU" sz="2400" b="1" i="1">
                <a:latin typeface="Calibri" pitchFamily="34" charset="0"/>
              </a:rPr>
              <a:t> ребенок успешен в школе, то и во взрослой жизни он тоже будет успешен</a:t>
            </a:r>
            <a:r>
              <a:rPr lang="ru-RU" sz="2400" i="1">
                <a:latin typeface="Calibri" pitchFamily="34" charset="0"/>
              </a:rPr>
              <a:t>. 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- Но так ли это? </a:t>
            </a:r>
          </a:p>
          <a:p>
            <a:r>
              <a:rPr lang="ru-RU" sz="2000">
                <a:latin typeface="Calibri" pitchFamily="34" charset="0"/>
              </a:rPr>
              <a:t> - Что значит быть успешным? </a:t>
            </a:r>
          </a:p>
          <a:p>
            <a:r>
              <a:rPr lang="ru-RU" sz="2000">
                <a:latin typeface="Calibri" pitchFamily="34" charset="0"/>
              </a:rPr>
              <a:t> -  Как достичь успеха?</a:t>
            </a: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18436" name="Содержимое 4" descr="125575593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02125" y="1114425"/>
            <a:ext cx="3657600" cy="41703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4" descr="997eae9ea9b63a095234f2392e2d5f1c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643063"/>
            <a:ext cx="4214813" cy="3143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85750"/>
            <a:ext cx="4786313" cy="584041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</a:t>
            </a:r>
            <a:r>
              <a:rPr lang="ru-RU" b="1" dirty="0" err="1" smtClean="0"/>
              <a:t>Д.Макклелланд</a:t>
            </a:r>
            <a:r>
              <a:rPr lang="ru-RU" dirty="0" smtClean="0"/>
              <a:t> и его коллеги: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         -   Большинство людей, имеющих с детства высокоразвитый мотив достижения успехов, действительно добиваются заметных успехов в своей жизни.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В тех странах мира, где средний национальный </a:t>
            </a:r>
            <a:r>
              <a:rPr lang="ru-RU" b="1" dirty="0" smtClean="0"/>
              <a:t>показатель </a:t>
            </a:r>
            <a:r>
              <a:rPr lang="ru-RU" dirty="0" smtClean="0"/>
              <a:t>развитости потребности достижения </a:t>
            </a:r>
            <a:r>
              <a:rPr lang="ru-RU" b="1" dirty="0" smtClean="0"/>
              <a:t>успехов </a:t>
            </a:r>
            <a:r>
              <a:rPr lang="ru-RU" dirty="0" smtClean="0"/>
              <a:t>оказался </a:t>
            </a:r>
            <a:r>
              <a:rPr lang="ru-RU" b="1" dirty="0" smtClean="0"/>
              <a:t>выше, </a:t>
            </a:r>
            <a:r>
              <a:rPr lang="ru-RU" dirty="0" smtClean="0"/>
              <a:t>наблюдались более </a:t>
            </a:r>
            <a:r>
              <a:rPr lang="ru-RU" b="1" dirty="0" smtClean="0"/>
              <a:t>высокие темпы экономического роста</a:t>
            </a:r>
            <a:r>
              <a:rPr lang="ru-RU" dirty="0" smtClean="0"/>
              <a:t>, чем в странах с более низким  </a:t>
            </a:r>
            <a:r>
              <a:rPr lang="ru-RU" dirty="0" err="1" smtClean="0"/>
              <a:t>средненациональным</a:t>
            </a:r>
            <a:r>
              <a:rPr lang="ru-RU" dirty="0" smtClean="0"/>
              <a:t> показателем потребности достижения успехов.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2" name="Содержимое 4" descr="фото 2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1071563"/>
            <a:ext cx="4471987" cy="44291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357188"/>
            <a:ext cx="3571875" cy="5715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</a:t>
            </a:r>
            <a:r>
              <a:rPr lang="ru-RU" sz="1600" b="1" i="1" dirty="0" smtClean="0"/>
              <a:t>Успешные дети: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/>
              <a:t>  -</a:t>
            </a:r>
            <a:r>
              <a:rPr lang="ru-RU" sz="1600" b="1" i="1" dirty="0" smtClean="0"/>
              <a:t>с готовностью </a:t>
            </a:r>
            <a:r>
              <a:rPr lang="ru-RU" sz="1600" i="1" dirty="0" smtClean="0"/>
              <a:t>подвергаются различным испытаниям, включая экзамены,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/>
              <a:t>  -</a:t>
            </a:r>
            <a:r>
              <a:rPr lang="ru-RU" sz="1600" b="1" i="1" dirty="0" smtClean="0"/>
              <a:t>с желанием </a:t>
            </a:r>
            <a:r>
              <a:rPr lang="ru-RU" sz="1600" i="1" dirty="0" smtClean="0"/>
              <a:t>включаются в соревнования с другими людьми, причем стараются выиграть эти соревнования, стать первым среди равных,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/>
              <a:t>  -для них </a:t>
            </a:r>
            <a:r>
              <a:rPr lang="ru-RU" sz="1600" b="1" i="1" dirty="0" smtClean="0"/>
              <a:t>очень </a:t>
            </a:r>
            <a:r>
              <a:rPr lang="ru-RU" sz="1600" i="1" dirty="0" smtClean="0"/>
              <a:t>важна оценка их деятельности другими людьми, и он активно стремится к тому, чтобы получить с их стороны наивысшую оценку,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/>
              <a:t>  -если их  постигает неудача, то они не опускают руки, а, напротив, </a:t>
            </a:r>
            <a:r>
              <a:rPr lang="ru-RU" sz="1600" b="1" i="1" dirty="0" smtClean="0"/>
              <a:t>увеличивают прилагаемые усилия </a:t>
            </a:r>
            <a:r>
              <a:rPr lang="ru-RU" sz="1600" i="1" dirty="0" smtClean="0"/>
              <a:t>для того, чтобы во что бы то ни стало добиться успеха,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/>
              <a:t>  -</a:t>
            </a:r>
            <a:r>
              <a:rPr lang="ru-RU" sz="1600" b="1" i="1" dirty="0" smtClean="0"/>
              <a:t>мотивированные на успех</a:t>
            </a:r>
            <a:r>
              <a:rPr lang="ru-RU" sz="1600" i="1" dirty="0" smtClean="0"/>
              <a:t> дети всегда чувствуют себя уверенно, обладают адекватной самооценкой и достаточно высоким уровнем притязаний.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4" descr="mat25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3" y="1285875"/>
            <a:ext cx="3786187" cy="4357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85750"/>
            <a:ext cx="5357813" cy="58404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Как вырастить успешного ученика?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Только подведя его к ситуации успеха!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Главным направлением своей педагогической деятельности считаю: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создание психологического комфорта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образовательном математическом пространстве;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ориентация на личность ученика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как главной ценности современного общества;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предоставление благоприятных условий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воспитания и обучения школьников (технические, информационные, научно-методические и др.);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внедрение инновационных процессов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занятиях по математике;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-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гуманизация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учебно-воспитательной деятельности;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взаимодействие с родительской общественностью;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модернизация контрольно-оценочного компонента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системе мониторинга качества образовательных услуг.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1498</Words>
  <Application>Microsoft Office PowerPoint</Application>
  <PresentationFormat>Экран (4:3)</PresentationFormat>
  <Paragraphs>193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Calibri</vt:lpstr>
      <vt:lpstr>Arial</vt:lpstr>
      <vt:lpstr>Times New Roman</vt:lpstr>
      <vt:lpstr>Тема Office</vt:lpstr>
      <vt:lpstr>Успешный ученик – успешное будущее страны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Успешный ученик – успешное будущее страны</dc:title>
  <dc:creator>asus</dc:creator>
  <cp:lastModifiedBy>USER</cp:lastModifiedBy>
  <cp:revision>168</cp:revision>
  <dcterms:created xsi:type="dcterms:W3CDTF">2010-11-28T09:51:07Z</dcterms:created>
  <dcterms:modified xsi:type="dcterms:W3CDTF">2011-03-08T11:19:52Z</dcterms:modified>
</cp:coreProperties>
</file>