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6633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072494" cy="1828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Начало гуситского движения.</a:t>
            </a:r>
            <a:endParaRPr lang="ru-RU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705600" cy="321471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План урока: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/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Д\з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 § 34.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1. 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024322"/>
          </a:xfrm>
        </p:spPr>
        <p:txBody>
          <a:bodyPr/>
          <a:lstStyle/>
          <a:p>
            <a:pPr algn="ctr"/>
            <a:r>
              <a:rPr lang="ru-RU" sz="3200" b="1" dirty="0" smtClean="0"/>
              <a:t>Чешский король Карл 1 был избран королем Священной Римской империи. Чехия стала в ней самым сильным государством:</a:t>
            </a:r>
          </a:p>
          <a:p>
            <a:r>
              <a:rPr lang="ru-RU" sz="3200" b="1" dirty="0" smtClean="0"/>
              <a:t>расширение территории;</a:t>
            </a:r>
          </a:p>
          <a:p>
            <a:r>
              <a:rPr lang="ru-RU" sz="3200" b="1" dirty="0" smtClean="0"/>
              <a:t>развитие ремесла, торговли и культуры.</a:t>
            </a:r>
          </a:p>
          <a:p>
            <a:pPr>
              <a:buNone/>
            </a:pPr>
            <a:endParaRPr lang="ru-RU" b="1" dirty="0" smtClean="0"/>
          </a:p>
          <a:p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14290"/>
            <a:ext cx="8153400" cy="990600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Хозяйственный подъем в Чехии.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2. ?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1857364"/>
            <a:ext cx="3214710" cy="43577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1) гнета феодалов и городских богачей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hlinkClick r:id="rId3" action="ppaction://hlinksldjump"/>
              </a:rPr>
              <a:t>2) чужеземного засилья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 3) католической церкви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0" y="1857364"/>
            <a:ext cx="2714612" cy="4286280"/>
            <a:chOff x="0" y="1857364"/>
            <a:chExt cx="2714612" cy="428628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1857364"/>
              <a:ext cx="2143140" cy="4286280"/>
            </a:xfrm>
            <a:prstGeom prst="rect">
              <a:avLst/>
            </a:prstGeom>
            <a:ln w="762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itchFamily="34" charset="0"/>
                  <a:cs typeface="Arial" pitchFamily="34" charset="0"/>
                </a:rPr>
                <a:t>Крестьяне</a:t>
              </a:r>
            </a:p>
            <a:p>
              <a:pPr algn="ctr"/>
              <a:endParaRPr lang="ru-RU" sz="2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2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2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2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2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sz="2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2400" b="1" dirty="0" smtClean="0">
                  <a:latin typeface="Arial" pitchFamily="34" charset="0"/>
                  <a:cs typeface="Arial" pitchFamily="34" charset="0"/>
                </a:rPr>
                <a:t>Городские бедняки</a:t>
              </a:r>
              <a:endParaRPr lang="ru-RU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2143108" y="3786190"/>
              <a:ext cx="571504" cy="500066"/>
            </a:xfrm>
            <a:prstGeom prst="rightArrow">
              <a:avLst/>
            </a:prstGeom>
            <a:ln w="571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2143108" y="2357430"/>
              <a:ext cx="571504" cy="500066"/>
            </a:xfrm>
            <a:prstGeom prst="rightArrow">
              <a:avLst/>
            </a:prstGeom>
            <a:ln w="571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2143108" y="5286388"/>
              <a:ext cx="571504" cy="500066"/>
            </a:xfrm>
            <a:prstGeom prst="rightArrow">
              <a:avLst/>
            </a:prstGeom>
            <a:ln w="571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357950" y="1857364"/>
            <a:ext cx="2786050" cy="4286280"/>
            <a:chOff x="6357950" y="1857364"/>
            <a:chExt cx="2786050" cy="428628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000860" y="1857364"/>
              <a:ext cx="2143140" cy="4286280"/>
            </a:xfrm>
            <a:prstGeom prst="rect">
              <a:avLst/>
            </a:prstGeom>
            <a:ln w="7620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Arial" pitchFamily="34" charset="0"/>
                  <a:cs typeface="Arial" pitchFamily="34" charset="0"/>
                </a:rPr>
                <a:t>Рыцари и часть чешских панов</a:t>
              </a:r>
            </a:p>
            <a:p>
              <a:pPr algn="ctr"/>
              <a:endParaRPr lang="ru-RU" sz="2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2400" b="1" dirty="0" smtClean="0">
                  <a:latin typeface="Arial" pitchFamily="34" charset="0"/>
                  <a:cs typeface="Arial" pitchFamily="34" charset="0"/>
                </a:rPr>
                <a:t>Богатые мастера и торговцы</a:t>
              </a:r>
              <a:endParaRPr lang="ru-RU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 flipH="1">
              <a:off x="6357950" y="3857628"/>
              <a:ext cx="642942" cy="500066"/>
            </a:xfrm>
            <a:prstGeom prst="rightArrow">
              <a:avLst/>
            </a:prstGeom>
            <a:ln w="571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право 11"/>
            <p:cNvSpPr/>
            <p:nvPr/>
          </p:nvSpPr>
          <p:spPr>
            <a:xfrm flipH="1">
              <a:off x="6357950" y="5286388"/>
              <a:ext cx="642942" cy="500066"/>
            </a:xfrm>
            <a:prstGeom prst="rightArrow">
              <a:avLst/>
            </a:prstGeom>
            <a:ln w="57150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571472" y="214290"/>
            <a:ext cx="81534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  <a:hlinkClick r:id="rId4" action="ppaction://hlinksldjump"/>
              </a:rPr>
              <a:t>2. Рост феодального гнета и немецкого засилья.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7150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hlinkClick r:id="rId2" action="ppaction://hlinksldjump"/>
              </a:rPr>
              <a:t>Решите историческую задачу: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 10 лет (1374 – 1383) в списки жителей Праги было внесено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520</a:t>
            </a:r>
            <a:r>
              <a:rPr lang="ru-RU" b="1" dirty="0" smtClean="0"/>
              <a:t> богатых горожан, имевших собственные дома, из них немцев –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324</a:t>
            </a:r>
            <a:r>
              <a:rPr lang="ru-RU" b="1" dirty="0" smtClean="0"/>
              <a:t>. В последующие 10 лет (1384 – 1393) из </a:t>
            </a:r>
            <a:r>
              <a:rPr lang="ru-RU" dirty="0" smtClean="0">
                <a:solidFill>
                  <a:srgbClr val="A50021"/>
                </a:solidFill>
                <a:latin typeface="Arial Black" pitchFamily="34" charset="0"/>
              </a:rPr>
              <a:t>242</a:t>
            </a:r>
            <a:r>
              <a:rPr lang="ru-RU" b="1" dirty="0" smtClean="0"/>
              <a:t> домовладельцев, занесенных в списки жителей Праги,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156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были немцы.</a:t>
            </a:r>
          </a:p>
          <a:p>
            <a:r>
              <a:rPr lang="ru-RU" b="1" dirty="0" smtClean="0"/>
              <a:t>О чем говорит данный факт? </a:t>
            </a:r>
          </a:p>
          <a:p>
            <a:r>
              <a:rPr lang="ru-RU" b="1" dirty="0" smtClean="0"/>
              <a:t>Какой процент жителей составляли немцы в первом десятилетии и во втором?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62,3%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</a:rPr>
              <a:t>64,4%</a:t>
            </a:r>
          </a:p>
          <a:p>
            <a:endParaRPr lang="ru-RU" b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3300"/>
                </a:solidFill>
              </a:rPr>
              <a:t>3. ?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857364"/>
            <a:ext cx="8643998" cy="4714908"/>
          </a:xfrm>
        </p:spPr>
        <p:txBody>
          <a:bodyPr/>
          <a:lstStyle/>
          <a:p>
            <a:r>
              <a:rPr lang="ru-RU" b="1" dirty="0" smtClean="0"/>
              <a:t>Великий раскол в католической церкви привел к упадку ее авторитета.</a:t>
            </a:r>
          </a:p>
          <a:p>
            <a:r>
              <a:rPr lang="ru-RU" b="1" dirty="0" smtClean="0"/>
              <a:t>В Чехии католическая церковь была самым крупным феодалом, нещадно эксплуатировавшим крестьян.</a:t>
            </a:r>
          </a:p>
          <a:p>
            <a:pPr>
              <a:buNone/>
            </a:pPr>
            <a:endParaRPr lang="ru-RU" b="1" dirty="0" smtClean="0"/>
          </a:p>
          <a:p>
            <a:pPr algn="ctr"/>
            <a:r>
              <a:rPr lang="ru-RU" b="1" dirty="0" smtClean="0">
                <a:solidFill>
                  <a:srgbClr val="663300"/>
                </a:solidFill>
              </a:rPr>
              <a:t>Какие слои населения выступали против католической церкви и почему? 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14290"/>
            <a:ext cx="8153400" cy="990600"/>
          </a:xfrm>
          <a:prstGeom prst="rect">
            <a:avLst/>
          </a:prstGeom>
          <a:solidFill>
            <a:srgbClr val="FFFF00"/>
          </a:solidFill>
          <a:ln w="57150">
            <a:solidFill>
              <a:srgbClr val="92D050"/>
            </a:solidFill>
          </a:ln>
        </p:spPr>
        <p:txBody>
          <a:bodyPr vert="horz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Рост недовольства католической церковью.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4. ?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57620" y="1643050"/>
            <a:ext cx="4908428" cy="4929222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Ян Гус выступал против католической церкви и требовал ее реформы: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Отмена платы за обряды.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Богослужение проводить на родном языке.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Лишение церкви ее земельных владений и богатств.</a:t>
            </a: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14290"/>
            <a:ext cx="81534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vert="horz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4. Выступление Яна Гуса.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5" name="Picture 8" descr="1"/>
          <p:cNvPicPr>
            <a:picLocks noChangeAspect="1" noChangeArrowheads="1"/>
          </p:cNvPicPr>
          <p:nvPr/>
        </p:nvPicPr>
        <p:blipFill>
          <a:blip r:embed="rId3">
            <a:lum bright="-6000" contrast="48000"/>
          </a:blip>
          <a:srcRect/>
          <a:stretch>
            <a:fillRect/>
          </a:stretch>
        </p:blipFill>
        <p:spPr bwMode="auto">
          <a:xfrm>
            <a:off x="214282" y="1785926"/>
            <a:ext cx="3357563" cy="446405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5. ?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408890" cy="438151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Церковный собор </a:t>
            </a:r>
            <a:r>
              <a:rPr lang="ru-RU" b="1" dirty="0" smtClean="0">
                <a:solidFill>
                  <a:srgbClr val="663300"/>
                </a:solidFill>
              </a:rPr>
              <a:t>– съезд высшего духовенства.</a:t>
            </a:r>
          </a:p>
          <a:p>
            <a:r>
              <a:rPr lang="ru-RU" b="1" u="sng" dirty="0" smtClean="0">
                <a:solidFill>
                  <a:srgbClr val="A50021"/>
                </a:solidFill>
                <a:latin typeface="Arial Black" pitchFamily="34" charset="0"/>
              </a:rPr>
              <a:t>1415 г.</a:t>
            </a:r>
            <a:r>
              <a:rPr lang="ru-RU" b="1" dirty="0" smtClean="0">
                <a:solidFill>
                  <a:srgbClr val="663300"/>
                </a:solidFill>
              </a:rPr>
              <a:t> – сожжение Яна Гуса на костре.</a:t>
            </a:r>
          </a:p>
          <a:p>
            <a:endParaRPr lang="ru-RU" b="1" dirty="0"/>
          </a:p>
        </p:txBody>
      </p:sp>
      <p:pic>
        <p:nvPicPr>
          <p:cNvPr id="4" name="Picture 9" descr="1"/>
          <p:cNvPicPr>
            <a:picLocks noChangeAspect="1" noChangeArrowheads="1"/>
          </p:cNvPicPr>
          <p:nvPr/>
        </p:nvPicPr>
        <p:blipFill>
          <a:blip r:embed="rId2">
            <a:lum bright="-12000" contrast="24000"/>
          </a:blip>
          <a:srcRect/>
          <a:stretch>
            <a:fillRect/>
          </a:stretch>
        </p:blipFill>
        <p:spPr bwMode="auto">
          <a:xfrm>
            <a:off x="428596" y="3071810"/>
            <a:ext cx="4752975" cy="33909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42910" y="214290"/>
            <a:ext cx="8153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5. Гибель Яна Гуса.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072494" cy="1828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Начало гуситского движения.</a:t>
            </a:r>
            <a:endParaRPr lang="ru-RU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500306"/>
            <a:ext cx="7358114" cy="321471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План урока: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Хозяйственный подъем в Чехии.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Рост феодального гнета и немецкого засилья.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Рост недовольства католической церковью.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Выступление Яна Гуса.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Гибель Яна Гуса.</a:t>
            </a:r>
          </a:p>
          <a:p>
            <a:pPr marL="514350" indent="-514350"/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Д\з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 § 34.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ина папка\Разное\Вставки\852135-d191cf6ef32d925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75438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85852" y="1643050"/>
            <a:ext cx="72866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Спасибо за работу </a:t>
            </a:r>
          </a:p>
          <a:p>
            <a:pPr algn="ctr"/>
            <a:r>
              <a:rPr lang="ru-RU" sz="72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На уроке!</a:t>
            </a:r>
            <a:endParaRPr lang="ru-RU" sz="7200" b="1" cap="all" spc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</TotalTime>
  <Words>327</Words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Начало гуситского движения.</vt:lpstr>
      <vt:lpstr>1. ?</vt:lpstr>
      <vt:lpstr>2. ?</vt:lpstr>
      <vt:lpstr>Решите историческую задачу:</vt:lpstr>
      <vt:lpstr>3. ?</vt:lpstr>
      <vt:lpstr>4. ?</vt:lpstr>
      <vt:lpstr>5. ?</vt:lpstr>
      <vt:lpstr>Начало гуситского движения.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гуситского движения.</dc:title>
  <cp:lastModifiedBy>Мама</cp:lastModifiedBy>
  <cp:revision>13</cp:revision>
  <dcterms:modified xsi:type="dcterms:W3CDTF">2011-01-13T21:50:28Z</dcterms:modified>
</cp:coreProperties>
</file>