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9" r:id="rId4"/>
    <p:sldId id="258" r:id="rId5"/>
    <p:sldId id="296" r:id="rId6"/>
    <p:sldId id="297" r:id="rId7"/>
    <p:sldId id="285" r:id="rId8"/>
    <p:sldId id="284" r:id="rId9"/>
    <p:sldId id="286" r:id="rId10"/>
    <p:sldId id="287" r:id="rId11"/>
    <p:sldId id="288" r:id="rId12"/>
    <p:sldId id="289" r:id="rId13"/>
    <p:sldId id="298" r:id="rId14"/>
    <p:sldId id="299" r:id="rId15"/>
    <p:sldId id="300" r:id="rId16"/>
    <p:sldId id="301" r:id="rId17"/>
    <p:sldId id="290" r:id="rId18"/>
    <p:sldId id="302" r:id="rId19"/>
    <p:sldId id="303" r:id="rId20"/>
    <p:sldId id="304" r:id="rId21"/>
    <p:sldId id="305" r:id="rId22"/>
    <p:sldId id="306" r:id="rId23"/>
    <p:sldId id="311" r:id="rId24"/>
    <p:sldId id="274" r:id="rId25"/>
    <p:sldId id="312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2" d="100"/>
          <a:sy n="102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C39C9-98A5-4360-8136-1931695E71A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65BBF-E41A-424D-8496-C4BF1920082D}">
      <dgm:prSet phldrT="[Текст]" phldr="1"/>
      <dgm:spPr/>
      <dgm:t>
        <a:bodyPr/>
        <a:lstStyle/>
        <a:p>
          <a:endParaRPr lang="ru-RU"/>
        </a:p>
      </dgm:t>
    </dgm:pt>
    <dgm:pt modelId="{C96A3814-A042-48AA-8092-DD07D468A6F5}" type="parTrans" cxnId="{6EE04A82-12BC-4447-A988-82E1CB91BCFF}">
      <dgm:prSet/>
      <dgm:spPr/>
      <dgm:t>
        <a:bodyPr/>
        <a:lstStyle/>
        <a:p>
          <a:endParaRPr lang="ru-RU"/>
        </a:p>
      </dgm:t>
    </dgm:pt>
    <dgm:pt modelId="{01713807-0C6E-497A-BB9B-36D59F6DAC5D}" type="sibTrans" cxnId="{6EE04A82-12BC-4447-A988-82E1CB91BCFF}">
      <dgm:prSet/>
      <dgm:spPr/>
      <dgm:t>
        <a:bodyPr/>
        <a:lstStyle/>
        <a:p>
          <a:endParaRPr lang="ru-RU"/>
        </a:p>
      </dgm:t>
    </dgm:pt>
    <dgm:pt modelId="{0E431C7C-13B1-466B-84AF-E68A5EF7564F}">
      <dgm:prSet phldrT="[Текст]"/>
      <dgm:spPr/>
      <dgm:t>
        <a:bodyPr/>
        <a:lstStyle/>
        <a:p>
          <a:r>
            <a:rPr lang="ru-RU" dirty="0" smtClean="0"/>
            <a:t>формировать </a:t>
          </a:r>
          <a:r>
            <a:rPr lang="ru-RU" dirty="0" err="1" smtClean="0"/>
            <a:t>компетентностное</a:t>
          </a:r>
          <a:r>
            <a:rPr lang="ru-RU" dirty="0" smtClean="0"/>
            <a:t> отношение к своему здоровью, самостоятельность, воспитать внимательность и аккуратность при вычислении </a:t>
          </a:r>
          <a:endParaRPr lang="ru-RU" dirty="0"/>
        </a:p>
      </dgm:t>
    </dgm:pt>
    <dgm:pt modelId="{3042E844-5A2B-43D7-801A-DB02FCC0A893}" type="parTrans" cxnId="{E3BF4201-E7CA-4673-A6F9-C22C02C6A771}">
      <dgm:prSet/>
      <dgm:spPr/>
      <dgm:t>
        <a:bodyPr/>
        <a:lstStyle/>
        <a:p>
          <a:endParaRPr lang="ru-RU"/>
        </a:p>
      </dgm:t>
    </dgm:pt>
    <dgm:pt modelId="{9EAEB37C-8BAC-43C6-9EFA-307D9998B0E8}" type="sibTrans" cxnId="{E3BF4201-E7CA-4673-A6F9-C22C02C6A771}">
      <dgm:prSet/>
      <dgm:spPr/>
      <dgm:t>
        <a:bodyPr/>
        <a:lstStyle/>
        <a:p>
          <a:endParaRPr lang="ru-RU"/>
        </a:p>
      </dgm:t>
    </dgm:pt>
    <dgm:pt modelId="{2DD3E78A-BBD3-474F-9E1E-9E7803EB8C0E}">
      <dgm:prSet custT="1"/>
      <dgm:spPr/>
      <dgm:t>
        <a:bodyPr/>
        <a:lstStyle/>
        <a:p>
          <a:r>
            <a:rPr lang="ru-RU" sz="2000" dirty="0" smtClean="0"/>
            <a:t>Закрепить  навыки </a:t>
          </a:r>
          <a:r>
            <a:rPr lang="ru-RU" sz="2000" b="1" dirty="0" smtClean="0"/>
            <a:t>сложения  и вычитания дробей с разными знаменателями</a:t>
          </a:r>
          <a:r>
            <a:rPr lang="ru-RU" sz="2000" dirty="0" smtClean="0"/>
            <a:t>; </a:t>
          </a:r>
        </a:p>
        <a:p>
          <a:r>
            <a:rPr lang="ru-RU" sz="2000" dirty="0" smtClean="0"/>
            <a:t>обогатить знания по теме;</a:t>
          </a:r>
        </a:p>
        <a:p>
          <a:r>
            <a:rPr lang="ru-RU" sz="2000" dirty="0" smtClean="0"/>
            <a:t> повысить вычислительную культуру.</a:t>
          </a:r>
          <a:endParaRPr lang="ru-RU" sz="2000" dirty="0"/>
        </a:p>
      </dgm:t>
    </dgm:pt>
    <dgm:pt modelId="{A38EF8FB-5A41-48C6-B345-BEF0D8385FC1}" type="parTrans" cxnId="{6C0DA714-099C-4AF1-8220-806C8C492A8B}">
      <dgm:prSet/>
      <dgm:spPr/>
      <dgm:t>
        <a:bodyPr/>
        <a:lstStyle/>
        <a:p>
          <a:endParaRPr lang="ru-RU"/>
        </a:p>
      </dgm:t>
    </dgm:pt>
    <dgm:pt modelId="{6457D1A8-9C08-46D5-B4E0-FFA1A47AECA8}" type="sibTrans" cxnId="{6C0DA714-099C-4AF1-8220-806C8C492A8B}">
      <dgm:prSet/>
      <dgm:spPr/>
      <dgm:t>
        <a:bodyPr/>
        <a:lstStyle/>
        <a:p>
          <a:endParaRPr lang="ru-RU"/>
        </a:p>
      </dgm:t>
    </dgm:pt>
    <dgm:pt modelId="{DDA9612C-6BD4-465D-AAFD-32CB713AFC39}">
      <dgm:prSet phldrT="[Текст]"/>
      <dgm:spPr/>
      <dgm:t>
        <a:bodyPr/>
        <a:lstStyle/>
        <a:p>
          <a:r>
            <a:rPr lang="ru-RU" dirty="0" smtClean="0"/>
            <a:t>Развивать активную познавательную деятельность учащихся, их творческие способности, интерес к математике, умение работать самостоятельно, в группе;</a:t>
          </a:r>
          <a:endParaRPr lang="ru-RU" dirty="0"/>
        </a:p>
      </dgm:t>
    </dgm:pt>
    <dgm:pt modelId="{AF8C0AE6-3349-41A2-82F8-97CDC01A114E}" type="sibTrans" cxnId="{12677F10-6394-46A0-B9EA-467F643A0F67}">
      <dgm:prSet/>
      <dgm:spPr/>
      <dgm:t>
        <a:bodyPr/>
        <a:lstStyle/>
        <a:p>
          <a:endParaRPr lang="ru-RU"/>
        </a:p>
      </dgm:t>
    </dgm:pt>
    <dgm:pt modelId="{1ABBB2A1-E634-4F4E-A9D1-814F0897B780}" type="parTrans" cxnId="{12677F10-6394-46A0-B9EA-467F643A0F67}">
      <dgm:prSet/>
      <dgm:spPr/>
      <dgm:t>
        <a:bodyPr/>
        <a:lstStyle/>
        <a:p>
          <a:endParaRPr lang="ru-RU"/>
        </a:p>
      </dgm:t>
    </dgm:pt>
    <dgm:pt modelId="{FD245E67-884F-49AA-8AC8-8B8D07E46371}" type="pres">
      <dgm:prSet presAssocID="{078C39C9-98A5-4360-8136-1931695E71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4CC435-095C-4286-88A0-181F0D9973FE}" type="pres">
      <dgm:prSet presAssocID="{6B265BBF-E41A-424D-8496-C4BF1920082D}" presName="circle1" presStyleLbl="node1" presStyleIdx="0" presStyleCnt="4"/>
      <dgm:spPr/>
    </dgm:pt>
    <dgm:pt modelId="{E587E772-EA19-4A9A-A6C4-1CC8570D8417}" type="pres">
      <dgm:prSet presAssocID="{6B265BBF-E41A-424D-8496-C4BF1920082D}" presName="space" presStyleCnt="0"/>
      <dgm:spPr/>
    </dgm:pt>
    <dgm:pt modelId="{4DA95FBC-CCF5-4DEB-8C0C-D718E8DD2639}" type="pres">
      <dgm:prSet presAssocID="{6B265BBF-E41A-424D-8496-C4BF1920082D}" presName="rect1" presStyleLbl="alignAcc1" presStyleIdx="0" presStyleCnt="4" custLinFactNeighborX="-1074" custLinFactNeighborY="6770"/>
      <dgm:spPr/>
      <dgm:t>
        <a:bodyPr/>
        <a:lstStyle/>
        <a:p>
          <a:endParaRPr lang="ru-RU"/>
        </a:p>
      </dgm:t>
    </dgm:pt>
    <dgm:pt modelId="{D336573E-5179-4FE9-8FD6-C94B2C77D0AD}" type="pres">
      <dgm:prSet presAssocID="{2DD3E78A-BBD3-474F-9E1E-9E7803EB8C0E}" presName="vertSpace2" presStyleLbl="node1" presStyleIdx="0" presStyleCnt="4"/>
      <dgm:spPr/>
    </dgm:pt>
    <dgm:pt modelId="{BDD0F833-92B1-4722-9F01-7B6488F3AE9C}" type="pres">
      <dgm:prSet presAssocID="{2DD3E78A-BBD3-474F-9E1E-9E7803EB8C0E}" presName="circle2" presStyleLbl="node1" presStyleIdx="1" presStyleCnt="4"/>
      <dgm:spPr/>
    </dgm:pt>
    <dgm:pt modelId="{37701F2D-FB4B-4724-AF32-B4AC0B96DD18}" type="pres">
      <dgm:prSet presAssocID="{2DD3E78A-BBD3-474F-9E1E-9E7803EB8C0E}" presName="rect2" presStyleLbl="alignAcc1" presStyleIdx="1" presStyleCnt="4" custLinFactNeighborX="165" custLinFactNeighborY="-27634"/>
      <dgm:spPr/>
      <dgm:t>
        <a:bodyPr/>
        <a:lstStyle/>
        <a:p>
          <a:endParaRPr lang="ru-RU"/>
        </a:p>
      </dgm:t>
    </dgm:pt>
    <dgm:pt modelId="{288003D4-12F8-4424-B920-98E09E8D9AD0}" type="pres">
      <dgm:prSet presAssocID="{DDA9612C-6BD4-465D-AAFD-32CB713AFC39}" presName="vertSpace3" presStyleLbl="node1" presStyleIdx="1" presStyleCnt="4"/>
      <dgm:spPr/>
    </dgm:pt>
    <dgm:pt modelId="{4B7F5D24-F9D2-4E7D-8CD2-6EA915B024D7}" type="pres">
      <dgm:prSet presAssocID="{DDA9612C-6BD4-465D-AAFD-32CB713AFC39}" presName="circle3" presStyleLbl="node1" presStyleIdx="2" presStyleCnt="4" custFlipHor="0" custScaleX="116857" custScaleY="104543" custLinFactNeighborX="-46392" custLinFactNeighborY="-398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47CFA1-0D76-48D6-879E-569665FF4BDB}" type="pres">
      <dgm:prSet presAssocID="{DDA9612C-6BD4-465D-AAFD-32CB713AFC39}" presName="rect3" presStyleLbl="alignAcc1" presStyleIdx="2" presStyleCnt="4" custScaleY="139662"/>
      <dgm:spPr/>
      <dgm:t>
        <a:bodyPr/>
        <a:lstStyle/>
        <a:p>
          <a:endParaRPr lang="ru-RU"/>
        </a:p>
      </dgm:t>
    </dgm:pt>
    <dgm:pt modelId="{0A003E20-053B-42FF-AC05-A7D50B0939C9}" type="pres">
      <dgm:prSet presAssocID="{0E431C7C-13B1-466B-84AF-E68A5EF7564F}" presName="vertSpace4" presStyleLbl="node1" presStyleIdx="2" presStyleCnt="4"/>
      <dgm:spPr/>
    </dgm:pt>
    <dgm:pt modelId="{40354002-4A3C-494F-8520-95798B5EDF3C}" type="pres">
      <dgm:prSet presAssocID="{0E431C7C-13B1-466B-84AF-E68A5EF7564F}" presName="circle4" presStyleLbl="node1" presStyleIdx="3" presStyleCnt="4"/>
      <dgm:spPr/>
    </dgm:pt>
    <dgm:pt modelId="{09A60B0A-D109-40EC-9395-D4E54ACED9F5}" type="pres">
      <dgm:prSet presAssocID="{0E431C7C-13B1-466B-84AF-E68A5EF7564F}" presName="rect4" presStyleLbl="alignAcc1" presStyleIdx="3" presStyleCnt="4" custScaleY="149924" custLinFactNeighborX="165" custLinFactNeighborY="49490"/>
      <dgm:spPr/>
      <dgm:t>
        <a:bodyPr/>
        <a:lstStyle/>
        <a:p>
          <a:endParaRPr lang="ru-RU"/>
        </a:p>
      </dgm:t>
    </dgm:pt>
    <dgm:pt modelId="{F4289964-741C-4C63-B15F-C51F91F79676}" type="pres">
      <dgm:prSet presAssocID="{6B265BBF-E41A-424D-8496-C4BF1920082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1F2C1-30A2-417E-8D1E-0DD288907D38}" type="pres">
      <dgm:prSet presAssocID="{2DD3E78A-BBD3-474F-9E1E-9E7803EB8C0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F4D11-C0DE-4416-B805-693E1CDF3303}" type="pres">
      <dgm:prSet presAssocID="{DDA9612C-6BD4-465D-AAFD-32CB713AFC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5E51-4D02-4B3B-ADD3-F7BBE0EADD5C}" type="pres">
      <dgm:prSet presAssocID="{0E431C7C-13B1-466B-84AF-E68A5EF7564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39558-51F1-476A-BBC3-408BE8889535}" type="presOf" srcId="{6B265BBF-E41A-424D-8496-C4BF1920082D}" destId="{4DA95FBC-CCF5-4DEB-8C0C-D718E8DD2639}" srcOrd="0" destOrd="0" presId="urn:microsoft.com/office/officeart/2005/8/layout/target3"/>
    <dgm:cxn modelId="{46ADFAD1-4181-4E70-A661-7234D9C69B87}" type="presOf" srcId="{6B265BBF-E41A-424D-8496-C4BF1920082D}" destId="{F4289964-741C-4C63-B15F-C51F91F79676}" srcOrd="1" destOrd="0" presId="urn:microsoft.com/office/officeart/2005/8/layout/target3"/>
    <dgm:cxn modelId="{345F71EB-C3E3-4215-9E46-E1B9C641F8A7}" type="presOf" srcId="{2DD3E78A-BBD3-474F-9E1E-9E7803EB8C0E}" destId="{37701F2D-FB4B-4724-AF32-B4AC0B96DD18}" srcOrd="0" destOrd="0" presId="urn:microsoft.com/office/officeart/2005/8/layout/target3"/>
    <dgm:cxn modelId="{6EE04A82-12BC-4447-A988-82E1CB91BCFF}" srcId="{078C39C9-98A5-4360-8136-1931695E71A5}" destId="{6B265BBF-E41A-424D-8496-C4BF1920082D}" srcOrd="0" destOrd="0" parTransId="{C96A3814-A042-48AA-8092-DD07D468A6F5}" sibTransId="{01713807-0C6E-497A-BB9B-36D59F6DAC5D}"/>
    <dgm:cxn modelId="{84054C70-F657-4508-81DC-25E53779D347}" type="presOf" srcId="{0E431C7C-13B1-466B-84AF-E68A5EF7564F}" destId="{09A60B0A-D109-40EC-9395-D4E54ACED9F5}" srcOrd="0" destOrd="0" presId="urn:microsoft.com/office/officeart/2005/8/layout/target3"/>
    <dgm:cxn modelId="{6C0DA714-099C-4AF1-8220-806C8C492A8B}" srcId="{078C39C9-98A5-4360-8136-1931695E71A5}" destId="{2DD3E78A-BBD3-474F-9E1E-9E7803EB8C0E}" srcOrd="1" destOrd="0" parTransId="{A38EF8FB-5A41-48C6-B345-BEF0D8385FC1}" sibTransId="{6457D1A8-9C08-46D5-B4E0-FFA1A47AECA8}"/>
    <dgm:cxn modelId="{E3BF4201-E7CA-4673-A6F9-C22C02C6A771}" srcId="{078C39C9-98A5-4360-8136-1931695E71A5}" destId="{0E431C7C-13B1-466B-84AF-E68A5EF7564F}" srcOrd="3" destOrd="0" parTransId="{3042E844-5A2B-43D7-801A-DB02FCC0A893}" sibTransId="{9EAEB37C-8BAC-43C6-9EFA-307D9998B0E8}"/>
    <dgm:cxn modelId="{E65317A3-3C03-4B4A-9321-6D121752A1F0}" type="presOf" srcId="{DDA9612C-6BD4-465D-AAFD-32CB713AFC39}" destId="{923F4D11-C0DE-4416-B805-693E1CDF3303}" srcOrd="1" destOrd="0" presId="urn:microsoft.com/office/officeart/2005/8/layout/target3"/>
    <dgm:cxn modelId="{12677F10-6394-46A0-B9EA-467F643A0F67}" srcId="{078C39C9-98A5-4360-8136-1931695E71A5}" destId="{DDA9612C-6BD4-465D-AAFD-32CB713AFC39}" srcOrd="2" destOrd="0" parTransId="{1ABBB2A1-E634-4F4E-A9D1-814F0897B780}" sibTransId="{AF8C0AE6-3349-41A2-82F8-97CDC01A114E}"/>
    <dgm:cxn modelId="{7B98EDE6-6E8E-4831-B233-5657151F5419}" type="presOf" srcId="{0E431C7C-13B1-466B-84AF-E68A5EF7564F}" destId="{B3A55E51-4D02-4B3B-ADD3-F7BBE0EADD5C}" srcOrd="1" destOrd="0" presId="urn:microsoft.com/office/officeart/2005/8/layout/target3"/>
    <dgm:cxn modelId="{96A48EB3-F532-4BC5-889E-36A7D099BC7A}" type="presOf" srcId="{2DD3E78A-BBD3-474F-9E1E-9E7803EB8C0E}" destId="{CC51F2C1-30A2-417E-8D1E-0DD288907D38}" srcOrd="1" destOrd="0" presId="urn:microsoft.com/office/officeart/2005/8/layout/target3"/>
    <dgm:cxn modelId="{21FFE52B-45BA-40C6-B3A8-694AB8E08F5E}" type="presOf" srcId="{DDA9612C-6BD4-465D-AAFD-32CB713AFC39}" destId="{8447CFA1-0D76-48D6-879E-569665FF4BDB}" srcOrd="0" destOrd="0" presId="urn:microsoft.com/office/officeart/2005/8/layout/target3"/>
    <dgm:cxn modelId="{9F2F052C-F6E6-4DB1-920E-85ED4B8D5E8A}" type="presOf" srcId="{078C39C9-98A5-4360-8136-1931695E71A5}" destId="{FD245E67-884F-49AA-8AC8-8B8D07E46371}" srcOrd="0" destOrd="0" presId="urn:microsoft.com/office/officeart/2005/8/layout/target3"/>
    <dgm:cxn modelId="{B9FBDEC2-549A-430F-B577-F7E09377EF60}" type="presParOf" srcId="{FD245E67-884F-49AA-8AC8-8B8D07E46371}" destId="{124CC435-095C-4286-88A0-181F0D9973FE}" srcOrd="0" destOrd="0" presId="urn:microsoft.com/office/officeart/2005/8/layout/target3"/>
    <dgm:cxn modelId="{50A0D32A-77AA-4501-9FF9-DAB03BA71D97}" type="presParOf" srcId="{FD245E67-884F-49AA-8AC8-8B8D07E46371}" destId="{E587E772-EA19-4A9A-A6C4-1CC8570D8417}" srcOrd="1" destOrd="0" presId="urn:microsoft.com/office/officeart/2005/8/layout/target3"/>
    <dgm:cxn modelId="{13AD61D1-9808-4AFA-A9CD-CA975522210D}" type="presParOf" srcId="{FD245E67-884F-49AA-8AC8-8B8D07E46371}" destId="{4DA95FBC-CCF5-4DEB-8C0C-D718E8DD2639}" srcOrd="2" destOrd="0" presId="urn:microsoft.com/office/officeart/2005/8/layout/target3"/>
    <dgm:cxn modelId="{5CB42AA9-8FA8-41B2-8D3C-B200123C664A}" type="presParOf" srcId="{FD245E67-884F-49AA-8AC8-8B8D07E46371}" destId="{D336573E-5179-4FE9-8FD6-C94B2C77D0AD}" srcOrd="3" destOrd="0" presId="urn:microsoft.com/office/officeart/2005/8/layout/target3"/>
    <dgm:cxn modelId="{86D18C9B-27A4-4D96-91CA-12D6784B56C5}" type="presParOf" srcId="{FD245E67-884F-49AA-8AC8-8B8D07E46371}" destId="{BDD0F833-92B1-4722-9F01-7B6488F3AE9C}" srcOrd="4" destOrd="0" presId="urn:microsoft.com/office/officeart/2005/8/layout/target3"/>
    <dgm:cxn modelId="{89FED9BC-EF7C-4216-9B75-534755DE6F58}" type="presParOf" srcId="{FD245E67-884F-49AA-8AC8-8B8D07E46371}" destId="{37701F2D-FB4B-4724-AF32-B4AC0B96DD18}" srcOrd="5" destOrd="0" presId="urn:microsoft.com/office/officeart/2005/8/layout/target3"/>
    <dgm:cxn modelId="{0D6F909D-E9E3-4E56-96AE-6E47B636C3BD}" type="presParOf" srcId="{FD245E67-884F-49AA-8AC8-8B8D07E46371}" destId="{288003D4-12F8-4424-B920-98E09E8D9AD0}" srcOrd="6" destOrd="0" presId="urn:microsoft.com/office/officeart/2005/8/layout/target3"/>
    <dgm:cxn modelId="{013B6D80-49F2-405A-BBFF-F79621E4DC51}" type="presParOf" srcId="{FD245E67-884F-49AA-8AC8-8B8D07E46371}" destId="{4B7F5D24-F9D2-4E7D-8CD2-6EA915B024D7}" srcOrd="7" destOrd="0" presId="urn:microsoft.com/office/officeart/2005/8/layout/target3"/>
    <dgm:cxn modelId="{78671C2F-8D84-457A-AF6E-BDD8E57D45AA}" type="presParOf" srcId="{FD245E67-884F-49AA-8AC8-8B8D07E46371}" destId="{8447CFA1-0D76-48D6-879E-569665FF4BDB}" srcOrd="8" destOrd="0" presId="urn:microsoft.com/office/officeart/2005/8/layout/target3"/>
    <dgm:cxn modelId="{5C3C3905-8E76-4FA6-9D87-DADB722739FF}" type="presParOf" srcId="{FD245E67-884F-49AA-8AC8-8B8D07E46371}" destId="{0A003E20-053B-42FF-AC05-A7D50B0939C9}" srcOrd="9" destOrd="0" presId="urn:microsoft.com/office/officeart/2005/8/layout/target3"/>
    <dgm:cxn modelId="{44AEABCF-49DA-4D6B-9715-C2F60E5F31B2}" type="presParOf" srcId="{FD245E67-884F-49AA-8AC8-8B8D07E46371}" destId="{40354002-4A3C-494F-8520-95798B5EDF3C}" srcOrd="10" destOrd="0" presId="urn:microsoft.com/office/officeart/2005/8/layout/target3"/>
    <dgm:cxn modelId="{A167E03E-8503-4E93-9D1A-ED3F42C53055}" type="presParOf" srcId="{FD245E67-884F-49AA-8AC8-8B8D07E46371}" destId="{09A60B0A-D109-40EC-9395-D4E54ACED9F5}" srcOrd="11" destOrd="0" presId="urn:microsoft.com/office/officeart/2005/8/layout/target3"/>
    <dgm:cxn modelId="{4B5B87E6-683C-4C89-80D9-A8C9443AA80A}" type="presParOf" srcId="{FD245E67-884F-49AA-8AC8-8B8D07E46371}" destId="{F4289964-741C-4C63-B15F-C51F91F79676}" srcOrd="12" destOrd="0" presId="urn:microsoft.com/office/officeart/2005/8/layout/target3"/>
    <dgm:cxn modelId="{43D6E853-CDDA-403C-A888-7FBA2A22BA4E}" type="presParOf" srcId="{FD245E67-884F-49AA-8AC8-8B8D07E46371}" destId="{CC51F2C1-30A2-417E-8D1E-0DD288907D38}" srcOrd="13" destOrd="0" presId="urn:microsoft.com/office/officeart/2005/8/layout/target3"/>
    <dgm:cxn modelId="{6A00AB00-357D-4BE9-B7A4-6801AD8F6926}" type="presParOf" srcId="{FD245E67-884F-49AA-8AC8-8B8D07E46371}" destId="{923F4D11-C0DE-4416-B805-693E1CDF3303}" srcOrd="14" destOrd="0" presId="urn:microsoft.com/office/officeart/2005/8/layout/target3"/>
    <dgm:cxn modelId="{F78E21C1-ECD3-43D0-A125-0ECE269C9247}" type="presParOf" srcId="{FD245E67-884F-49AA-8AC8-8B8D07E46371}" destId="{B3A55E51-4D02-4B3B-ADD3-F7BBE0EADD5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CC435-095C-4286-88A0-181F0D9973FE}">
      <dsp:nvSpPr>
        <dsp:cNvPr id="0" name=""/>
        <dsp:cNvSpPr/>
      </dsp:nvSpPr>
      <dsp:spPr>
        <a:xfrm>
          <a:off x="0" y="0"/>
          <a:ext cx="4924425" cy="49244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95FBC-CCF5-4DEB-8C0C-D718E8DD2639}">
      <dsp:nvSpPr>
        <dsp:cNvPr id="0" name=""/>
        <dsp:cNvSpPr/>
      </dsp:nvSpPr>
      <dsp:spPr>
        <a:xfrm>
          <a:off x="2400270" y="0"/>
          <a:ext cx="5767387" cy="4924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00270" y="0"/>
        <a:ext cx="5767387" cy="1046440"/>
      </dsp:txXfrm>
    </dsp:sp>
    <dsp:sp modelId="{BDD0F833-92B1-4722-9F01-7B6488F3AE9C}">
      <dsp:nvSpPr>
        <dsp:cNvPr id="0" name=""/>
        <dsp:cNvSpPr/>
      </dsp:nvSpPr>
      <dsp:spPr>
        <a:xfrm>
          <a:off x="646330" y="1046440"/>
          <a:ext cx="3631763" cy="36317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1F2D-FB4B-4724-AF32-B4AC0B96DD18}">
      <dsp:nvSpPr>
        <dsp:cNvPr id="0" name=""/>
        <dsp:cNvSpPr/>
      </dsp:nvSpPr>
      <dsp:spPr>
        <a:xfrm>
          <a:off x="2462212" y="42838"/>
          <a:ext cx="5767387" cy="3631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Закрепить  навыки </a:t>
          </a:r>
          <a:r>
            <a:rPr lang="ru-RU" sz="2000" b="1" kern="1200" dirty="0" smtClean="0"/>
            <a:t>сложения  и вычитания дробей с разными знаменателями</a:t>
          </a:r>
          <a:r>
            <a:rPr lang="ru-RU" sz="2000" kern="1200" dirty="0" smtClean="0"/>
            <a:t>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обогатить знания по теме;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повысить вычислительную культуру.</a:t>
          </a:r>
          <a:endParaRPr lang="ru-RU" sz="2000" kern="1200" dirty="0"/>
        </a:p>
      </dsp:txBody>
      <dsp:txXfrm>
        <a:off x="2462212" y="42838"/>
        <a:ext cx="5767387" cy="1046440"/>
      </dsp:txXfrm>
    </dsp:sp>
    <dsp:sp modelId="{4B7F5D24-F9D2-4E7D-8CD2-6EA915B024D7}">
      <dsp:nvSpPr>
        <dsp:cNvPr id="0" name=""/>
        <dsp:cNvSpPr/>
      </dsp:nvSpPr>
      <dsp:spPr>
        <a:xfrm>
          <a:off x="10354" y="1108715"/>
          <a:ext cx="2733404" cy="2445367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7CFA1-0D76-48D6-879E-569665FF4BDB}">
      <dsp:nvSpPr>
        <dsp:cNvPr id="0" name=""/>
        <dsp:cNvSpPr/>
      </dsp:nvSpPr>
      <dsp:spPr>
        <a:xfrm>
          <a:off x="2462212" y="1629013"/>
          <a:ext cx="5767387" cy="32668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Развивать активную познавательную деятельность учащихся, их творческие способности, интерес к математике, умение работать самостоятельно, в группе;</a:t>
          </a:r>
          <a:endParaRPr lang="ru-RU" sz="1700" kern="1200" dirty="0"/>
        </a:p>
      </dsp:txBody>
      <dsp:txXfrm>
        <a:off x="2462212" y="1629013"/>
        <a:ext cx="5767387" cy="1461479"/>
      </dsp:txXfrm>
    </dsp:sp>
    <dsp:sp modelId="{40354002-4A3C-494F-8520-95798B5EDF3C}">
      <dsp:nvSpPr>
        <dsp:cNvPr id="0" name=""/>
        <dsp:cNvSpPr/>
      </dsp:nvSpPr>
      <dsp:spPr>
        <a:xfrm>
          <a:off x="1938992" y="3139320"/>
          <a:ext cx="1046440" cy="10464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0B0A-D109-40EC-9395-D4E54ACED9F5}">
      <dsp:nvSpPr>
        <dsp:cNvPr id="0" name=""/>
        <dsp:cNvSpPr/>
      </dsp:nvSpPr>
      <dsp:spPr>
        <a:xfrm>
          <a:off x="2462212" y="3355559"/>
          <a:ext cx="5767387" cy="1568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формировать </a:t>
          </a:r>
          <a:r>
            <a:rPr lang="ru-RU" sz="1700" kern="1200" dirty="0" err="1" smtClean="0"/>
            <a:t>компетентностное</a:t>
          </a:r>
          <a:r>
            <a:rPr lang="ru-RU" sz="1700" kern="1200" dirty="0" smtClean="0"/>
            <a:t> отношение к своему здоровью, самостоятельность, воспитать внимательность и аккуратность при вычислении </a:t>
          </a:r>
          <a:endParaRPr lang="ru-RU" sz="1700" kern="1200" dirty="0"/>
        </a:p>
      </dsp:txBody>
      <dsp:txXfrm>
        <a:off x="2462212" y="3355559"/>
        <a:ext cx="5767387" cy="1568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B9E9-3B7A-4667-A313-F12D57FCAF41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1BC0-F163-4E8A-8265-0C644A81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124744"/>
            <a:ext cx="7772400" cy="38884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Сложение и вычитание дробей с разными знаменателями</a:t>
            </a:r>
            <a:br>
              <a:rPr lang="ru-RU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урок математики в 6 классе</a:t>
            </a:r>
            <a:r>
              <a:rPr lang="ru-RU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941168"/>
            <a:ext cx="6400800" cy="740498"/>
          </a:xfrm>
        </p:spPr>
        <p:txBody>
          <a:bodyPr/>
          <a:lstStyle/>
          <a:p>
            <a:pPr algn="r"/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Найди ошибку: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417574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9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1+5</m:t>
                        </m:r>
                      </m:num>
                      <m:den>
                        <m:r>
                          <a:rPr lang="ru-RU" sz="9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4+5</m:t>
                        </m:r>
                      </m:den>
                    </m:f>
                    <m:r>
                      <a:rPr lang="ru-RU" sz="960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9600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9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4175745"/>
              </a:xfrm>
              <a:blipFill rotWithShape="1">
                <a:blip r:embed="rId2"/>
                <a:stretch>
                  <a:fillRect t="-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penclh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96" y="1484784"/>
            <a:ext cx="185738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37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Решите уравнение: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5х = 2;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9у-2=7;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3а+а=1;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66:с=2;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12-х=5.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048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Вычислите: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4800" dirty="0" smtClean="0"/>
                  <a:t> </a:t>
                </a:r>
                <a:r>
                  <a:rPr lang="ru-RU" sz="660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6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6600" b="0" i="0" smtClean="0">
                        <a:latin typeface="Cambria Math"/>
                      </a:rPr>
                      <m:t>;</m:t>
                    </m:r>
                  </m:oMath>
                </a14:m>
                <a:endParaRPr lang="ru-RU" sz="6600" dirty="0" smtClean="0"/>
              </a:p>
              <a:p>
                <a:pPr marL="0" indent="0" algn="ctr">
                  <a:buNone/>
                </a:pPr>
                <a:r>
                  <a:rPr lang="ru-RU" sz="6600" dirty="0" smtClean="0"/>
                  <a:t>б</a:t>
                </a:r>
                <a:r>
                  <a:rPr lang="ru-RU" sz="66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b="0" i="1" smtClean="0">
                            <a:latin typeface="Cambria Math"/>
                          </a:rPr>
                          <m:t>1</m:t>
                        </m:r>
                        <m:r>
                          <a:rPr lang="ru-RU" sz="66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6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6600" dirty="0" smtClean="0"/>
                  <a:t> ;</a:t>
                </a:r>
                <a:endParaRPr lang="ru-RU" sz="6600" dirty="0"/>
              </a:p>
              <a:p>
                <a:pPr marL="0" indent="0" algn="ctr">
                  <a:buNone/>
                </a:pPr>
                <a:r>
                  <a:rPr lang="ru-RU" sz="6600" dirty="0" smtClean="0"/>
                  <a:t> </a:t>
                </a:r>
                <a:r>
                  <a:rPr lang="ru-RU" sz="66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6600" dirty="0"/>
                  <a:t> -</a:t>
                </a:r>
                <a:r>
                  <a:rPr lang="ru-RU" sz="6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6600" b="0" i="0" smtClean="0">
                        <a:latin typeface="Cambria Math"/>
                      </a:rPr>
                      <m:t> ;</m:t>
                    </m:r>
                  </m:oMath>
                </a14:m>
                <a:endParaRPr lang="ru-RU" sz="6600" dirty="0"/>
              </a:p>
              <a:p>
                <a:pPr marL="0" indent="0">
                  <a:buNone/>
                </a:pPr>
                <a:endParaRPr lang="ru-RU" sz="48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20" b="-4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824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Вычислите: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6600" dirty="0" smtClean="0"/>
                  <a:t>           г</a:t>
                </a:r>
                <a:r>
                  <a:rPr lang="ru-RU" sz="6600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6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6600" dirty="0"/>
                  <a:t>; </a:t>
                </a:r>
                <a:endParaRPr lang="ru-RU" sz="6600" dirty="0" smtClean="0"/>
              </a:p>
              <a:p>
                <a:pPr marL="0" indent="0">
                  <a:buNone/>
                </a:pPr>
                <a:r>
                  <a:rPr lang="ru-RU" sz="6600" dirty="0" smtClean="0"/>
                  <a:t>           д</a:t>
                </a:r>
                <a:r>
                  <a:rPr lang="ru-RU" sz="6600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6600" dirty="0"/>
                  <a:t> -</a:t>
                </a:r>
                <a14:m>
                  <m:oMath xmlns:m="http://schemas.openxmlformats.org/officeDocument/2006/math">
                    <m:r>
                      <a:rPr lang="ru-RU" sz="6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6600" dirty="0"/>
                  <a:t>; </a:t>
                </a:r>
                <a:endParaRPr lang="ru-RU" sz="6600" dirty="0" smtClean="0"/>
              </a:p>
              <a:p>
                <a:pPr marL="0" indent="0">
                  <a:buNone/>
                </a:pPr>
                <a:r>
                  <a:rPr lang="ru-RU" sz="6600" dirty="0" smtClean="0"/>
                  <a:t>           </a:t>
                </a:r>
                <a:r>
                  <a:rPr lang="ru-RU" sz="6600" dirty="0"/>
                  <a:t>е) 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6600" dirty="0"/>
                  <a:t>;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20" b="-5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9159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Вычислите: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6600" dirty="0" smtClean="0"/>
                  <a:t>ж)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6600" dirty="0"/>
                  <a:t>;</a:t>
                </a:r>
                <a:endParaRPr lang="ru-RU" sz="6600" dirty="0" smtClean="0"/>
              </a:p>
              <a:p>
                <a:pPr marL="0" indent="0" algn="ctr">
                  <a:buNone/>
                </a:pPr>
                <a:r>
                  <a:rPr lang="ru-RU" sz="6600" dirty="0" smtClean="0"/>
                  <a:t>з</a:t>
                </a:r>
                <a:r>
                  <a:rPr lang="ru-RU" sz="6600" dirty="0"/>
                  <a:t>)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6600" dirty="0"/>
                  <a:t> </a:t>
                </a:r>
                <a:r>
                  <a:rPr lang="ru-RU" sz="6600" dirty="0" smtClean="0"/>
                  <a:t>;</a:t>
                </a:r>
              </a:p>
              <a:p>
                <a:pPr marL="0" indent="0" algn="ctr">
                  <a:buNone/>
                </a:pPr>
                <a:r>
                  <a:rPr lang="ru-RU" sz="6600" dirty="0" smtClean="0"/>
                  <a:t>И) 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6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66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6600" dirty="0" smtClean="0"/>
                  <a:t>;</a:t>
                </a:r>
                <a:endParaRPr lang="ru-RU" sz="6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20" b="-4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Дробь равна своему </a:t>
            </a:r>
            <a:r>
              <a:rPr lang="ru-RU" dirty="0" smtClean="0"/>
              <a:t>числителю,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15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15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а</m:t>
                        </m:r>
                      </m:num>
                      <m:den>
                        <m:r>
                          <a:rPr lang="ru-RU" sz="115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?</m:t>
                        </m:r>
                      </m:den>
                    </m:f>
                    <m:r>
                      <a:rPr lang="ru-RU" sz="1150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8000" dirty="0" smtClean="0">
                    <a:solidFill>
                      <a:srgbClr val="00B050"/>
                    </a:solidFill>
                  </a:rPr>
                  <a:t>а. </a:t>
                </a:r>
              </a:p>
              <a:p>
                <a:pPr marL="0" indent="0" algn="ctr">
                  <a:buNone/>
                </a:pPr>
                <a:endParaRPr lang="ru-RU" sz="4400" dirty="0" smtClean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4400" dirty="0" smtClean="0"/>
                  <a:t>чему равен знаменатель</a:t>
                </a:r>
                <a:endParaRPr lang="ru-RU" sz="4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0131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Дробь равна единице,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9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?</m:t>
                        </m:r>
                      </m:num>
                      <m:den>
                        <m:r>
                          <a:rPr lang="ru-RU" sz="9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в</m:t>
                        </m:r>
                      </m:den>
                    </m:f>
                    <m:r>
                      <a:rPr lang="ru-RU" sz="960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ru-RU" sz="9600" b="0" i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00B05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4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4400" dirty="0"/>
                  <a:t>ч</a:t>
                </a:r>
                <a:r>
                  <a:rPr lang="ru-RU" sz="4400" dirty="0" smtClean="0"/>
                  <a:t>ему равен числитель?</a:t>
                </a:r>
                <a:endParaRPr lang="ru-RU" sz="5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7790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9" name="Picture 33" descr="G:\еда\13_1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Ответ: ПИТАНИЕ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«5» - верно выполнены 7 заданий;</a:t>
            </a:r>
          </a:p>
          <a:p>
            <a:pPr marL="0" indent="0">
              <a:buNone/>
            </a:pPr>
            <a:r>
              <a:rPr lang="ru-RU" dirty="0" smtClean="0"/>
              <a:t>«4»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верно выполнены </a:t>
            </a:r>
            <a:r>
              <a:rPr lang="ru-RU" dirty="0" smtClean="0"/>
              <a:t>5-6 </a:t>
            </a:r>
            <a:r>
              <a:rPr lang="ru-RU" dirty="0"/>
              <a:t>заданий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«3» -</a:t>
            </a:r>
            <a:r>
              <a:rPr lang="ru-RU" dirty="0"/>
              <a:t> верно выполнены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3-4 задания;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1841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Второй 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рецепт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здоровья: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Питайтесь правильно!</a:t>
            </a: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2383428465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50088"/>
            <a:ext cx="4214810" cy="2286016"/>
          </a:xfrm>
          <a:prstGeom prst="rect">
            <a:avLst/>
          </a:prstGeom>
        </p:spPr>
      </p:pic>
      <p:pic>
        <p:nvPicPr>
          <p:cNvPr id="5" name="Рисунок 4" descr="ббб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3096"/>
            <a:ext cx="1377679" cy="1812177"/>
          </a:xfrm>
          <a:prstGeom prst="rect">
            <a:avLst/>
          </a:prstGeom>
        </p:spPr>
      </p:pic>
      <p:pic>
        <p:nvPicPr>
          <p:cNvPr id="6" name="Рисунок 5" descr="56939_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005" y="2564904"/>
            <a:ext cx="1026140" cy="14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70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Третий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рецепт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здоровья: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От простуды и ангины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п</a:t>
            </a:r>
            <a:r>
              <a:rPr lang="ru-RU" sz="4400" dirty="0" smtClean="0">
                <a:solidFill>
                  <a:srgbClr val="FF0000"/>
                </a:solidFill>
              </a:rPr>
              <a:t>омогают витамины!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8" descr="Копия ovoshi_dety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380518"/>
            <a:ext cx="3240360" cy="31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8" descr="carr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365507"/>
            <a:ext cx="2160294" cy="30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9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Ну-ка проверь, дружок,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Ты готов начать урок?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Все ль на месте,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Все ль в порядке-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Ручка, книжка и тетрадка?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Все ли правильно сидят?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Все ль внимательно глядят?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И удача пусть ждет вас.</a:t>
            </a:r>
          </a:p>
          <a:p>
            <a:pPr>
              <a:buNone/>
            </a:pPr>
            <a:r>
              <a:rPr lang="ru-RU" sz="2400" dirty="0">
                <a:solidFill>
                  <a:srgbClr val="00B050"/>
                </a:solidFill>
              </a:rPr>
              <a:t>За работу, в добрый час!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book_sign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235152"/>
            <a:ext cx="3786214" cy="2228594"/>
          </a:xfrm>
          <a:prstGeom prst="rect">
            <a:avLst/>
          </a:prstGeom>
        </p:spPr>
      </p:pic>
      <p:pic>
        <p:nvPicPr>
          <p:cNvPr id="6" name="Рисунок 5" descr="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45024"/>
            <a:ext cx="2468256" cy="19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07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Выполнить № 327(</a:t>
            </a:r>
            <a:r>
              <a:rPr lang="ru-RU" dirty="0" err="1" smtClean="0">
                <a:solidFill>
                  <a:srgbClr val="0070C0"/>
                </a:solidFill>
              </a:rPr>
              <a:t>а,б.в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penclhp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780928"/>
            <a:ext cx="2016224" cy="2357671"/>
          </a:xfrm>
          <a:prstGeom prst="rect">
            <a:avLst/>
          </a:prstGeom>
        </p:spPr>
      </p:pic>
      <p:pic>
        <p:nvPicPr>
          <p:cNvPr id="5" name="Picture 5" descr="G:\еда\Food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68">
            <a:off x="971600" y="1412776"/>
            <a:ext cx="3744416" cy="254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95щщщщщщ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2414159" cy="2448272"/>
          </a:xfrm>
          <a:prstGeom prst="rect">
            <a:avLst/>
          </a:prstGeom>
        </p:spPr>
      </p:pic>
      <p:pic>
        <p:nvPicPr>
          <p:cNvPr id="7" name="Содержимое 4" descr="shipovnik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3705751">
            <a:off x="4704802" y="1883358"/>
            <a:ext cx="2051374" cy="16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9473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Четвертый  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рецепт здоровья: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wordArtVert"/>
          <a:lstStyle/>
          <a:p>
            <a:pPr marL="0" indent="0" algn="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Дружите</a:t>
            </a:r>
          </a:p>
          <a:p>
            <a:pPr marL="0" indent="0" algn="ctr">
              <a:buNone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спортом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cfc3d23b7ab22fd90b51561adb319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896544" cy="460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600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Пятый 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рецепт здоровья: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Соблюдайте </a:t>
            </a:r>
          </a:p>
          <a:p>
            <a:pPr marL="0" indent="0" algn="ctr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р</a:t>
            </a:r>
            <a:r>
              <a:rPr lang="ru-RU" sz="4400" dirty="0" smtClean="0">
                <a:solidFill>
                  <a:srgbClr val="FF0000"/>
                </a:solidFill>
              </a:rPr>
              <a:t>ежим дня!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igi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3798046" cy="31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238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19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  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dirty="0" smtClean="0">
                <a:solidFill>
                  <a:srgbClr val="00B050"/>
                </a:solidFill>
              </a:rPr>
              <a:t>анимайтесь математикой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ружите со спортом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Соблюдайте</a:t>
            </a:r>
            <a:r>
              <a:rPr lang="ru-RU" sz="2000" dirty="0" smtClean="0">
                <a:solidFill>
                  <a:srgbClr val="0070C0"/>
                </a:solidFill>
              </a:rPr>
              <a:t>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ежим дня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Принимайте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ru-RU" dirty="0" smtClean="0">
                <a:solidFill>
                  <a:srgbClr val="00B050"/>
                </a:solidFill>
              </a:rPr>
              <a:t>итамины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dirty="0" err="1" smtClean="0">
                <a:solidFill>
                  <a:srgbClr val="FFC000"/>
                </a:solidFill>
              </a:rPr>
              <a:t>Питайтес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правильно</a:t>
            </a:r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Дети\Рисун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651429" cy="1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87622"/>
            <a:ext cx="238347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8455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Домашнее </a:t>
            </a:r>
            <a:r>
              <a:rPr lang="ru-RU" dirty="0" smtClean="0">
                <a:solidFill>
                  <a:srgbClr val="00B050"/>
                </a:solidFill>
              </a:rPr>
              <a:t>задание: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№ 416; № 419.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 Придумать рецепты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здоровья, </a:t>
            </a:r>
            <a:r>
              <a:rPr lang="ru-RU" sz="4000" dirty="0">
                <a:solidFill>
                  <a:srgbClr val="00B0F0"/>
                </a:solidFill>
              </a:rPr>
              <a:t>в</a:t>
            </a:r>
            <a:r>
              <a:rPr lang="ru-RU" sz="4000" dirty="0" smtClean="0">
                <a:solidFill>
                  <a:srgbClr val="00B0F0"/>
                </a:solidFill>
              </a:rPr>
              <a:t> которых встречаются буквы О и Е </a:t>
            </a:r>
          </a:p>
          <a:p>
            <a:endParaRPr lang="ru-RU" sz="7200" dirty="0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404381"/>
            <a:ext cx="2520280" cy="206204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Самооценка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65787"/>
              </p:ext>
            </p:extLst>
          </p:nvPr>
        </p:nvGraphicFramePr>
        <p:xfrm>
          <a:off x="1475656" y="1556792"/>
          <a:ext cx="6077585" cy="399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865"/>
                <a:gridCol w="2513965"/>
                <a:gridCol w="519430"/>
                <a:gridCol w="520065"/>
                <a:gridCol w="520065"/>
                <a:gridCol w="520065"/>
                <a:gridCol w="520065"/>
                <a:gridCol w="520065"/>
              </a:tblGrid>
              <a:tr h="79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всегда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сокращать дробь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466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Умею выделять целую часть  у неправильной дроби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общий знаменатель для дробей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дополнительный множитель для дроби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складывать (вычитать) дроби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1427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340768"/>
            <a:ext cx="7772400" cy="388843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dirty="0" smtClean="0">
                <a:solidFill>
                  <a:srgbClr val="92D050"/>
                </a:solidFill>
              </a:rPr>
              <a:t>Спасибо за урок!</a:t>
            </a:r>
            <a:br>
              <a:rPr lang="ru-RU" sz="6000" dirty="0" smtClean="0">
                <a:solidFill>
                  <a:srgbClr val="92D050"/>
                </a:solidFill>
              </a:rPr>
            </a:br>
            <a:r>
              <a:rPr lang="ru-RU" sz="6000" dirty="0" smtClean="0">
                <a:solidFill>
                  <a:srgbClr val="92D050"/>
                </a:solidFill>
              </a:rPr>
              <a:t>Желаю Вам крепкого здоровья!</a:t>
            </a:r>
            <a:endParaRPr lang="ru-RU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Путешествие по стране «Здоровье»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penclh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3044" y="1457668"/>
            <a:ext cx="1857388" cy="2071702"/>
          </a:xfrm>
          <a:prstGeom prst="rect">
            <a:avLst/>
          </a:prstGeom>
        </p:spPr>
      </p:pic>
      <p:pic>
        <p:nvPicPr>
          <p:cNvPr id="9" name="Содержимое 3" descr="Поворот Изображ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4392488" cy="30430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7623" y="4581128"/>
            <a:ext cx="7272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здоровом теле – здоровый ум!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Цели урока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10296"/>
              </p:ext>
            </p:extLst>
          </p:nvPr>
        </p:nvGraphicFramePr>
        <p:xfrm>
          <a:off x="457200" y="1600200"/>
          <a:ext cx="8229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Самооценка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88886"/>
              </p:ext>
            </p:extLst>
          </p:nvPr>
        </p:nvGraphicFramePr>
        <p:xfrm>
          <a:off x="1979712" y="1772816"/>
          <a:ext cx="6077585" cy="3946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865"/>
                <a:gridCol w="2513965"/>
                <a:gridCol w="519430"/>
                <a:gridCol w="520065"/>
                <a:gridCol w="520065"/>
                <a:gridCol w="520065"/>
                <a:gridCol w="520065"/>
                <a:gridCol w="520065"/>
              </a:tblGrid>
              <a:tr h="79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всегда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конце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конце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сокращать дробь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Умею выделять целую часть  у неправильной дроби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общий знаменатель для дробей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дополнительный множитель для дроби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складывать (вычитать) дроби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936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Первый рецепт здоровья:</a:t>
            </a:r>
            <a:endParaRPr lang="ru-RU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Регулярно занимайтесь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математикой!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o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45432"/>
            <a:ext cx="3058314" cy="2594605"/>
          </a:xfrm>
          <a:prstGeom prst="rect">
            <a:avLst/>
          </a:prstGeom>
        </p:spPr>
      </p:pic>
      <p:pic>
        <p:nvPicPr>
          <p:cNvPr id="7" name="Picture 4" descr="D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25202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541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Назовите дроби в порядке возрастания: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75180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8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dirty="0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ru-RU" sz="8800" b="0" i="0" dirty="0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8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8800" i="1" dirty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8800" dirty="0"/>
                  <a:t>;</a:t>
                </a:r>
                <a:r>
                  <a:rPr lang="ru-RU" sz="8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dirty="0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8800" i="1" dirty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8800" dirty="0"/>
                  <a:t>;</a:t>
                </a:r>
                <a:r>
                  <a:rPr lang="ru-RU" sz="8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8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8800" dirty="0"/>
                  <a:t>;</a:t>
                </a:r>
                <a:endParaRPr lang="ru-RU" sz="8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11500" dirty="0">
                    <a:solidFill>
                      <a:srgbClr val="0070C0"/>
                    </a:solidFill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9600" dirty="0" smtClean="0">
                    <a:solidFill>
                      <a:srgbClr val="0070C0"/>
                    </a:solidFill>
                  </a:rPr>
                  <a:t>;</a:t>
                </a:r>
                <a:r>
                  <a:rPr lang="ru-RU" sz="9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ru-RU" sz="8000" b="0" i="0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sz="9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ru-RU" sz="8000" b="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ru-RU" sz="9600" dirty="0">
                    <a:solidFill>
                      <a:srgbClr val="0070C0"/>
                    </a:solidFill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8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96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751809"/>
              </a:xfrm>
              <a:blipFill rotWithShape="1">
                <a:blip r:embed="rId2"/>
                <a:stretch>
                  <a:fillRect t="-642" b="-1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8805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Назовите дроби в порядке убывания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895825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88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88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ru-RU" sz="88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0" i="1" smtClean="0"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88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8800" b="0" i="1" smtClean="0">
                            <a:latin typeface="Cambria Math"/>
                          </a:rPr>
                          <m:t>58</m:t>
                        </m:r>
                      </m:den>
                    </m:f>
                  </m:oMath>
                </a14:m>
                <a:r>
                  <a:rPr lang="ru-RU" sz="8800" dirty="0"/>
                  <a:t>; </a:t>
                </a:r>
                <a:endParaRPr lang="ru-RU" sz="8800" dirty="0" smtClean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ru-RU" sz="8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8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ru-RU" sz="8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9600" dirty="0" smtClean="0">
                    <a:solidFill>
                      <a:srgbClr val="0070C0"/>
                    </a:solidFill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8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11500" dirty="0" smtClean="0">
                    <a:solidFill>
                      <a:srgbClr val="0070C0"/>
                    </a:solidFill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11500" dirty="0" smtClean="0">
                    <a:solidFill>
                      <a:srgbClr val="0070C0"/>
                    </a:solidFill>
                  </a:rPr>
                  <a:t>;</a:t>
                </a:r>
                <a:r>
                  <a:rPr lang="ru-RU" sz="9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r>
                  <a:rPr lang="ru-RU" sz="9600" dirty="0">
                    <a:solidFill>
                      <a:srgbClr val="0070C0"/>
                    </a:solidFill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9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58</m:t>
                        </m:r>
                      </m:den>
                    </m:f>
                  </m:oMath>
                </a14:m>
                <a:r>
                  <a:rPr lang="ru-RU" sz="9600" dirty="0">
                    <a:solidFill>
                      <a:srgbClr val="0070C0"/>
                    </a:solidFill>
                  </a:rPr>
                  <a:t>; </a:t>
                </a:r>
                <a:endParaRPr lang="ru-RU" sz="115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7200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895825"/>
              </a:xfrm>
              <a:blipFill rotWithShape="1">
                <a:blip r:embed="rId2"/>
                <a:stretch>
                  <a:fillRect t="-872" r="-8222" b="-2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9023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4400" dirty="0" smtClean="0">
                    <a:solidFill>
                      <a:srgbClr val="0070C0"/>
                    </a:solidFill>
                  </a:rPr>
                  <a:t>Что больше? </a:t>
                </a:r>
              </a:p>
              <a:p>
                <a:pPr marL="0" indent="0" algn="ctr">
                  <a:buNone/>
                </a:pPr>
                <a:endParaRPr lang="ru-RU" sz="4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8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8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8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ru-RU" sz="4400" dirty="0" smtClean="0">
                    <a:solidFill>
                      <a:srgbClr val="0070C0"/>
                    </a:solidFill>
                  </a:rPr>
                  <a:t>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ru-RU" sz="8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ru-RU" sz="8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00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enclh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2856" y="2924944"/>
            <a:ext cx="1857388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21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1241</TotalTime>
  <Words>664</Words>
  <Application>Microsoft Office PowerPoint</Application>
  <PresentationFormat>Экран (4:3)</PresentationFormat>
  <Paragraphs>219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Flora</vt:lpstr>
      <vt:lpstr>Сложение и вычитание дробей с разными знаменателями  урок математики в 6 классе </vt:lpstr>
      <vt:lpstr>Презентация PowerPoint</vt:lpstr>
      <vt:lpstr>Путешествие по стране «Здоровье»</vt:lpstr>
      <vt:lpstr>Цели урока</vt:lpstr>
      <vt:lpstr>Самооценка деятельности</vt:lpstr>
      <vt:lpstr>Первый рецепт здоровья:</vt:lpstr>
      <vt:lpstr>Назовите дроби в порядке возрастания:</vt:lpstr>
      <vt:lpstr>Назовите дроби в порядке убывания</vt:lpstr>
      <vt:lpstr>Презентация PowerPoint</vt:lpstr>
      <vt:lpstr>Найди ошибку:</vt:lpstr>
      <vt:lpstr>Решите уравнение:</vt:lpstr>
      <vt:lpstr>Вычислите:</vt:lpstr>
      <vt:lpstr>Вычислите:</vt:lpstr>
      <vt:lpstr>Вычислите:</vt:lpstr>
      <vt:lpstr>Дробь равна своему числителю,</vt:lpstr>
      <vt:lpstr>Дробь равна единице,</vt:lpstr>
      <vt:lpstr>Ответ: ПИТАНИЕ</vt:lpstr>
      <vt:lpstr>Второй  рецепт здоровья:</vt:lpstr>
      <vt:lpstr>Третий рецепт здоровья:</vt:lpstr>
      <vt:lpstr>Выполнить № 327(а,б.в)</vt:lpstr>
      <vt:lpstr>Четвертый   рецепт здоровья:</vt:lpstr>
      <vt:lpstr>Пятый  рецепт здоровья:</vt:lpstr>
      <vt:lpstr>Презентация PowerPoint</vt:lpstr>
      <vt:lpstr>Домашнее задание:</vt:lpstr>
      <vt:lpstr>Самооценка деятельности</vt:lpstr>
      <vt:lpstr>Спасибо за урок! Желаю Вам крепкого здоровья!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проценты. </dc:title>
  <dc:creator>User</dc:creator>
  <cp:lastModifiedBy>BEST</cp:lastModifiedBy>
  <cp:revision>102</cp:revision>
  <dcterms:created xsi:type="dcterms:W3CDTF">2009-10-29T17:10:26Z</dcterms:created>
  <dcterms:modified xsi:type="dcterms:W3CDTF">2010-12-08T17:49:10Z</dcterms:modified>
</cp:coreProperties>
</file>