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71" r:id="rId13"/>
    <p:sldId id="268" r:id="rId14"/>
    <p:sldId id="266" r:id="rId15"/>
    <p:sldId id="269" r:id="rId16"/>
    <p:sldId id="272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ww.PHILka.RU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92" autoAdjust="0"/>
    <p:restoredTop sz="86401" autoAdjust="0"/>
  </p:normalViewPr>
  <p:slideViewPr>
    <p:cSldViewPr>
      <p:cViewPr varScale="1">
        <p:scale>
          <a:sx n="108" d="100"/>
          <a:sy n="108" d="100"/>
        </p:scale>
        <p:origin x="-3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87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5.xml"/><Relationship Id="rId3" Type="http://schemas.openxmlformats.org/officeDocument/2006/relationships/slide" Target="slide7.xml"/><Relationship Id="rId7" Type="http://schemas.openxmlformats.org/officeDocument/2006/relationships/slide" Target="slide10.xml"/><Relationship Id="rId12" Type="http://schemas.openxmlformats.org/officeDocument/2006/relationships/slide" Target="slide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5.xml"/><Relationship Id="rId5" Type="http://schemas.openxmlformats.org/officeDocument/2006/relationships/slide" Target="slide9.xml"/><Relationship Id="rId15" Type="http://schemas.openxmlformats.org/officeDocument/2006/relationships/slide" Target="slide16.xml"/><Relationship Id="rId10" Type="http://schemas.openxmlformats.org/officeDocument/2006/relationships/slide" Target="slide13.xml"/><Relationship Id="rId4" Type="http://schemas.openxmlformats.org/officeDocument/2006/relationships/slide" Target="slide8.xml"/><Relationship Id="rId9" Type="http://schemas.openxmlformats.org/officeDocument/2006/relationships/slide" Target="slide11.xml"/><Relationship Id="rId1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200" y="2819400"/>
            <a:ext cx="5791200" cy="1752600"/>
          </a:xfrm>
        </p:spPr>
        <p:txBody>
          <a:bodyPr/>
          <a:lstStyle/>
          <a:p>
            <a:r>
              <a:rPr lang="ru-RU" dirty="0" smtClean="0"/>
              <a:t>Детские годы. «Бородино».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М.Ю.Лермонтов.</a:t>
            </a:r>
            <a:endParaRPr lang="ru-RU" dirty="0"/>
          </a:p>
        </p:txBody>
      </p:sp>
      <p:pic>
        <p:nvPicPr>
          <p:cNvPr id="4" name="Рисунок 3" descr="Лермонот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457200"/>
            <a:ext cx="2426679" cy="2808000"/>
          </a:xfrm>
          <a:prstGeom prst="rect">
            <a:avLst/>
          </a:prstGeom>
        </p:spPr>
      </p:pic>
      <p:pic>
        <p:nvPicPr>
          <p:cNvPr id="6" name="Рисунок 5" descr="бородино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124200"/>
            <a:ext cx="3317854" cy="35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Бородинская битва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войн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200400" y="152400"/>
            <a:ext cx="2611200" cy="3657600"/>
            <a:chOff x="3200400" y="152400"/>
            <a:chExt cx="2611200" cy="3657600"/>
          </a:xfrm>
        </p:grpSpPr>
        <p:pic>
          <p:nvPicPr>
            <p:cNvPr id="5" name="Рисунок 4" descr="Кутузов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0400" y="152400"/>
              <a:ext cx="2611200" cy="3060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3352800" y="3276600"/>
              <a:ext cx="22098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М.И.Кутузов</a:t>
              </a:r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0" y="2590800"/>
            <a:ext cx="2724200" cy="4038600"/>
            <a:chOff x="0" y="2590800"/>
            <a:chExt cx="2724200" cy="4038600"/>
          </a:xfrm>
        </p:grpSpPr>
        <p:pic>
          <p:nvPicPr>
            <p:cNvPr id="4" name="Рисунок 3" descr="Багратион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590800"/>
              <a:ext cx="2724200" cy="3600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304800" y="6172200"/>
              <a:ext cx="22098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П.И.Багратион</a:t>
              </a: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943600" y="2514600"/>
            <a:ext cx="3048000" cy="4038600"/>
            <a:chOff x="5943600" y="2514600"/>
            <a:chExt cx="3048000" cy="4038600"/>
          </a:xfrm>
        </p:grpSpPr>
        <p:pic>
          <p:nvPicPr>
            <p:cNvPr id="6" name="Рисунок 5" descr="Наполеон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600" y="2514600"/>
              <a:ext cx="3048000" cy="360000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6553200" y="6096000"/>
              <a:ext cx="20574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Наполеон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33208" y="609600"/>
          <a:ext cx="6077585" cy="2148840"/>
        </p:xfrm>
        <a:graphic>
          <a:graphicData uri="http://schemas.openxmlformats.org/drawingml/2006/table">
            <a:tbl>
              <a:tblPr/>
              <a:tblGrid>
                <a:gridCol w="3114993"/>
                <a:gridCol w="2962592"/>
              </a:tblGrid>
              <a:tr h="685800">
                <a:tc>
                  <a:txBody>
                    <a:bodyPr/>
                    <a:lstStyle/>
                    <a:p>
                      <a:pPr marL="457200" indent="450215" algn="just">
                        <a:tabLst>
                          <a:tab pos="540385" algn="l"/>
                        </a:tabLs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ctr"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Материалы стихотворения, читательские предположения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indent="450215" algn="just"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Кто он?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tabLst>
                          <a:tab pos="54038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indent="450215" algn="just"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Возраст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tabLst>
                          <a:tab pos="54038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indent="450215" algn="just"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Внешний облик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tabLst>
                          <a:tab pos="54038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indent="450215" algn="just"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Манера держаться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tabLst>
                          <a:tab pos="54038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indent="450215" algn="just">
                        <a:tabLst>
                          <a:tab pos="540385" algn="l"/>
                        </a:tabLs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Особенности речи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tabLst>
                          <a:tab pos="540385" algn="l"/>
                        </a:tabLs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indent="450215" algn="just"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Характер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450215" algn="just">
                        <a:tabLst>
                          <a:tab pos="540385" algn="l"/>
                        </a:tabLs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Характеристика рассказчика, </a:t>
            </a: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молодого солдата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бор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981325"/>
            <a:ext cx="5257800" cy="387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родино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890" y="0"/>
            <a:ext cx="2248110" cy="2664000"/>
          </a:xfrm>
          <a:prstGeom prst="rect">
            <a:avLst/>
          </a:prstGeom>
        </p:spPr>
      </p:pic>
      <p:pic>
        <p:nvPicPr>
          <p:cNvPr id="5" name="Рисунок 4" descr="1812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24230" cy="2664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76999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endParaRPr lang="ru-RU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endParaRPr lang="ru-RU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endParaRPr lang="ru-RU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endParaRPr lang="ru-RU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endParaRPr lang="ru-RU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endParaRPr lang="ru-RU" sz="20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«У наших ушки на макушке»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шутливо-добродушное, образное выражение о насторожившемся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человеке, взятое из народного языка;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«зимние квартиры»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домой, в свои жилища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Угощу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 друга»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употребляется в переносном значении: в этом выражении «сказывается и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решимость отбить врага, и насмешка русского солдата над самоуверенным врагом, что является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признаком его силы, сознания превосходства над врагом»;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«Уж мы пойдём ломить стеною» – стремление выступить против врага всей массой,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сомкнутым строем;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«Рожден был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хватом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хват – бойкий человек, ловкач;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«Носились знамена, как тени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переносное значение выражения, означающего  быстроту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действия воинских сил;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397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«Есть разгуляться где на воле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фраза рисует широту русской души и мощь русской армии.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9000" y="228601"/>
            <a:ext cx="339090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53975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«Да, были люди в наше время, могучее, лихое </a:t>
            </a: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племя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600" u="sng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поколение;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975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«Москва, спалённая пожаром</a:t>
            </a:r>
            <a:endParaRPr lang="ru-RU" sz="1600" dirty="0" smtClean="0"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975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Французу </a:t>
            </a: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дана» - приставка ОТ указывает, что Москву не сдали, а оставили, чтобы спасти Россию;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975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 Не смеют, что ли командиры </a:t>
            </a:r>
            <a:endParaRPr lang="ru-RU" sz="1600" dirty="0" smtClean="0"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9750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Чужие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изорвать мундиры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 русские штыки»</a:t>
            </a:r>
            <a:r>
              <a:rPr lang="ru-RU" sz="1600" u="sng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предложение выражает нетерпение солдат вступить в жестокий бой;</a:t>
            </a:r>
            <a:endParaRPr lang="ru-RU" sz="1600" dirty="0" smtClean="0"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539750" algn="l"/>
              </a:tabLst>
            </a:pPr>
            <a:endParaRPr lang="ru-RU" sz="1600" dirty="0" smtClean="0">
              <a:latin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539750" algn="l"/>
              </a:tabLst>
            </a:pPr>
            <a:endParaRPr lang="ru-RU" sz="9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813865" y="2349000"/>
            <a:ext cx="3516270" cy="3137400"/>
            <a:chOff x="2813865" y="2349000"/>
            <a:chExt cx="3516270" cy="3137400"/>
          </a:xfrm>
        </p:grpSpPr>
        <p:pic>
          <p:nvPicPr>
            <p:cNvPr id="2" name="Рисунок 1" descr="Тучкова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3865" y="2349000"/>
              <a:ext cx="3516270" cy="216000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3048000" y="4724400"/>
              <a:ext cx="30480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1"/>
                  </a:solidFill>
                </a:rPr>
                <a:t>Бородино. Вдова Тучкова ищет  тело своего мужа.</a:t>
              </a:r>
              <a:endParaRPr lang="ru-RU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33400" y="304800"/>
            <a:ext cx="1676400" cy="2667000"/>
            <a:chOff x="533400" y="304800"/>
            <a:chExt cx="1676400" cy="2667000"/>
          </a:xfrm>
        </p:grpSpPr>
        <p:pic>
          <p:nvPicPr>
            <p:cNvPr id="9" name="Рисунок 8" descr="Тучкова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304800"/>
              <a:ext cx="1358900" cy="16637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533400" y="2057400"/>
              <a:ext cx="16764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1"/>
                  </a:solidFill>
                </a:rPr>
                <a:t>Игуменья Мария (Тучкова)</a:t>
              </a:r>
              <a:endParaRPr lang="ru-RU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629400" y="304800"/>
            <a:ext cx="2286000" cy="3276600"/>
            <a:chOff x="6629400" y="304800"/>
            <a:chExt cx="2286000" cy="3276600"/>
          </a:xfrm>
        </p:grpSpPr>
        <p:pic>
          <p:nvPicPr>
            <p:cNvPr id="14" name="Рисунок 13" descr="монастырь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2800" y="304800"/>
              <a:ext cx="1219200" cy="1905000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6629400" y="2362200"/>
              <a:ext cx="2286000" cy="1219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1"/>
                  </a:solidFill>
                </a:rPr>
                <a:t>Женский монастырь, основанный матушкой Марией (Тучковой)</a:t>
              </a:r>
              <a:endParaRPr lang="ru-RU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09600" y="4343400"/>
            <a:ext cx="1828800" cy="1905000"/>
            <a:chOff x="609600" y="4343400"/>
            <a:chExt cx="1828800" cy="1905000"/>
          </a:xfrm>
        </p:grpSpPr>
        <p:pic>
          <p:nvPicPr>
            <p:cNvPr id="18" name="Рисунок 17" descr="хлеб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4343400"/>
              <a:ext cx="1733936" cy="1152000"/>
            </a:xfrm>
            <a:prstGeom prst="rect">
              <a:avLst/>
            </a:prstGeom>
          </p:spPr>
        </p:pic>
        <p:sp>
          <p:nvSpPr>
            <p:cNvPr id="21" name="Прямоугольник 20"/>
            <p:cNvSpPr/>
            <p:nvPr/>
          </p:nvSpPr>
          <p:spPr>
            <a:xfrm>
              <a:off x="609600" y="5562600"/>
              <a:ext cx="18288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accent1"/>
                  </a:solidFill>
                </a:rPr>
                <a:t>Бородинский хлеб</a:t>
              </a:r>
              <a:endParaRPr lang="ru-RU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323850" y="2852738"/>
            <a:ext cx="1403350" cy="1296987"/>
          </a:xfrm>
          <a:prstGeom prst="ellipse">
            <a:avLst/>
          </a:prstGeom>
          <a:solidFill>
            <a:srgbClr val="CC0099"/>
          </a:solidFill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/>
              <a:t>ЭП</a:t>
            </a:r>
            <a:r>
              <a:rPr lang="ru-RU" sz="1400" b="1" u="sng">
                <a:solidFill>
                  <a:srgbClr val="008000"/>
                </a:solidFill>
              </a:rPr>
              <a:t>И</a:t>
            </a:r>
            <a:r>
              <a:rPr lang="ru-RU" sz="1400" b="1"/>
              <a:t>ТЕТ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323850" y="4219575"/>
            <a:ext cx="1403350" cy="129698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/>
              <a:t>ОКС</a:t>
            </a:r>
            <a:r>
              <a:rPr lang="ru-RU" sz="1400" b="1" u="sng">
                <a:solidFill>
                  <a:srgbClr val="008000"/>
                </a:solidFill>
              </a:rPr>
              <a:t>Ю</a:t>
            </a:r>
            <a:r>
              <a:rPr lang="ru-RU" sz="1400" b="1"/>
              <a:t>МОРОН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23850" y="5561013"/>
            <a:ext cx="1403350" cy="1296987"/>
          </a:xfrm>
          <a:prstGeom prst="ellipse">
            <a:avLst/>
          </a:prstGeom>
          <a:solidFill>
            <a:srgbClr val="CC0099"/>
          </a:solidFill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/>
              <a:t>СРАВН</a:t>
            </a:r>
            <a:r>
              <a:rPr lang="ru-RU" sz="1400" b="1" u="sng" dirty="0">
                <a:solidFill>
                  <a:srgbClr val="008000"/>
                </a:solidFill>
              </a:rPr>
              <a:t>Е</a:t>
            </a:r>
            <a:r>
              <a:rPr lang="ru-RU" sz="1400" b="1" dirty="0"/>
              <a:t>НИЕ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7596188" y="2852738"/>
            <a:ext cx="1403350" cy="1296987"/>
          </a:xfrm>
          <a:prstGeom prst="ellipse">
            <a:avLst/>
          </a:prstGeom>
          <a:solidFill>
            <a:srgbClr val="CC0099"/>
          </a:solidFill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 dirty="0"/>
              <a:t>ОЛИЦЕТВОР</a:t>
            </a:r>
            <a:r>
              <a:rPr lang="ru-RU" sz="1200" b="1" u="sng" dirty="0">
                <a:solidFill>
                  <a:srgbClr val="008000"/>
                </a:solidFill>
              </a:rPr>
              <a:t>Е</a:t>
            </a:r>
            <a:r>
              <a:rPr lang="ru-RU" sz="1200" b="1" dirty="0"/>
              <a:t>НИЕ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7596188" y="4219575"/>
            <a:ext cx="1403350" cy="129698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/>
              <a:t>МЕТОН</a:t>
            </a:r>
            <a:r>
              <a:rPr lang="ru-RU" sz="1400" b="1" u="sng">
                <a:solidFill>
                  <a:srgbClr val="008000"/>
                </a:solidFill>
              </a:rPr>
              <a:t>И</a:t>
            </a:r>
            <a:r>
              <a:rPr lang="ru-RU" sz="1400" b="1"/>
              <a:t>МИЯ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7596188" y="5561013"/>
            <a:ext cx="1403350" cy="129698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/>
              <a:t>СИН</a:t>
            </a:r>
            <a:r>
              <a:rPr lang="ru-RU" sz="1400" b="1" u="sng">
                <a:solidFill>
                  <a:srgbClr val="008000"/>
                </a:solidFill>
              </a:rPr>
              <a:t>Е</a:t>
            </a:r>
            <a:r>
              <a:rPr lang="ru-RU" sz="1400" b="1"/>
              <a:t>КДОХА</a:t>
            </a: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323850" y="1484313"/>
            <a:ext cx="1403350" cy="1296987"/>
          </a:xfrm>
          <a:prstGeom prst="ellipse">
            <a:avLst/>
          </a:prstGeom>
          <a:solidFill>
            <a:srgbClr val="CC0099"/>
          </a:solidFill>
          <a:ln w="28575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/>
              <a:t>МЕТ</a:t>
            </a:r>
            <a:r>
              <a:rPr lang="ru-RU" sz="1400" b="1" u="sng">
                <a:solidFill>
                  <a:srgbClr val="008000"/>
                </a:solidFill>
              </a:rPr>
              <a:t>А</a:t>
            </a:r>
            <a:r>
              <a:rPr lang="ru-RU" sz="1400" b="1"/>
              <a:t>ФОРА</a:t>
            </a: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3889375" y="5561013"/>
            <a:ext cx="1403350" cy="129698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/>
              <a:t>ГИП</a:t>
            </a:r>
            <a:r>
              <a:rPr lang="ru-RU" sz="1400" b="1" u="sng">
                <a:solidFill>
                  <a:srgbClr val="008000"/>
                </a:solidFill>
              </a:rPr>
              <a:t>Е</a:t>
            </a:r>
            <a:r>
              <a:rPr lang="ru-RU" sz="1400" b="1"/>
              <a:t>РБОЛА</a:t>
            </a: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5651500" y="5561013"/>
            <a:ext cx="1403350" cy="129698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/>
              <a:t>ЛИТ</a:t>
            </a:r>
            <a:r>
              <a:rPr lang="ru-RU" sz="1400" b="1" u="sng">
                <a:solidFill>
                  <a:srgbClr val="008000"/>
                </a:solidFill>
              </a:rPr>
              <a:t>О</a:t>
            </a:r>
            <a:r>
              <a:rPr lang="ru-RU" sz="1400" b="1"/>
              <a:t>ТА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835150" y="1196975"/>
            <a:ext cx="5473700" cy="40322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051050" y="1196975"/>
            <a:ext cx="5184775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ЭП</a:t>
            </a:r>
            <a:r>
              <a:rPr lang="ru-RU">
                <a:solidFill>
                  <a:srgbClr val="008000"/>
                </a:solidFill>
                <a:latin typeface="Palatino Linotype" pitchFamily="18" charset="0"/>
              </a:rPr>
              <a:t>И</a:t>
            </a:r>
            <a:r>
              <a:rPr lang="ru-RU">
                <a:latin typeface="Palatino Linotype" pitchFamily="18" charset="0"/>
              </a:rPr>
              <a:t>ТЕТ</a:t>
            </a:r>
          </a:p>
          <a:p>
            <a:pPr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образная характеристика какого-либо лица, явления или предмета посредством выразительного метафорического прилагательного. Как художественную деталь эпитет нельзя смешивать с определительными прилагательными. Например, прилагательные «белый снег» или «мягкий снег» будут просто предметными и логическими определениями, но в выражениях «сахарный снег» или «лебяжий снег» прилагательные являются эпитетом, потому что они дают дополнительную, художественную характеристику. </a:t>
            </a:r>
          </a:p>
        </p:txBody>
      </p:sp>
      <p:sp>
        <p:nvSpPr>
          <p:cNvPr id="21517" name="Rectangl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9388" y="3716338"/>
            <a:ext cx="576262" cy="3603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8" name="Rectangl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9388" y="5157788"/>
            <a:ext cx="576262" cy="3603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9" name="Rectangl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913" y="5661025"/>
            <a:ext cx="576262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0" name="Rectangl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79388" y="2420938"/>
            <a:ext cx="576262" cy="3603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1" name="Rectangle 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787900" y="5589588"/>
            <a:ext cx="576263" cy="3603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2" name="Rectangle 1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659563" y="5589588"/>
            <a:ext cx="576262" cy="3603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3" name="Rectangl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451725" y="5589588"/>
            <a:ext cx="576263" cy="3603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4" name="Rectangle 2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451725" y="4149725"/>
            <a:ext cx="576263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451725" y="2781300"/>
            <a:ext cx="576263" cy="3603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2051050" y="1196975"/>
            <a:ext cx="51847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ОКС</a:t>
            </a:r>
            <a:r>
              <a:rPr lang="ru-RU">
                <a:solidFill>
                  <a:srgbClr val="008000"/>
                </a:solidFill>
                <a:latin typeface="Palatino Linotype" pitchFamily="18" charset="0"/>
              </a:rPr>
              <a:t>Ю</a:t>
            </a:r>
            <a:r>
              <a:rPr lang="ru-RU">
                <a:latin typeface="Palatino Linotype" pitchFamily="18" charset="0"/>
              </a:rPr>
              <a:t>МОРОН</a:t>
            </a:r>
          </a:p>
          <a:p>
            <a:pPr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стилистическая фигура, сочетание контрастных по значению слов, создающих новое понятие или представление, например «сухое вино», «честный вор» 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1835150" y="1196975"/>
            <a:ext cx="54737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СРАВН</a:t>
            </a:r>
            <a:r>
              <a:rPr lang="ru-RU">
                <a:solidFill>
                  <a:srgbClr val="008000"/>
                </a:solidFill>
                <a:latin typeface="Palatino Linotype" pitchFamily="18" charset="0"/>
              </a:rPr>
              <a:t>Е</a:t>
            </a:r>
            <a:r>
              <a:rPr lang="ru-RU">
                <a:latin typeface="Palatino Linotype" pitchFamily="18" charset="0"/>
              </a:rPr>
              <a:t>НИЕ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образное выражение, построенное на сопоставлении двух предметов, понятий или состояний, обладающих общим признаком, за счет которого усиливается художественное значение первого предмета. </a:t>
            </a:r>
            <a:endParaRPr lang="ru-RU"/>
          </a:p>
          <a:p>
            <a:pPr marL="342900" indent="-342900" algn="ctr">
              <a:spcBef>
                <a:spcPct val="50000"/>
              </a:spcBef>
              <a:buFontTx/>
              <a:buAutoNum type="arabicParenR"/>
            </a:pPr>
            <a:r>
              <a:rPr lang="ru-RU" sz="1600">
                <a:latin typeface="Palatino Linotype" pitchFamily="18" charset="0"/>
              </a:rPr>
              <a:t>посредством слов — </a:t>
            </a:r>
            <a:r>
              <a:rPr lang="ru-RU" sz="1600" i="1">
                <a:latin typeface="Palatino Linotype" pitchFamily="18" charset="0"/>
              </a:rPr>
              <a:t>как</a:t>
            </a:r>
            <a:r>
              <a:rPr lang="ru-RU" sz="1600">
                <a:latin typeface="Palatino Linotype" pitchFamily="18" charset="0"/>
              </a:rPr>
              <a:t>, </a:t>
            </a:r>
            <a:r>
              <a:rPr lang="ru-RU" sz="1600" i="1">
                <a:latin typeface="Palatino Linotype" pitchFamily="18" charset="0"/>
              </a:rPr>
              <a:t>точно</a:t>
            </a:r>
            <a:r>
              <a:rPr lang="ru-RU" sz="1600">
                <a:latin typeface="Palatino Linotype" pitchFamily="18" charset="0"/>
              </a:rPr>
              <a:t>, </a:t>
            </a:r>
            <a:r>
              <a:rPr lang="ru-RU" sz="1600" i="1">
                <a:latin typeface="Palatino Linotype" pitchFamily="18" charset="0"/>
              </a:rPr>
              <a:t>будто</a:t>
            </a:r>
            <a:r>
              <a:rPr lang="ru-RU" sz="1600">
                <a:latin typeface="Palatino Linotype" pitchFamily="18" charset="0"/>
              </a:rPr>
              <a:t>, </a:t>
            </a:r>
            <a:r>
              <a:rPr lang="ru-RU" sz="1600" i="1">
                <a:latin typeface="Palatino Linotype" pitchFamily="18" charset="0"/>
              </a:rPr>
              <a:t>словно</a:t>
            </a:r>
            <a:r>
              <a:rPr lang="ru-RU" sz="1600">
                <a:latin typeface="Palatino Linotype" pitchFamily="18" charset="0"/>
              </a:rPr>
              <a:t>  и т.д</a:t>
            </a:r>
          </a:p>
          <a:p>
            <a:pPr marL="342900" indent="-342900" algn="ctr">
              <a:spcBef>
                <a:spcPct val="50000"/>
              </a:spcBef>
              <a:buFontTx/>
              <a:buAutoNum type="arabicParenR"/>
            </a:pPr>
            <a:r>
              <a:rPr lang="ru-RU" sz="1600">
                <a:latin typeface="Palatino Linotype" pitchFamily="18" charset="0"/>
              </a:rPr>
              <a:t>при посредстве </a:t>
            </a:r>
            <a:r>
              <a:rPr lang="ru-RU" sz="1600" i="1">
                <a:latin typeface="Palatino Linotype" pitchFamily="18" charset="0"/>
              </a:rPr>
              <a:t>творительного</a:t>
            </a:r>
            <a:r>
              <a:rPr lang="ru-RU" sz="1600">
                <a:latin typeface="Palatino Linotype" pitchFamily="18" charset="0"/>
              </a:rPr>
              <a:t> падежа</a:t>
            </a:r>
            <a:r>
              <a:rPr lang="ru-RU">
                <a:latin typeface="Palatino Linotype" pitchFamily="18" charset="0"/>
              </a:rPr>
              <a:t> </a:t>
            </a:r>
          </a:p>
          <a:p>
            <a:pPr marL="342900" indent="-342900" algn="ctr">
              <a:spcBef>
                <a:spcPct val="50000"/>
              </a:spcBef>
              <a:buFontTx/>
              <a:buAutoNum type="arabicParenR"/>
            </a:pPr>
            <a:r>
              <a:rPr lang="ru-RU" sz="1600">
                <a:latin typeface="Palatino Linotype" pitchFamily="18" charset="0"/>
              </a:rPr>
              <a:t>при помощи </a:t>
            </a:r>
            <a:r>
              <a:rPr lang="ru-RU" sz="1600" i="1">
                <a:latin typeface="Palatino Linotype" pitchFamily="18" charset="0"/>
              </a:rPr>
              <a:t>родительного</a:t>
            </a:r>
            <a:r>
              <a:rPr lang="ru-RU" sz="1600">
                <a:latin typeface="Palatino Linotype" pitchFamily="18" charset="0"/>
              </a:rPr>
              <a:t> падежа </a:t>
            </a:r>
          </a:p>
          <a:p>
            <a:pPr marL="342900" indent="-342900" algn="ctr">
              <a:spcBef>
                <a:spcPct val="50000"/>
              </a:spcBef>
              <a:buFontTx/>
              <a:buAutoNum type="arabicParenR"/>
            </a:pPr>
            <a:r>
              <a:rPr lang="ru-RU" sz="1600">
                <a:latin typeface="Palatino Linotype" pitchFamily="18" charset="0"/>
              </a:rPr>
              <a:t>выражающее превосходную степень состояния 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1979613" y="1268413"/>
            <a:ext cx="5184775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МЕТ</a:t>
            </a:r>
            <a:r>
              <a:rPr lang="ru-RU">
                <a:solidFill>
                  <a:srgbClr val="008000"/>
                </a:solidFill>
                <a:latin typeface="Palatino Linotype" pitchFamily="18" charset="0"/>
              </a:rPr>
              <a:t>А</a:t>
            </a:r>
            <a:r>
              <a:rPr lang="ru-RU">
                <a:latin typeface="Palatino Linotype" pitchFamily="18" charset="0"/>
              </a:rPr>
              <a:t>ФОРА</a:t>
            </a:r>
          </a:p>
          <a:p>
            <a:pPr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в основе лежит неназванное сравнение предмета с каким-либо другим предметом на основании признака, общего для обоих сопоставляемых членов.</a:t>
            </a:r>
          </a:p>
          <a:p>
            <a:pPr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Если метафорическое выражение как образное подобие какого-то сложного жизненного явления раскрывается на протяжении большого отрезка или целого стихотворения, то такая М. называется </a:t>
            </a:r>
            <a:r>
              <a:rPr lang="ru-RU" i="1">
                <a:latin typeface="Palatino Linotype" pitchFamily="18" charset="0"/>
              </a:rPr>
              <a:t>развернутой метафорой</a:t>
            </a:r>
            <a:r>
              <a:rPr lang="ru-RU">
                <a:latin typeface="Palatino Linotype" pitchFamily="18" charset="0"/>
              </a:rPr>
              <a:t>. 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1908175" y="1268413"/>
            <a:ext cx="51847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ГИП</a:t>
            </a:r>
            <a:r>
              <a:rPr lang="ru-RU">
                <a:solidFill>
                  <a:srgbClr val="008000"/>
                </a:solidFill>
                <a:latin typeface="Palatino Linotype" pitchFamily="18" charset="0"/>
              </a:rPr>
              <a:t>Е</a:t>
            </a:r>
            <a:r>
              <a:rPr lang="ru-RU">
                <a:latin typeface="Palatino Linotype" pitchFamily="18" charset="0"/>
              </a:rPr>
              <a:t>РБОЛА</a:t>
            </a:r>
          </a:p>
          <a:p>
            <a:pPr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стилистическая фигура, образное выражение, преувеличивающее какое-либо действие, предмет, явление; употребляется в целях усиления художественного впечатления. 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1908175" y="1268413"/>
            <a:ext cx="518477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ЛИТ</a:t>
            </a:r>
            <a:r>
              <a:rPr lang="ru-RU">
                <a:solidFill>
                  <a:srgbClr val="008000"/>
                </a:solidFill>
                <a:latin typeface="Palatino Linotype" pitchFamily="18" charset="0"/>
              </a:rPr>
              <a:t>О</a:t>
            </a:r>
            <a:r>
              <a:rPr lang="ru-RU">
                <a:latin typeface="Palatino Linotype" pitchFamily="18" charset="0"/>
              </a:rPr>
              <a:t>ТА</a:t>
            </a:r>
          </a:p>
          <a:p>
            <a:pPr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стилистическая фигура, определение какого-либо понятия или предмета путем отрицания противоположного. Таковы, например, бытовые Л.: «он неглупый», вместо «он умный» 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1835150" y="1196975"/>
            <a:ext cx="5184775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СИН</a:t>
            </a:r>
            <a:r>
              <a:rPr lang="ru-RU">
                <a:solidFill>
                  <a:srgbClr val="008000"/>
                </a:solidFill>
                <a:latin typeface="Palatino Linotype" pitchFamily="18" charset="0"/>
              </a:rPr>
              <a:t>Е</a:t>
            </a:r>
            <a:r>
              <a:rPr lang="ru-RU">
                <a:latin typeface="Palatino Linotype" pitchFamily="18" charset="0"/>
              </a:rPr>
              <a:t>КДОХА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один из тропов, стилистическая фигура, представляющая собой вид метонимии; упоминаются отношения количества: большее вместо меньшего или, наоборот, меньшее вместо большего. </a:t>
            </a:r>
          </a:p>
          <a:p>
            <a:pPr marL="342900" indent="-342900" algn="ctr">
              <a:spcBef>
                <a:spcPct val="50000"/>
              </a:spcBef>
              <a:buFontTx/>
              <a:buAutoNum type="arabicParenR"/>
            </a:pPr>
            <a:r>
              <a:rPr lang="ru-RU">
                <a:latin typeface="Palatino Linotype" pitchFamily="18" charset="0"/>
              </a:rPr>
              <a:t>Называется целое вместо части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2) Упоминается часть вместо целого 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3) Употребляется определенное большое число, вместо неопределенного множества 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4) Называется единственное число вместо множественного 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1835150" y="1196975"/>
            <a:ext cx="54737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МЕТОН</a:t>
            </a:r>
            <a:r>
              <a:rPr lang="ru-RU">
                <a:solidFill>
                  <a:srgbClr val="008000"/>
                </a:solidFill>
                <a:latin typeface="Palatino Linotype" pitchFamily="18" charset="0"/>
              </a:rPr>
              <a:t>И</a:t>
            </a:r>
            <a:r>
              <a:rPr lang="ru-RU">
                <a:latin typeface="Palatino Linotype" pitchFamily="18" charset="0"/>
              </a:rPr>
              <a:t>МИЯ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замена слова или понятия другим словом, имеющим причинную связь с первым. </a:t>
            </a:r>
          </a:p>
          <a:p>
            <a:pPr marL="342900" indent="-342900" algn="ctr">
              <a:spcBef>
                <a:spcPct val="50000"/>
              </a:spcBef>
              <a:buFontTx/>
              <a:buAutoNum type="arabicParenR"/>
            </a:pPr>
            <a:r>
              <a:rPr lang="ru-RU" sz="1700">
                <a:latin typeface="Palatino Linotype" pitchFamily="18" charset="0"/>
              </a:rPr>
              <a:t>Упоминание имени автора, вместо его произведений 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sz="1700">
                <a:latin typeface="Palatino Linotype" pitchFamily="18" charset="0"/>
              </a:rPr>
              <a:t>2) Упоминание произведения или биографических деталей, по которым угадывается данный автор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sz="1700">
                <a:latin typeface="Palatino Linotype" pitchFamily="18" charset="0"/>
              </a:rPr>
              <a:t>3) Указание на признаки лица или предмета вместо упоминания самого лица или предмета 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sz="1700">
                <a:latin typeface="Palatino Linotype" pitchFamily="18" charset="0"/>
              </a:rPr>
              <a:t>4) Перенесение свойств или действий предмета на другой предмет  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1908175" y="1196975"/>
            <a:ext cx="518477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ОЛИЦЕТВОР</a:t>
            </a:r>
            <a:r>
              <a:rPr lang="ru-RU">
                <a:solidFill>
                  <a:srgbClr val="008000"/>
                </a:solidFill>
                <a:latin typeface="Palatino Linotype" pitchFamily="18" charset="0"/>
              </a:rPr>
              <a:t>Е</a:t>
            </a:r>
            <a:r>
              <a:rPr lang="ru-RU">
                <a:latin typeface="Palatino Linotype" pitchFamily="18" charset="0"/>
              </a:rPr>
              <a:t>НИЕ  или </a:t>
            </a:r>
            <a:r>
              <a:rPr lang="ru-RU" i="1">
                <a:latin typeface="Palatino Linotype" pitchFamily="18" charset="0"/>
              </a:rPr>
              <a:t>прозопопе́я</a:t>
            </a:r>
            <a:r>
              <a:rPr lang="ru-RU">
                <a:latin typeface="Palatino Linotype" pitchFamily="18" charset="0"/>
              </a:rPr>
              <a:t> 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стилистическая фигура, состоящая в том, что при описании животных или неодушевленных предметов они наделяются человеческими чувствами, мыслями и речью 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1619250" y="260350"/>
            <a:ext cx="6265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i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ТРОПЫ</a:t>
            </a:r>
          </a:p>
        </p:txBody>
      </p:sp>
      <p:sp>
        <p:nvSpPr>
          <p:cNvPr id="21535" name="Oval 31"/>
          <p:cNvSpPr>
            <a:spLocks noChangeArrowheads="1"/>
          </p:cNvSpPr>
          <p:nvPr/>
        </p:nvSpPr>
        <p:spPr bwMode="auto">
          <a:xfrm>
            <a:off x="2195513" y="5516563"/>
            <a:ext cx="1403350" cy="129698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/>
              <a:t>ИР</a:t>
            </a:r>
            <a:r>
              <a:rPr lang="ru-RU" sz="1400" b="1" u="sng">
                <a:solidFill>
                  <a:srgbClr val="008000"/>
                </a:solidFill>
              </a:rPr>
              <a:t>О</a:t>
            </a:r>
            <a:r>
              <a:rPr lang="ru-RU" sz="1400" b="1"/>
              <a:t>НИЯ</a:t>
            </a:r>
          </a:p>
        </p:txBody>
      </p:sp>
      <p:sp>
        <p:nvSpPr>
          <p:cNvPr id="21536" name="Oval 32"/>
          <p:cNvSpPr>
            <a:spLocks noChangeArrowheads="1"/>
          </p:cNvSpPr>
          <p:nvPr/>
        </p:nvSpPr>
        <p:spPr bwMode="auto">
          <a:xfrm>
            <a:off x="7596188" y="1484313"/>
            <a:ext cx="1403350" cy="129698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/>
              <a:t>ПЕРИФР</a:t>
            </a:r>
            <a:r>
              <a:rPr lang="ru-RU" sz="1400" b="1" u="sng" dirty="0">
                <a:solidFill>
                  <a:srgbClr val="008000"/>
                </a:solidFill>
              </a:rPr>
              <a:t>А</a:t>
            </a:r>
            <a:r>
              <a:rPr lang="ru-RU" sz="1400" b="1" dirty="0"/>
              <a:t>З</a:t>
            </a:r>
          </a:p>
        </p:txBody>
      </p:sp>
      <p:sp>
        <p:nvSpPr>
          <p:cNvPr id="21537" name="Oval 33"/>
          <p:cNvSpPr>
            <a:spLocks noChangeArrowheads="1"/>
          </p:cNvSpPr>
          <p:nvPr/>
        </p:nvSpPr>
        <p:spPr bwMode="auto">
          <a:xfrm>
            <a:off x="323850" y="44450"/>
            <a:ext cx="1403350" cy="129698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/>
              <a:t>С</a:t>
            </a:r>
            <a:r>
              <a:rPr lang="ru-RU" sz="1400" b="1" u="sng">
                <a:solidFill>
                  <a:srgbClr val="008000"/>
                </a:solidFill>
              </a:rPr>
              <a:t>И</a:t>
            </a:r>
            <a:r>
              <a:rPr lang="ru-RU" sz="1400" b="1"/>
              <a:t>МФОРА</a:t>
            </a:r>
          </a:p>
        </p:txBody>
      </p:sp>
      <p:sp>
        <p:nvSpPr>
          <p:cNvPr id="21538" name="Oval 34"/>
          <p:cNvSpPr>
            <a:spLocks noChangeArrowheads="1"/>
          </p:cNvSpPr>
          <p:nvPr/>
        </p:nvSpPr>
        <p:spPr bwMode="auto">
          <a:xfrm>
            <a:off x="7596188" y="115888"/>
            <a:ext cx="1403350" cy="129698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/>
              <a:t>АЛЛЕГ</a:t>
            </a:r>
            <a:r>
              <a:rPr lang="ru-RU" sz="1400" b="1" u="sng">
                <a:solidFill>
                  <a:srgbClr val="008000"/>
                </a:solidFill>
              </a:rPr>
              <a:t>О</a:t>
            </a:r>
            <a:r>
              <a:rPr lang="ru-RU" sz="1400" b="1"/>
              <a:t>РИЯ</a:t>
            </a:r>
          </a:p>
        </p:txBody>
      </p:sp>
      <p:sp>
        <p:nvSpPr>
          <p:cNvPr id="21539" name="Rectangle 3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132138" y="5589588"/>
            <a:ext cx="576262" cy="3603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40" name="Rectangle 3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79388" y="1052513"/>
            <a:ext cx="576262" cy="3603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41" name="Rectangle 3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451725" y="1484313"/>
            <a:ext cx="576263" cy="3603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42" name="Rectangle 3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451725" y="188913"/>
            <a:ext cx="576263" cy="360362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1835150" y="1196975"/>
            <a:ext cx="518477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ИР</a:t>
            </a:r>
            <a:r>
              <a:rPr lang="ru-RU">
                <a:solidFill>
                  <a:srgbClr val="008000"/>
                </a:solidFill>
                <a:latin typeface="Palatino Linotype" pitchFamily="18" charset="0"/>
              </a:rPr>
              <a:t>О</a:t>
            </a:r>
            <a:r>
              <a:rPr lang="ru-RU">
                <a:latin typeface="Palatino Linotype" pitchFamily="18" charset="0"/>
              </a:rPr>
              <a:t>НИЯ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тонкая насмешка, прикрытая внешней учтивостью; этот стилистический прием называется также антифр</a:t>
            </a:r>
            <a:r>
              <a:rPr lang="ru-RU" u="sng">
                <a:solidFill>
                  <a:srgbClr val="008000"/>
                </a:solidFill>
                <a:latin typeface="Palatino Linotype" pitchFamily="18" charset="0"/>
              </a:rPr>
              <a:t>а</a:t>
            </a:r>
            <a:r>
              <a:rPr lang="ru-RU">
                <a:latin typeface="Palatino Linotype" pitchFamily="18" charset="0"/>
              </a:rPr>
              <a:t>зис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1835150" y="1196975"/>
            <a:ext cx="518477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С</a:t>
            </a:r>
            <a:r>
              <a:rPr lang="ru-RU">
                <a:solidFill>
                  <a:srgbClr val="008000"/>
                </a:solidFill>
                <a:latin typeface="Palatino Linotype" pitchFamily="18" charset="0"/>
              </a:rPr>
              <a:t>И</a:t>
            </a:r>
            <a:r>
              <a:rPr lang="ru-RU">
                <a:latin typeface="Palatino Linotype" pitchFamily="18" charset="0"/>
              </a:rPr>
              <a:t>МФОРА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высшая форма метафорического выражения, в котором опущено посредствующее звено сравнения и даны характерные для предмета признаки, вследствие чего образ не названного прямо предмета ощущается как чистое художественное представление, совпадающее с понятием о предмете 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1835150" y="1196975"/>
            <a:ext cx="51847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ПЕРИФР</a:t>
            </a:r>
            <a:r>
              <a:rPr lang="ru-RU">
                <a:solidFill>
                  <a:srgbClr val="008000"/>
                </a:solidFill>
                <a:latin typeface="Palatino Linotype" pitchFamily="18" charset="0"/>
              </a:rPr>
              <a:t>А</a:t>
            </a:r>
            <a:r>
              <a:rPr lang="ru-RU">
                <a:latin typeface="Palatino Linotype" pitchFamily="18" charset="0"/>
              </a:rPr>
              <a:t>З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>
                <a:latin typeface="Palatino Linotype" pitchFamily="18" charset="0"/>
              </a:rPr>
              <a:t>стилистический прием, заключающийся в замене какого-либо слова или словосочетания описательным оборотом речи, в котором указаны признаки неназванного прямо предмета. П. строится на принципе развернутой метонимии </a:t>
            </a:r>
          </a:p>
        </p:txBody>
      </p:sp>
      <p:sp>
        <p:nvSpPr>
          <p:cNvPr id="21546" name="Text Box 42"/>
          <p:cNvSpPr txBox="1">
            <a:spLocks noChangeArrowheads="1"/>
          </p:cNvSpPr>
          <p:nvPr/>
        </p:nvSpPr>
        <p:spPr bwMode="auto">
          <a:xfrm>
            <a:off x="1908175" y="1196975"/>
            <a:ext cx="51847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dirty="0">
                <a:latin typeface="Palatino Linotype" pitchFamily="18" charset="0"/>
              </a:rPr>
              <a:t>АЛЛЕГ</a:t>
            </a:r>
            <a:r>
              <a:rPr lang="ru-RU" dirty="0">
                <a:solidFill>
                  <a:srgbClr val="008000"/>
                </a:solidFill>
                <a:latin typeface="Palatino Linotype" pitchFamily="18" charset="0"/>
              </a:rPr>
              <a:t>О</a:t>
            </a:r>
            <a:r>
              <a:rPr lang="ru-RU" dirty="0">
                <a:latin typeface="Palatino Linotype" pitchFamily="18" charset="0"/>
              </a:rPr>
              <a:t>РИЯ</a:t>
            </a:r>
          </a:p>
          <a:p>
            <a:pPr marL="342900" indent="-342900" algn="ctr">
              <a:spcBef>
                <a:spcPct val="50000"/>
              </a:spcBef>
            </a:pPr>
            <a:r>
              <a:rPr lang="ru-RU" dirty="0" smtClean="0">
                <a:latin typeface="Palatino Linotype" pitchFamily="18" charset="0"/>
              </a:rPr>
              <a:t>иносказание</a:t>
            </a:r>
            <a:r>
              <a:rPr lang="ru-RU" dirty="0">
                <a:latin typeface="Palatino Linotype" pitchFamily="18" charset="0"/>
              </a:rPr>
              <a:t>; изображение отвлеченной идеи посредством конкретного, отчетливо представляемого образа: весы — правосудие </a:t>
            </a:r>
          </a:p>
        </p:txBody>
      </p:sp>
      <p:sp>
        <p:nvSpPr>
          <p:cNvPr id="21547" name="AutoShape 43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20150" y="6597650"/>
            <a:ext cx="323850" cy="260350"/>
          </a:xfrm>
          <a:prstGeom prst="actionButtonBackPrevious">
            <a:avLst/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1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1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1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8"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6" grpId="0"/>
      <p:bldP spid="21516" grpId="1"/>
      <p:bldP spid="21526" grpId="0"/>
      <p:bldP spid="21526" grpId="1"/>
      <p:bldP spid="21527" grpId="0"/>
      <p:bldP spid="21528" grpId="0"/>
      <p:bldP spid="21528" grpId="1"/>
      <p:bldP spid="21529" grpId="0"/>
      <p:bldP spid="21529" grpId="1"/>
      <p:bldP spid="21530" grpId="0"/>
      <p:bldP spid="21530" grpId="1"/>
      <p:bldP spid="21531" grpId="0"/>
      <p:bldP spid="21531" grpId="1"/>
      <p:bldP spid="21532" grpId="0"/>
      <p:bldP spid="21532" grpId="1"/>
      <p:bldP spid="21533" grpId="0"/>
      <p:bldP spid="21533" grpId="1"/>
      <p:bldP spid="21535" grpId="0" animBg="1"/>
      <p:bldP spid="21536" grpId="0" animBg="1"/>
      <p:bldP spid="21537" grpId="0" animBg="1"/>
      <p:bldP spid="21538" grpId="0" animBg="1"/>
      <p:bldP spid="21543" grpId="0"/>
      <p:bldP spid="21543" grpId="1"/>
      <p:bldP spid="21544" grpId="0"/>
      <p:bldP spid="21544" grpId="1"/>
      <p:bldP spid="21545" grpId="0"/>
      <p:bldP spid="21545" grpId="1"/>
      <p:bldP spid="21546" grpId="0"/>
      <p:bldP spid="2154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то, о чём рассказывает писатель.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художественного произведения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его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главная мысль о том основном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круге явлений,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которые изображены в этом произведении.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и идея произведения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64515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4000" b="1" dirty="0" smtClean="0"/>
              <a:t>Подготовьте выразительное чтение наизусть стихотворения. </a:t>
            </a:r>
          </a:p>
          <a:p>
            <a:pPr algn="ctr">
              <a:buFont typeface="Wingdings" pitchFamily="2" charset="2"/>
              <a:buChar char="v"/>
            </a:pPr>
            <a:r>
              <a:rPr lang="ru-RU" sz="4000" b="1" dirty="0" smtClean="0"/>
              <a:t>Составьте киносценарий по самому интересному для вас эпизоду стихотворения (по желанию).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304800"/>
            <a:ext cx="845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Спасибо за работу на уроке!</a:t>
            </a:r>
            <a:endParaRPr lang="ru-RU" sz="4400" dirty="0"/>
          </a:p>
        </p:txBody>
      </p:sp>
      <p:pic>
        <p:nvPicPr>
          <p:cNvPr id="6" name="Рисунок 5" descr="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12" y="1066800"/>
            <a:ext cx="4180176" cy="55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Родные М.Ю.Лермонтова</a:t>
            </a:r>
            <a:endParaRPr lang="ru-RU" dirty="0"/>
          </a:p>
        </p:txBody>
      </p:sp>
      <p:pic>
        <p:nvPicPr>
          <p:cNvPr id="4" name="Содержимое 3" descr="отец Лермонтов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3400" y="1143000"/>
            <a:ext cx="1949280" cy="2232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7" name="Рисунок 6" descr="мать Лермонто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143000"/>
            <a:ext cx="1698240" cy="2196000"/>
          </a:xfrm>
          <a:prstGeom prst="rect">
            <a:avLst/>
          </a:prstGeom>
        </p:spPr>
      </p:pic>
      <p:pic>
        <p:nvPicPr>
          <p:cNvPr id="8" name="Рисунок 7" descr="Бабушка Лермонтов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143000"/>
            <a:ext cx="1740960" cy="2232000"/>
          </a:xfrm>
          <a:prstGeom prst="rect">
            <a:avLst/>
          </a:prstGeom>
        </p:spPr>
      </p:pic>
      <p:pic>
        <p:nvPicPr>
          <p:cNvPr id="9" name="Рисунок 8" descr="Москв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886200"/>
            <a:ext cx="4033752" cy="2209800"/>
          </a:xfrm>
          <a:prstGeom prst="rect">
            <a:avLst/>
          </a:prstGeom>
        </p:spPr>
      </p:pic>
      <p:pic>
        <p:nvPicPr>
          <p:cNvPr id="10" name="Рисунок 9" descr="Тархан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3886200"/>
            <a:ext cx="2968759" cy="2232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81000" y="3429000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Ю.П.Лермонтов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52800" y="3429000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М.М.Лермонтова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90600" y="6172200"/>
            <a:ext cx="3276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Москва в 1814 году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19800" y="617220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Тарханы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324600" y="3429000"/>
            <a:ext cx="182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Е.А.Арсеньева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Детство М.Ю.Лермонтова</a:t>
            </a:r>
            <a:endParaRPr lang="ru-RU" dirty="0"/>
          </a:p>
        </p:txBody>
      </p:sp>
      <p:pic>
        <p:nvPicPr>
          <p:cNvPr id="8" name="Содержимое 7" descr="20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48800" cy="6858000"/>
          </a:xfr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971800" y="30480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09800" y="609600"/>
            <a:ext cx="62484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По небу полуночи ангел летел </a:t>
            </a:r>
            <a:b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И тихую песню он пел, </a:t>
            </a:r>
            <a:b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И месяц, и звезды, и тучи толпой </a:t>
            </a:r>
            <a:b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Внимали той песне святой. 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Молитва</a:t>
            </a:r>
            <a:endParaRPr lang="ru-RU" dirty="0"/>
          </a:p>
        </p:txBody>
      </p:sp>
      <p:pic>
        <p:nvPicPr>
          <p:cNvPr id="4" name="Содержимое 3" descr="небо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pic>
        <p:nvPicPr>
          <p:cNvPr id="5" name="Рисунок 4" descr="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752600"/>
            <a:ext cx="34290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6718 -0.15833 L -0.0151 -0.15833 L 0.02188 -0.20764 L 0.05782 -0.15833 L 0.1099 -0.15833 L 0.1099 -0.08889 L 0.14584 -0.03958 L 0.1099 0.00833 L 0.1099 0.07778 L 0.05782 0.07778 L 0.02188 0.12569 L -0.0151 0.07778 L -0.06718 0.07778 L -0.06718 0.00833 L -0.10416 -0.03958 L -0.06718 -0.08889 L -0.06718 -0.15833 Z " pathEditMode="relative" rAng="0" ptsTypes="FFFFFFFFFFFFFFFFF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Бородинское сражение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     Кутузов во время Бородинской битвы.</a:t>
            </a:r>
          </a:p>
          <a:p>
            <a:pPr>
              <a:buNone/>
            </a:pPr>
            <a:r>
              <a:rPr lang="ru-RU" sz="1600" dirty="0" smtClean="0"/>
              <a:t>                                   А. </a:t>
            </a:r>
            <a:r>
              <a:rPr lang="ru-RU" sz="1600" dirty="0" err="1" smtClean="0"/>
              <a:t>Шепелюк</a:t>
            </a:r>
            <a:r>
              <a:rPr lang="ru-RU" sz="1600" dirty="0" smtClean="0"/>
              <a:t>, 1951 г.</a:t>
            </a:r>
          </a:p>
          <a:p>
            <a:pPr>
              <a:buNone/>
            </a:pPr>
            <a:r>
              <a:rPr lang="ru-RU" sz="1600" dirty="0" smtClean="0"/>
              <a:t>                       </a:t>
            </a:r>
          </a:p>
          <a:p>
            <a:endParaRPr lang="ru-RU" dirty="0"/>
          </a:p>
        </p:txBody>
      </p:sp>
      <p:pic>
        <p:nvPicPr>
          <p:cNvPr id="6" name="Рисунок 5" descr="Бородино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3553557" cy="2592000"/>
          </a:xfrm>
          <a:prstGeom prst="rect">
            <a:avLst/>
          </a:prstGeom>
        </p:spPr>
      </p:pic>
      <p:pic>
        <p:nvPicPr>
          <p:cNvPr id="8" name="Рисунок 7" descr="Боро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343400"/>
            <a:ext cx="3117734" cy="2209800"/>
          </a:xfrm>
          <a:prstGeom prst="rect">
            <a:avLst/>
          </a:prstGeom>
        </p:spPr>
      </p:pic>
      <p:pic>
        <p:nvPicPr>
          <p:cNvPr id="10" name="Рисунок 9" descr="бор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143000"/>
            <a:ext cx="3829784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еду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3360000" cy="2520000"/>
          </a:xfrm>
          <a:prstGeom prst="rect">
            <a:avLst/>
          </a:prstGeom>
        </p:spPr>
      </p:pic>
      <p:pic>
        <p:nvPicPr>
          <p:cNvPr id="8" name="Рисунок 7" descr="редут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95400"/>
            <a:ext cx="3866220" cy="5076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3352800"/>
            <a:ext cx="480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</a:t>
            </a:r>
          </a:p>
          <a:p>
            <a:pPr algn="ctr"/>
            <a:r>
              <a:rPr lang="ru-RU" dirty="0" smtClean="0"/>
              <a:t> </a:t>
            </a:r>
            <a:r>
              <a:rPr lang="ru-RU" sz="2400" dirty="0" smtClean="0"/>
              <a:t>Редут – земляное укрепление с наружным валом и возвышением.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ва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838200"/>
            <a:ext cx="5695950" cy="4038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5181601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Бивак – стоянка войска для ночлега под открытым небом.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7086600" y="4495800"/>
            <a:ext cx="1905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                                                                                  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        </a:t>
            </a:r>
            <a:endParaRPr lang="ru-RU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1219200" y="1371600"/>
            <a:ext cx="3781763" cy="1865531"/>
            <a:chOff x="1219200" y="1371600"/>
            <a:chExt cx="3781763" cy="1865531"/>
          </a:xfrm>
        </p:grpSpPr>
        <p:cxnSp>
          <p:nvCxnSpPr>
            <p:cNvPr id="25" name="Прямая со стрелкой 24"/>
            <p:cNvCxnSpPr>
              <a:endCxn id="41" idx="1"/>
            </p:cNvCxnSpPr>
            <p:nvPr/>
          </p:nvCxnSpPr>
          <p:spPr>
            <a:xfrm flipV="1">
              <a:off x="2819400" y="1556266"/>
              <a:ext cx="685800" cy="439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Группа 34"/>
            <p:cNvGrpSpPr/>
            <p:nvPr/>
          </p:nvGrpSpPr>
          <p:grpSpPr>
            <a:xfrm>
              <a:off x="1219200" y="1371600"/>
              <a:ext cx="3781763" cy="1865531"/>
              <a:chOff x="1219200" y="1371600"/>
              <a:chExt cx="3781763" cy="1865531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1219200" y="1371600"/>
                <a:ext cx="3781763" cy="1865531"/>
                <a:chOff x="1219200" y="1371600"/>
                <a:chExt cx="3781763" cy="1865531"/>
              </a:xfrm>
            </p:grpSpPr>
            <p:pic>
              <p:nvPicPr>
                <p:cNvPr id="4" name="Рисунок 3" descr="пушка.jp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19200" y="1524000"/>
                  <a:ext cx="1854200" cy="1219200"/>
                </a:xfrm>
                <a:prstGeom prst="rect">
                  <a:avLst/>
                </a:prstGeom>
              </p:spPr>
            </p:pic>
            <p:sp>
              <p:nvSpPr>
                <p:cNvPr id="41" name="Прямоугольник 40"/>
                <p:cNvSpPr/>
                <p:nvPr/>
              </p:nvSpPr>
              <p:spPr>
                <a:xfrm>
                  <a:off x="3505200" y="1371600"/>
                  <a:ext cx="99060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b="1" dirty="0" smtClean="0"/>
                    <a:t>пушка</a:t>
                  </a:r>
                  <a:endParaRPr lang="ru-RU" dirty="0"/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>
                <a:xfrm>
                  <a:off x="3276600" y="2590800"/>
                  <a:ext cx="1724363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ru-RU" b="1" dirty="0" smtClean="0"/>
                </a:p>
                <a:p>
                  <a:r>
                    <a:rPr lang="ru-RU" b="1" dirty="0" smtClean="0"/>
                    <a:t>заряд</a:t>
                  </a:r>
                  <a:endParaRPr lang="ru-RU" dirty="0"/>
                </a:p>
              </p:txBody>
            </p:sp>
          </p:grpSp>
          <p:cxnSp>
            <p:nvCxnSpPr>
              <p:cNvPr id="29" name="Прямая со стрелкой 28"/>
              <p:cNvCxnSpPr>
                <a:endCxn id="45" idx="1"/>
              </p:cNvCxnSpPr>
              <p:nvPr/>
            </p:nvCxnSpPr>
            <p:spPr>
              <a:xfrm>
                <a:off x="2743200" y="2514600"/>
                <a:ext cx="533400" cy="3993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Группа 35"/>
          <p:cNvGrpSpPr/>
          <p:nvPr/>
        </p:nvGrpSpPr>
        <p:grpSpPr>
          <a:xfrm>
            <a:off x="381000" y="3429000"/>
            <a:ext cx="3901486" cy="2365666"/>
            <a:chOff x="1219190" y="3244334"/>
            <a:chExt cx="3901486" cy="2365666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219190" y="3244334"/>
              <a:ext cx="3901486" cy="2365666"/>
              <a:chOff x="1219190" y="3244334"/>
              <a:chExt cx="3901486" cy="2365666"/>
            </a:xfrm>
          </p:grpSpPr>
          <p:pic>
            <p:nvPicPr>
              <p:cNvPr id="6" name="Рисунок 5" descr="кивер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9190" y="3810000"/>
                <a:ext cx="2356358" cy="1800000"/>
              </a:xfrm>
              <a:prstGeom prst="rect">
                <a:avLst/>
              </a:prstGeom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4023324" y="3244334"/>
                <a:ext cx="1097352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dirty="0" smtClean="0"/>
              </a:p>
              <a:p>
                <a:endParaRPr lang="ru-RU" dirty="0" smtClean="0"/>
              </a:p>
              <a:p>
                <a:endParaRPr lang="ru-RU" dirty="0" smtClean="0"/>
              </a:p>
              <a:p>
                <a:endParaRPr lang="ru-RU" dirty="0" smtClean="0"/>
              </a:p>
              <a:p>
                <a:endParaRPr lang="ru-RU" dirty="0" smtClean="0"/>
              </a:p>
              <a:p>
                <a:endParaRPr lang="ru-RU" dirty="0" smtClean="0"/>
              </a:p>
              <a:p>
                <a:r>
                  <a:rPr lang="ru-RU" b="1" dirty="0" smtClean="0"/>
                  <a:t>султан</a:t>
                </a:r>
                <a:endParaRPr lang="ru-RU" b="1" dirty="0"/>
              </a:p>
            </p:txBody>
          </p:sp>
        </p:grpSp>
        <p:cxnSp>
          <p:nvCxnSpPr>
            <p:cNvPr id="34" name="Прямая со стрелкой 33"/>
            <p:cNvCxnSpPr/>
            <p:nvPr/>
          </p:nvCxnSpPr>
          <p:spPr>
            <a:xfrm rot="16200000" flipH="1">
              <a:off x="3200400" y="4038600"/>
              <a:ext cx="9906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5181600" y="762000"/>
            <a:ext cx="3276597" cy="2322731"/>
            <a:chOff x="5181600" y="762000"/>
            <a:chExt cx="3276597" cy="2322731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181600" y="762000"/>
              <a:ext cx="3276597" cy="2322731"/>
              <a:chOff x="5257803" y="990600"/>
              <a:chExt cx="3276597" cy="2322731"/>
            </a:xfrm>
          </p:grpSpPr>
          <p:pic>
            <p:nvPicPr>
              <p:cNvPr id="5" name="Рисунок 4" descr="лафет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7803" y="990600"/>
                <a:ext cx="2677454" cy="1692000"/>
              </a:xfrm>
              <a:prstGeom prst="rect">
                <a:avLst/>
              </a:prstGeom>
            </p:spPr>
          </p:pic>
          <p:sp>
            <p:nvSpPr>
              <p:cNvPr id="48" name="Прямоугольник 47"/>
              <p:cNvSpPr/>
              <p:nvPr/>
            </p:nvSpPr>
            <p:spPr>
              <a:xfrm>
                <a:off x="7239000" y="2667000"/>
                <a:ext cx="1295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b="1" dirty="0" smtClean="0"/>
              </a:p>
              <a:p>
                <a:r>
                  <a:rPr lang="ru-RU" b="1" dirty="0" smtClean="0"/>
                  <a:t>    лафет</a:t>
                </a:r>
                <a:endParaRPr lang="ru-RU" dirty="0"/>
              </a:p>
            </p:txBody>
          </p:sp>
        </p:grpSp>
        <p:cxnSp>
          <p:nvCxnSpPr>
            <p:cNvPr id="43" name="Прямая со стрелкой 42"/>
            <p:cNvCxnSpPr/>
            <p:nvPr/>
          </p:nvCxnSpPr>
          <p:spPr>
            <a:xfrm rot="16200000" flipH="1">
              <a:off x="7315200" y="2514600"/>
              <a:ext cx="3810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5029200" y="3352800"/>
            <a:ext cx="3886198" cy="2628000"/>
            <a:chOff x="5029200" y="3352800"/>
            <a:chExt cx="3886198" cy="2628000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5029200" y="3352800"/>
              <a:ext cx="3886198" cy="2628000"/>
              <a:chOff x="5029202" y="3124200"/>
              <a:chExt cx="3886198" cy="2628000"/>
            </a:xfrm>
          </p:grpSpPr>
          <p:pic>
            <p:nvPicPr>
              <p:cNvPr id="22" name="Рисунок 21" descr="штык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9202" y="3124200"/>
                <a:ext cx="1801020" cy="2628000"/>
              </a:xfrm>
              <a:prstGeom prst="rect">
                <a:avLst/>
              </a:prstGeom>
            </p:spPr>
          </p:pic>
          <p:sp>
            <p:nvSpPr>
              <p:cNvPr id="38" name="Прямоугольник 37"/>
              <p:cNvSpPr/>
              <p:nvPr/>
            </p:nvSpPr>
            <p:spPr>
              <a:xfrm>
                <a:off x="7239000" y="3244334"/>
                <a:ext cx="16764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b="1" dirty="0" smtClean="0"/>
              </a:p>
              <a:p>
                <a:endParaRPr lang="ru-RU" b="1" dirty="0" smtClean="0"/>
              </a:p>
              <a:p>
                <a:r>
                  <a:rPr lang="ru-RU" b="1" dirty="0" smtClean="0"/>
                  <a:t>   кивер</a:t>
                </a:r>
                <a:endParaRPr lang="ru-RU" dirty="0"/>
              </a:p>
            </p:txBody>
          </p:sp>
        </p:grpSp>
        <p:cxnSp>
          <p:nvCxnSpPr>
            <p:cNvPr id="49" name="Прямая со стрелкой 48"/>
            <p:cNvCxnSpPr/>
            <p:nvPr/>
          </p:nvCxnSpPr>
          <p:spPr>
            <a:xfrm>
              <a:off x="6324600" y="4038600"/>
              <a:ext cx="10668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6477000" y="4419600"/>
            <a:ext cx="2505075" cy="1981200"/>
            <a:chOff x="6477000" y="4419600"/>
            <a:chExt cx="2505075" cy="1981200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8001000" y="4419600"/>
              <a:ext cx="981075" cy="1905000"/>
              <a:chOff x="7924800" y="4343400"/>
              <a:chExt cx="981075" cy="1905000"/>
            </a:xfrm>
          </p:grpSpPr>
          <p:pic>
            <p:nvPicPr>
              <p:cNvPr id="24" name="Рисунок 23" descr="булат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24800" y="4343400"/>
                <a:ext cx="981075" cy="1314450"/>
              </a:xfrm>
              <a:prstGeom prst="rect">
                <a:avLst/>
              </a:prstGeom>
            </p:spPr>
          </p:pic>
          <p:cxnSp>
            <p:nvCxnSpPr>
              <p:cNvPr id="28" name="Прямая со стрелкой 27"/>
              <p:cNvCxnSpPr/>
              <p:nvPr/>
            </p:nvCxnSpPr>
            <p:spPr>
              <a:xfrm rot="5400000">
                <a:off x="7620000" y="5715000"/>
                <a:ext cx="838200" cy="228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Прямоугольник 29"/>
            <p:cNvSpPr/>
            <p:nvPr/>
          </p:nvSpPr>
          <p:spPr>
            <a:xfrm>
              <a:off x="6477000" y="6096000"/>
              <a:ext cx="22860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булат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лан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2698230" cy="18987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38600" y="609600"/>
            <a:ext cx="403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Уланы - наряду с гусарами род легкой кавалерии. Главной отличительной особенностью улан всех армий был квадратный верх кивера (она же шапка-конфедератка), а также то, что основным их вооружением, наряду с саблями, были пики.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3276600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Драгуны - вид кавалерии, относившейся к тяжелой и предназначенной для действий как в конном, так и в пешем строю. </a:t>
            </a:r>
            <a:endParaRPr lang="ru-RU" dirty="0"/>
          </a:p>
        </p:txBody>
      </p:sp>
      <p:pic>
        <p:nvPicPr>
          <p:cNvPr id="5" name="Рисунок 4" descr="драгу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124200"/>
            <a:ext cx="2052258" cy="26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779</TotalTime>
  <Words>907</Words>
  <PresentationFormat>Экран (4:3)</PresentationFormat>
  <Paragraphs>185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М.Ю.Лермонтов.</vt:lpstr>
      <vt:lpstr> Родные М.Ю.Лермонтова</vt:lpstr>
      <vt:lpstr>Детство М.Ю.Лермонтова</vt:lpstr>
      <vt:lpstr>Молитва</vt:lpstr>
      <vt:lpstr>Бородинское сражение</vt:lpstr>
      <vt:lpstr>Слайд 6</vt:lpstr>
      <vt:lpstr>Слайд 7</vt:lpstr>
      <vt:lpstr>Слайд 8</vt:lpstr>
      <vt:lpstr>Слайд 9</vt:lpstr>
      <vt:lpstr>Бородинская битва </vt:lpstr>
      <vt:lpstr>Слайд 11</vt:lpstr>
      <vt:lpstr>Слайд 12</vt:lpstr>
      <vt:lpstr>Слайд 13</vt:lpstr>
      <vt:lpstr>Слайд 14</vt:lpstr>
      <vt:lpstr>Слайд 15</vt:lpstr>
      <vt:lpstr>Слайд 16</vt:lpstr>
      <vt:lpstr>Тема и идея произведения </vt:lpstr>
      <vt:lpstr>Домашнее задание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М.Ю.Лермонтов.</dc:title>
  <cp:lastModifiedBy>www.PHILka.RU</cp:lastModifiedBy>
  <cp:revision>86</cp:revision>
  <dcterms:modified xsi:type="dcterms:W3CDTF">2010-03-29T14:14:59Z</dcterms:modified>
</cp:coreProperties>
</file>