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59" r:id="rId5"/>
    <p:sldId id="262" r:id="rId6"/>
    <p:sldId id="267" r:id="rId7"/>
    <p:sldId id="268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65" d="100"/>
          <a:sy n="65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A77511-F9C2-4630-8AA6-73C73D0A0C98}" type="datetimeFigureOut">
              <a:rPr lang="ru-RU" smtClean="0"/>
              <a:pPr/>
              <a:t>14.12.2010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1A05C4-058D-46F0-97B6-12B062628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2kapital.com/upload/medialibrary/f34/f34bd27268a6d03ea6f8101c9f397ef7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02.olx.ru/ui/5/40/19/1268829588_81183119_3-----126882958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9144000" cy="1752600"/>
          </a:xfrm>
        </p:spPr>
        <p:txBody>
          <a:bodyPr/>
          <a:lstStyle/>
          <a:p>
            <a:r>
              <a:rPr lang="ru-RU" i="1" dirty="0" smtClean="0"/>
              <a:t>(Система </a:t>
            </a:r>
            <a:r>
              <a:rPr lang="ru-RU" i="1" dirty="0" err="1" smtClean="0"/>
              <a:t>Д.Б.Эльконина</a:t>
            </a:r>
            <a:r>
              <a:rPr lang="ru-RU" i="1" dirty="0" smtClean="0"/>
              <a:t>- В.В.Давыдова)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9"/>
            <a:ext cx="9144000" cy="2143139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Урок математики в 1 классе </a:t>
            </a:r>
            <a:br>
              <a:rPr lang="ru-RU" sz="60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ru-RU" sz="60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по теме «Ряды величин»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57200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bg1"/>
                </a:solidFill>
              </a:rPr>
              <a:t>Подготовила учитель математики Лесняк Е. 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FoM\Мои документы\Мои рисунки\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2214578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3074" name="Picture 2" descr="C:\Documents and Settings\FoM\Мои документы\Мои рисунки\e6019b306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290"/>
            <a:ext cx="5351676" cy="528641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Прямоугольник 6"/>
          <p:cNvSpPr/>
          <p:nvPr/>
        </p:nvSpPr>
        <p:spPr>
          <a:xfrm>
            <a:off x="-285784" y="5786454"/>
            <a:ext cx="9702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Добрый доктор Айболит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358282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endParaRPr lang="ru-RU" sz="880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88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           А П Н К</a:t>
            </a:r>
          </a:p>
          <a:p>
            <a:pPr algn="ctr"/>
            <a:r>
              <a:rPr lang="ru-RU" sz="88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85728"/>
            <a:ext cx="1214446" cy="4643446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800" dirty="0" smtClean="0">
              <a:solidFill>
                <a:schemeClr val="bg1"/>
              </a:solidFill>
            </a:endParaRPr>
          </a:p>
          <a:p>
            <a:pPr algn="ctr"/>
            <a:endParaRPr lang="ru-RU" sz="8800" dirty="0" smtClean="0">
              <a:solidFill>
                <a:schemeClr val="bg1"/>
              </a:solidFill>
            </a:endParaRPr>
          </a:p>
          <a:p>
            <a:pPr algn="ctr"/>
            <a:r>
              <a:rPr lang="ru-RU" sz="8800" dirty="0" smtClean="0">
                <a:solidFill>
                  <a:schemeClr val="bg1"/>
                </a:solidFill>
              </a:rPr>
              <a:t>А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214422"/>
            <a:ext cx="1214446" cy="371477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 smtClean="0">
              <a:solidFill>
                <a:schemeClr val="bg1"/>
              </a:solidFill>
            </a:endParaRPr>
          </a:p>
          <a:p>
            <a:pPr algn="ctr"/>
            <a:endParaRPr lang="ru-RU" sz="8000" dirty="0" smtClean="0">
              <a:solidFill>
                <a:schemeClr val="bg1"/>
              </a:solidFill>
            </a:endParaRPr>
          </a:p>
          <a:p>
            <a:pPr algn="ctr"/>
            <a:r>
              <a:rPr lang="ru-RU" sz="8000" dirty="0" smtClean="0">
                <a:solidFill>
                  <a:schemeClr val="bg1"/>
                </a:solidFill>
              </a:rPr>
              <a:t>П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428868"/>
            <a:ext cx="1214446" cy="2500330"/>
          </a:xfrm>
          <a:prstGeom prst="rect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 smtClean="0">
              <a:solidFill>
                <a:schemeClr val="bg1"/>
              </a:solidFill>
            </a:endParaRPr>
          </a:p>
          <a:p>
            <a:pPr algn="ctr"/>
            <a:r>
              <a:rPr lang="ru-RU" sz="8000" dirty="0" smtClean="0">
                <a:solidFill>
                  <a:schemeClr val="bg1"/>
                </a:solidFill>
              </a:rPr>
              <a:t>Н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3214686"/>
            <a:ext cx="1214446" cy="164307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chemeClr val="bg1"/>
                </a:solidFill>
              </a:rPr>
              <a:t>К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786454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Упорядоченный ряд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pic>
        <p:nvPicPr>
          <p:cNvPr id="4100" name="Picture 4" descr="http://www.k2kapital.com/upload/medialibrary/f34/f34bd27268a6d03ea6f8101c9f397ef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7166"/>
            <a:ext cx="6643734" cy="53578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28662" y="592933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Африканский </a:t>
            </a:r>
            <a:r>
              <a:rPr lang="ru-RU" b="1" dirty="0"/>
              <a:t>слон</a:t>
            </a:r>
            <a:r>
              <a:rPr lang="ru-RU" dirty="0"/>
              <a:t> - самое крупное из современных наземных животных. Масса старых самцов достигает 7,5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5572140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Евра́зия</a:t>
            </a:r>
            <a:r>
              <a:rPr lang="ru-RU" sz="3200" dirty="0"/>
              <a:t> — самый большой континент на Земле</a:t>
            </a:r>
          </a:p>
        </p:txBody>
      </p:sp>
      <p:pic>
        <p:nvPicPr>
          <p:cNvPr id="18434" name="Picture 2" descr="http://im4-tub.yandex.net/i?id=54266407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928802"/>
            <a:ext cx="1114425" cy="1047751"/>
          </a:xfrm>
          <a:prstGeom prst="rect">
            <a:avLst/>
          </a:prstGeom>
          <a:noFill/>
        </p:spPr>
      </p:pic>
      <p:pic>
        <p:nvPicPr>
          <p:cNvPr id="18436" name="Picture 4" descr="Картинка 106 из 307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503"/>
            <a:ext cx="8072494" cy="5179725"/>
          </a:xfrm>
          <a:prstGeom prst="rect">
            <a:avLst/>
          </a:prstGeom>
          <a:noFill/>
        </p:spPr>
      </p:pic>
      <p:sp>
        <p:nvSpPr>
          <p:cNvPr id="10" name="Полилиния 9"/>
          <p:cNvSpPr/>
          <p:nvPr/>
        </p:nvSpPr>
        <p:spPr>
          <a:xfrm>
            <a:off x="3234813" y="324464"/>
            <a:ext cx="3429000" cy="2332703"/>
          </a:xfrm>
          <a:custGeom>
            <a:avLst/>
            <a:gdLst>
              <a:gd name="connsiteX0" fmla="*/ 526026 w 3429000"/>
              <a:gd name="connsiteY0" fmla="*/ 1312607 h 2332703"/>
              <a:gd name="connsiteX1" fmla="*/ 290052 w 3429000"/>
              <a:gd name="connsiteY1" fmla="*/ 1386349 h 2332703"/>
              <a:gd name="connsiteX2" fmla="*/ 39329 w 3429000"/>
              <a:gd name="connsiteY2" fmla="*/ 1415846 h 2332703"/>
              <a:gd name="connsiteX3" fmla="*/ 54077 w 3429000"/>
              <a:gd name="connsiteY3" fmla="*/ 1224117 h 2332703"/>
              <a:gd name="connsiteX4" fmla="*/ 186813 w 3429000"/>
              <a:gd name="connsiteY4" fmla="*/ 1120878 h 2332703"/>
              <a:gd name="connsiteX5" fmla="*/ 334297 w 3429000"/>
              <a:gd name="connsiteY5" fmla="*/ 1076633 h 2332703"/>
              <a:gd name="connsiteX6" fmla="*/ 142568 w 3429000"/>
              <a:gd name="connsiteY6" fmla="*/ 958646 h 2332703"/>
              <a:gd name="connsiteX7" fmla="*/ 275303 w 3429000"/>
              <a:gd name="connsiteY7" fmla="*/ 693175 h 2332703"/>
              <a:gd name="connsiteX8" fmla="*/ 467032 w 3429000"/>
              <a:gd name="connsiteY8" fmla="*/ 707923 h 2332703"/>
              <a:gd name="connsiteX9" fmla="*/ 555522 w 3429000"/>
              <a:gd name="connsiteY9" fmla="*/ 516194 h 2332703"/>
              <a:gd name="connsiteX10" fmla="*/ 747252 w 3429000"/>
              <a:gd name="connsiteY10" fmla="*/ 427704 h 2332703"/>
              <a:gd name="connsiteX11" fmla="*/ 968477 w 3429000"/>
              <a:gd name="connsiteY11" fmla="*/ 353962 h 2332703"/>
              <a:gd name="connsiteX12" fmla="*/ 1071716 w 3429000"/>
              <a:gd name="connsiteY12" fmla="*/ 398207 h 2332703"/>
              <a:gd name="connsiteX13" fmla="*/ 1145458 w 3429000"/>
              <a:gd name="connsiteY13" fmla="*/ 442452 h 2332703"/>
              <a:gd name="connsiteX14" fmla="*/ 1292942 w 3429000"/>
              <a:gd name="connsiteY14" fmla="*/ 383459 h 2332703"/>
              <a:gd name="connsiteX15" fmla="*/ 1410929 w 3429000"/>
              <a:gd name="connsiteY15" fmla="*/ 324465 h 2332703"/>
              <a:gd name="connsiteX16" fmla="*/ 1528916 w 3429000"/>
              <a:gd name="connsiteY16" fmla="*/ 206478 h 2332703"/>
              <a:gd name="connsiteX17" fmla="*/ 1794387 w 3429000"/>
              <a:gd name="connsiteY17" fmla="*/ 132736 h 2332703"/>
              <a:gd name="connsiteX18" fmla="*/ 2045110 w 3429000"/>
              <a:gd name="connsiteY18" fmla="*/ 58994 h 2332703"/>
              <a:gd name="connsiteX19" fmla="*/ 2163097 w 3429000"/>
              <a:gd name="connsiteY19" fmla="*/ 147484 h 2332703"/>
              <a:gd name="connsiteX20" fmla="*/ 2354826 w 3429000"/>
              <a:gd name="connsiteY20" fmla="*/ 235975 h 2332703"/>
              <a:gd name="connsiteX21" fmla="*/ 2664542 w 3429000"/>
              <a:gd name="connsiteY21" fmla="*/ 103239 h 2332703"/>
              <a:gd name="connsiteX22" fmla="*/ 2841522 w 3429000"/>
              <a:gd name="connsiteY22" fmla="*/ 29497 h 2332703"/>
              <a:gd name="connsiteX23" fmla="*/ 3342968 w 3429000"/>
              <a:gd name="connsiteY23" fmla="*/ 280220 h 2332703"/>
              <a:gd name="connsiteX24" fmla="*/ 3357716 w 3429000"/>
              <a:gd name="connsiteY24" fmla="*/ 619433 h 2332703"/>
              <a:gd name="connsiteX25" fmla="*/ 3269226 w 3429000"/>
              <a:gd name="connsiteY25" fmla="*/ 914401 h 2332703"/>
              <a:gd name="connsiteX26" fmla="*/ 3106993 w 3429000"/>
              <a:gd name="connsiteY26" fmla="*/ 811162 h 2332703"/>
              <a:gd name="connsiteX27" fmla="*/ 3077497 w 3429000"/>
              <a:gd name="connsiteY27" fmla="*/ 663678 h 2332703"/>
              <a:gd name="connsiteX28" fmla="*/ 2915264 w 3429000"/>
              <a:gd name="connsiteY28" fmla="*/ 678426 h 2332703"/>
              <a:gd name="connsiteX29" fmla="*/ 3048000 w 3429000"/>
              <a:gd name="connsiteY29" fmla="*/ 1017639 h 2332703"/>
              <a:gd name="connsiteX30" fmla="*/ 3003755 w 3429000"/>
              <a:gd name="connsiteY30" fmla="*/ 1371601 h 2332703"/>
              <a:gd name="connsiteX31" fmla="*/ 2915264 w 3429000"/>
              <a:gd name="connsiteY31" fmla="*/ 1696065 h 2332703"/>
              <a:gd name="connsiteX32" fmla="*/ 2797277 w 3429000"/>
              <a:gd name="connsiteY32" fmla="*/ 1858297 h 2332703"/>
              <a:gd name="connsiteX33" fmla="*/ 2605548 w 3429000"/>
              <a:gd name="connsiteY33" fmla="*/ 1902542 h 2332703"/>
              <a:gd name="connsiteX34" fmla="*/ 2694039 w 3429000"/>
              <a:gd name="connsiteY34" fmla="*/ 2094271 h 2332703"/>
              <a:gd name="connsiteX35" fmla="*/ 2635045 w 3429000"/>
              <a:gd name="connsiteY35" fmla="*/ 2153265 h 2332703"/>
              <a:gd name="connsiteX36" fmla="*/ 2428568 w 3429000"/>
              <a:gd name="connsiteY36" fmla="*/ 2138517 h 2332703"/>
              <a:gd name="connsiteX37" fmla="*/ 2236839 w 3429000"/>
              <a:gd name="connsiteY37" fmla="*/ 1976284 h 2332703"/>
              <a:gd name="connsiteX38" fmla="*/ 2163097 w 3429000"/>
              <a:gd name="connsiteY38" fmla="*/ 1843549 h 2332703"/>
              <a:gd name="connsiteX39" fmla="*/ 2030361 w 3429000"/>
              <a:gd name="connsiteY39" fmla="*/ 2079523 h 2332703"/>
              <a:gd name="connsiteX40" fmla="*/ 2133600 w 3429000"/>
              <a:gd name="connsiteY40" fmla="*/ 2182762 h 2332703"/>
              <a:gd name="connsiteX41" fmla="*/ 2074606 w 3429000"/>
              <a:gd name="connsiteY41" fmla="*/ 2315497 h 2332703"/>
              <a:gd name="connsiteX42" fmla="*/ 1897626 w 3429000"/>
              <a:gd name="connsiteY42" fmla="*/ 2286001 h 2332703"/>
              <a:gd name="connsiteX43" fmla="*/ 1764890 w 3429000"/>
              <a:gd name="connsiteY43" fmla="*/ 2138517 h 2332703"/>
              <a:gd name="connsiteX44" fmla="*/ 1720645 w 3429000"/>
              <a:gd name="connsiteY44" fmla="*/ 1932039 h 2332703"/>
              <a:gd name="connsiteX45" fmla="*/ 1602658 w 3429000"/>
              <a:gd name="connsiteY45" fmla="*/ 1887794 h 2332703"/>
              <a:gd name="connsiteX46" fmla="*/ 1484671 w 3429000"/>
              <a:gd name="connsiteY46" fmla="*/ 2035278 h 2332703"/>
              <a:gd name="connsiteX47" fmla="*/ 1204452 w 3429000"/>
              <a:gd name="connsiteY47" fmla="*/ 2064775 h 2332703"/>
              <a:gd name="connsiteX48" fmla="*/ 1056968 w 3429000"/>
              <a:gd name="connsiteY48" fmla="*/ 1902542 h 2332703"/>
              <a:gd name="connsiteX49" fmla="*/ 953729 w 3429000"/>
              <a:gd name="connsiteY49" fmla="*/ 1651820 h 2332703"/>
              <a:gd name="connsiteX50" fmla="*/ 894735 w 3429000"/>
              <a:gd name="connsiteY50" fmla="*/ 1474839 h 2332703"/>
              <a:gd name="connsiteX51" fmla="*/ 673510 w 3429000"/>
              <a:gd name="connsiteY51" fmla="*/ 1401097 h 2332703"/>
              <a:gd name="connsiteX52" fmla="*/ 526026 w 3429000"/>
              <a:gd name="connsiteY52" fmla="*/ 1312607 h 233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29000" h="2332703">
                <a:moveTo>
                  <a:pt x="526026" y="1312607"/>
                </a:moveTo>
                <a:cubicBezTo>
                  <a:pt x="462116" y="1310149"/>
                  <a:pt x="371168" y="1369143"/>
                  <a:pt x="290052" y="1386349"/>
                </a:cubicBezTo>
                <a:cubicBezTo>
                  <a:pt x="208936" y="1403555"/>
                  <a:pt x="78658" y="1442885"/>
                  <a:pt x="39329" y="1415846"/>
                </a:cubicBezTo>
                <a:cubicBezTo>
                  <a:pt x="0" y="1388807"/>
                  <a:pt x="29496" y="1273278"/>
                  <a:pt x="54077" y="1224117"/>
                </a:cubicBezTo>
                <a:cubicBezTo>
                  <a:pt x="78658" y="1174956"/>
                  <a:pt x="140110" y="1145459"/>
                  <a:pt x="186813" y="1120878"/>
                </a:cubicBezTo>
                <a:cubicBezTo>
                  <a:pt x="233516" y="1096297"/>
                  <a:pt x="341671" y="1103672"/>
                  <a:pt x="334297" y="1076633"/>
                </a:cubicBezTo>
                <a:cubicBezTo>
                  <a:pt x="326923" y="1049594"/>
                  <a:pt x="152400" y="1022556"/>
                  <a:pt x="142568" y="958646"/>
                </a:cubicBezTo>
                <a:cubicBezTo>
                  <a:pt x="132736" y="894736"/>
                  <a:pt x="221226" y="734962"/>
                  <a:pt x="275303" y="693175"/>
                </a:cubicBezTo>
                <a:cubicBezTo>
                  <a:pt x="329380" y="651388"/>
                  <a:pt x="420329" y="737420"/>
                  <a:pt x="467032" y="707923"/>
                </a:cubicBezTo>
                <a:cubicBezTo>
                  <a:pt x="513735" y="678426"/>
                  <a:pt x="508819" y="562897"/>
                  <a:pt x="555522" y="516194"/>
                </a:cubicBezTo>
                <a:cubicBezTo>
                  <a:pt x="602225" y="469491"/>
                  <a:pt x="678426" y="454743"/>
                  <a:pt x="747252" y="427704"/>
                </a:cubicBezTo>
                <a:cubicBezTo>
                  <a:pt x="816078" y="400665"/>
                  <a:pt x="914400" y="358878"/>
                  <a:pt x="968477" y="353962"/>
                </a:cubicBezTo>
                <a:cubicBezTo>
                  <a:pt x="1022554" y="349046"/>
                  <a:pt x="1042219" y="383459"/>
                  <a:pt x="1071716" y="398207"/>
                </a:cubicBezTo>
                <a:cubicBezTo>
                  <a:pt x="1101213" y="412955"/>
                  <a:pt x="1108587" y="444910"/>
                  <a:pt x="1145458" y="442452"/>
                </a:cubicBezTo>
                <a:cubicBezTo>
                  <a:pt x="1182329" y="439994"/>
                  <a:pt x="1248697" y="403123"/>
                  <a:pt x="1292942" y="383459"/>
                </a:cubicBezTo>
                <a:cubicBezTo>
                  <a:pt x="1337187" y="363795"/>
                  <a:pt x="1371600" y="353962"/>
                  <a:pt x="1410929" y="324465"/>
                </a:cubicBezTo>
                <a:cubicBezTo>
                  <a:pt x="1450258" y="294968"/>
                  <a:pt x="1465006" y="238433"/>
                  <a:pt x="1528916" y="206478"/>
                </a:cubicBezTo>
                <a:cubicBezTo>
                  <a:pt x="1592826" y="174523"/>
                  <a:pt x="1794387" y="132736"/>
                  <a:pt x="1794387" y="132736"/>
                </a:cubicBezTo>
                <a:cubicBezTo>
                  <a:pt x="1880419" y="108155"/>
                  <a:pt x="1983659" y="56536"/>
                  <a:pt x="2045110" y="58994"/>
                </a:cubicBezTo>
                <a:cubicBezTo>
                  <a:pt x="2106561" y="61452"/>
                  <a:pt x="2111478" y="117987"/>
                  <a:pt x="2163097" y="147484"/>
                </a:cubicBezTo>
                <a:cubicBezTo>
                  <a:pt x="2214716" y="176981"/>
                  <a:pt x="2271252" y="243349"/>
                  <a:pt x="2354826" y="235975"/>
                </a:cubicBezTo>
                <a:cubicBezTo>
                  <a:pt x="2438400" y="228601"/>
                  <a:pt x="2664542" y="103239"/>
                  <a:pt x="2664542" y="103239"/>
                </a:cubicBezTo>
                <a:cubicBezTo>
                  <a:pt x="2745658" y="68826"/>
                  <a:pt x="2728451" y="0"/>
                  <a:pt x="2841522" y="29497"/>
                </a:cubicBezTo>
                <a:cubicBezTo>
                  <a:pt x="2954593" y="58994"/>
                  <a:pt x="3256936" y="181897"/>
                  <a:pt x="3342968" y="280220"/>
                </a:cubicBezTo>
                <a:cubicBezTo>
                  <a:pt x="3429000" y="378543"/>
                  <a:pt x="3370006" y="513736"/>
                  <a:pt x="3357716" y="619433"/>
                </a:cubicBezTo>
                <a:cubicBezTo>
                  <a:pt x="3345426" y="725130"/>
                  <a:pt x="3311013" y="882446"/>
                  <a:pt x="3269226" y="914401"/>
                </a:cubicBezTo>
                <a:cubicBezTo>
                  <a:pt x="3227439" y="946356"/>
                  <a:pt x="3138948" y="852949"/>
                  <a:pt x="3106993" y="811162"/>
                </a:cubicBezTo>
                <a:cubicBezTo>
                  <a:pt x="3075038" y="769375"/>
                  <a:pt x="3109452" y="685801"/>
                  <a:pt x="3077497" y="663678"/>
                </a:cubicBezTo>
                <a:cubicBezTo>
                  <a:pt x="3045542" y="641555"/>
                  <a:pt x="2920180" y="619433"/>
                  <a:pt x="2915264" y="678426"/>
                </a:cubicBezTo>
                <a:cubicBezTo>
                  <a:pt x="2910348" y="737419"/>
                  <a:pt x="3033251" y="902110"/>
                  <a:pt x="3048000" y="1017639"/>
                </a:cubicBezTo>
                <a:cubicBezTo>
                  <a:pt x="3062749" y="1133168"/>
                  <a:pt x="3025878" y="1258530"/>
                  <a:pt x="3003755" y="1371601"/>
                </a:cubicBezTo>
                <a:cubicBezTo>
                  <a:pt x="2981632" y="1484672"/>
                  <a:pt x="2949677" y="1614949"/>
                  <a:pt x="2915264" y="1696065"/>
                </a:cubicBezTo>
                <a:cubicBezTo>
                  <a:pt x="2880851" y="1777181"/>
                  <a:pt x="2848896" y="1823884"/>
                  <a:pt x="2797277" y="1858297"/>
                </a:cubicBezTo>
                <a:cubicBezTo>
                  <a:pt x="2745658" y="1892710"/>
                  <a:pt x="2622754" y="1863213"/>
                  <a:pt x="2605548" y="1902542"/>
                </a:cubicBezTo>
                <a:cubicBezTo>
                  <a:pt x="2588342" y="1941871"/>
                  <a:pt x="2689123" y="2052484"/>
                  <a:pt x="2694039" y="2094271"/>
                </a:cubicBezTo>
                <a:cubicBezTo>
                  <a:pt x="2698955" y="2136058"/>
                  <a:pt x="2679290" y="2145891"/>
                  <a:pt x="2635045" y="2153265"/>
                </a:cubicBezTo>
                <a:cubicBezTo>
                  <a:pt x="2590800" y="2160639"/>
                  <a:pt x="2494936" y="2168014"/>
                  <a:pt x="2428568" y="2138517"/>
                </a:cubicBezTo>
                <a:cubicBezTo>
                  <a:pt x="2362200" y="2109020"/>
                  <a:pt x="2281084" y="2025445"/>
                  <a:pt x="2236839" y="1976284"/>
                </a:cubicBezTo>
                <a:cubicBezTo>
                  <a:pt x="2192594" y="1927123"/>
                  <a:pt x="2197510" y="1826342"/>
                  <a:pt x="2163097" y="1843549"/>
                </a:cubicBezTo>
                <a:cubicBezTo>
                  <a:pt x="2128684" y="1860756"/>
                  <a:pt x="2035277" y="2022988"/>
                  <a:pt x="2030361" y="2079523"/>
                </a:cubicBezTo>
                <a:cubicBezTo>
                  <a:pt x="2025445" y="2136058"/>
                  <a:pt x="2126226" y="2143433"/>
                  <a:pt x="2133600" y="2182762"/>
                </a:cubicBezTo>
                <a:cubicBezTo>
                  <a:pt x="2140974" y="2222091"/>
                  <a:pt x="2113935" y="2298291"/>
                  <a:pt x="2074606" y="2315497"/>
                </a:cubicBezTo>
                <a:cubicBezTo>
                  <a:pt x="2035277" y="2332703"/>
                  <a:pt x="1949245" y="2315498"/>
                  <a:pt x="1897626" y="2286001"/>
                </a:cubicBezTo>
                <a:cubicBezTo>
                  <a:pt x="1846007" y="2256504"/>
                  <a:pt x="1794387" y="2197511"/>
                  <a:pt x="1764890" y="2138517"/>
                </a:cubicBezTo>
                <a:cubicBezTo>
                  <a:pt x="1735393" y="2079523"/>
                  <a:pt x="1747684" y="1973826"/>
                  <a:pt x="1720645" y="1932039"/>
                </a:cubicBezTo>
                <a:cubicBezTo>
                  <a:pt x="1693606" y="1890252"/>
                  <a:pt x="1641987" y="1870588"/>
                  <a:pt x="1602658" y="1887794"/>
                </a:cubicBezTo>
                <a:cubicBezTo>
                  <a:pt x="1563329" y="1905000"/>
                  <a:pt x="1551039" y="2005781"/>
                  <a:pt x="1484671" y="2035278"/>
                </a:cubicBezTo>
                <a:cubicBezTo>
                  <a:pt x="1418303" y="2064775"/>
                  <a:pt x="1275736" y="2086898"/>
                  <a:pt x="1204452" y="2064775"/>
                </a:cubicBezTo>
                <a:cubicBezTo>
                  <a:pt x="1133168" y="2042652"/>
                  <a:pt x="1098755" y="1971368"/>
                  <a:pt x="1056968" y="1902542"/>
                </a:cubicBezTo>
                <a:cubicBezTo>
                  <a:pt x="1015181" y="1833716"/>
                  <a:pt x="980768" y="1723104"/>
                  <a:pt x="953729" y="1651820"/>
                </a:cubicBezTo>
                <a:cubicBezTo>
                  <a:pt x="926690" y="1580536"/>
                  <a:pt x="941438" y="1516626"/>
                  <a:pt x="894735" y="1474839"/>
                </a:cubicBezTo>
                <a:cubicBezTo>
                  <a:pt x="848032" y="1433052"/>
                  <a:pt x="734961" y="1430594"/>
                  <a:pt x="673510" y="1401097"/>
                </a:cubicBezTo>
                <a:cubicBezTo>
                  <a:pt x="612059" y="1371600"/>
                  <a:pt x="589936" y="1315065"/>
                  <a:pt x="526026" y="1312607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FoM\Мои документы\Мои рисунки\00059454_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143380"/>
            <a:ext cx="2714644" cy="2714620"/>
          </a:xfrm>
          <a:prstGeom prst="rect">
            <a:avLst/>
          </a:prstGeom>
          <a:noFill/>
        </p:spPr>
      </p:pic>
      <p:pic>
        <p:nvPicPr>
          <p:cNvPr id="1027" name="Picture 3" descr="C:\Documents and Settings\FoM\Мои документы\Мои рисунки\gigantskaya-akula-kartin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95686" cy="2013584"/>
          </a:xfrm>
          <a:prstGeom prst="rect">
            <a:avLst/>
          </a:prstGeom>
          <a:noFill/>
        </p:spPr>
      </p:pic>
      <p:pic>
        <p:nvPicPr>
          <p:cNvPr id="1028" name="Picture 4" descr="C:\Documents and Settings\FoM\Мои документы\Мои рисунки\cffd6bc34ee9.jpg"/>
          <p:cNvPicPr>
            <a:picLocks noChangeAspect="1" noChangeArrowheads="1"/>
          </p:cNvPicPr>
          <p:nvPr/>
        </p:nvPicPr>
        <p:blipFill>
          <a:blip r:embed="rId4" cstate="print"/>
          <a:srcRect b="5985"/>
          <a:stretch>
            <a:fillRect/>
          </a:stretch>
        </p:blipFill>
        <p:spPr bwMode="auto">
          <a:xfrm>
            <a:off x="6572264" y="3286124"/>
            <a:ext cx="2214578" cy="3143248"/>
          </a:xfrm>
          <a:prstGeom prst="rect">
            <a:avLst/>
          </a:prstGeom>
          <a:noFill/>
        </p:spPr>
      </p:pic>
      <p:pic>
        <p:nvPicPr>
          <p:cNvPr id="1029" name="Picture 5" descr="C:\Documents and Settings\FoM\Мои документы\Мои рисунки\0007-018-Golosa-zhivotnyk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500437"/>
            <a:ext cx="2928958" cy="3357563"/>
          </a:xfrm>
          <a:prstGeom prst="rect">
            <a:avLst/>
          </a:prstGeom>
          <a:noFill/>
        </p:spPr>
      </p:pic>
      <p:pic>
        <p:nvPicPr>
          <p:cNvPr id="1030" name="Picture 6" descr="C:\Documents and Settings\FoM\Мои документы\Мои рисунки\6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500042"/>
            <a:ext cx="2746180" cy="2333628"/>
          </a:xfrm>
          <a:prstGeom prst="rect">
            <a:avLst/>
          </a:prstGeom>
          <a:noFill/>
        </p:spPr>
      </p:pic>
      <p:pic>
        <p:nvPicPr>
          <p:cNvPr id="1031" name="Picture 7" descr="C:\Documents and Settings\FoM\Мои документы\Мои рисунки\4921.jpg"/>
          <p:cNvPicPr>
            <a:picLocks noChangeAspect="1" noChangeArrowheads="1"/>
          </p:cNvPicPr>
          <p:nvPr/>
        </p:nvPicPr>
        <p:blipFill>
          <a:blip r:embed="rId7" cstate="print"/>
          <a:srcRect t="2885" r="6249"/>
          <a:stretch>
            <a:fillRect/>
          </a:stretch>
        </p:blipFill>
        <p:spPr bwMode="auto">
          <a:xfrm>
            <a:off x="3286116" y="1428736"/>
            <a:ext cx="2571768" cy="2119310"/>
          </a:xfrm>
          <a:prstGeom prst="rect">
            <a:avLst/>
          </a:prstGeom>
          <a:noFill/>
        </p:spPr>
      </p:pic>
      <p:pic>
        <p:nvPicPr>
          <p:cNvPr id="2" name="Picture 2" descr="C:\Documents and Settings\FoM\Мои документы\Мои рисунки\85493_enl.jpg"/>
          <p:cNvPicPr>
            <a:picLocks noChangeAspect="1" noChangeArrowheads="1"/>
          </p:cNvPicPr>
          <p:nvPr/>
        </p:nvPicPr>
        <p:blipFill>
          <a:blip r:embed="rId8" cstate="print"/>
          <a:srcRect t="23077" r="4807" b="7692"/>
          <a:stretch>
            <a:fillRect/>
          </a:stretch>
        </p:blipFill>
        <p:spPr bwMode="auto">
          <a:xfrm>
            <a:off x="357158" y="2214554"/>
            <a:ext cx="2143140" cy="155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FoM\Мои документы\Мои рисунки\46140506_3Dgraphics_ICQ_flower_00528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52"/>
            <a:ext cx="9144000" cy="77867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414338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Всем спасибо за участие! 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До новых встреч!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-387350"/>
            <a:ext cx="9144000" cy="724535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00000">
                <a:srgbClr val="FF9933"/>
              </a:gs>
            </a:gsLst>
            <a:path path="rect">
              <a:fillToRect r="100000" b="10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71546"/>
            <a:ext cx="9144000" cy="75724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ru-RU" sz="4400" dirty="0"/>
              <a:t>  </a:t>
            </a:r>
            <a:r>
              <a:rPr lang="ru-RU" sz="4400" dirty="0" smtClean="0"/>
              <a:t>                        </a:t>
            </a:r>
            <a:r>
              <a:rPr lang="ru-RU" sz="5400" dirty="0" smtClean="0">
                <a:solidFill>
                  <a:srgbClr val="FF0000"/>
                </a:solidFill>
              </a:rPr>
              <a:t>Мы </a:t>
            </a:r>
            <a:r>
              <a:rPr lang="ru-RU" sz="5400" dirty="0">
                <a:solidFill>
                  <a:srgbClr val="FF0000"/>
                </a:solidFill>
              </a:rPr>
              <a:t>топаем ногами</a:t>
            </a:r>
            <a:r>
              <a:rPr lang="ru-RU" sz="5400" dirty="0" smtClean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endParaRPr lang="ru-RU" sz="5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5400" dirty="0"/>
              <a:t>   </a:t>
            </a:r>
            <a:r>
              <a:rPr lang="ru-RU" sz="5400" dirty="0" smtClean="0"/>
              <a:t>                   </a:t>
            </a:r>
            <a:r>
              <a:rPr lang="ru-RU" sz="5400" dirty="0" smtClean="0">
                <a:solidFill>
                  <a:srgbClr val="FF0000"/>
                </a:solidFill>
              </a:rPr>
              <a:t>Мы </a:t>
            </a:r>
            <a:r>
              <a:rPr lang="ru-RU" sz="5400" dirty="0">
                <a:solidFill>
                  <a:srgbClr val="FF0000"/>
                </a:solidFill>
              </a:rPr>
              <a:t>хлопаем рукам,  </a:t>
            </a:r>
            <a:endParaRPr lang="ru-RU" sz="5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sz="5400" dirty="0"/>
          </a:p>
          <a:p>
            <a:pPr>
              <a:lnSpc>
                <a:spcPct val="80000"/>
              </a:lnSpc>
            </a:pPr>
            <a:r>
              <a:rPr lang="ru-RU" sz="5400" dirty="0"/>
              <a:t>    </a:t>
            </a:r>
            <a:r>
              <a:rPr lang="ru-RU" sz="5400" dirty="0" smtClean="0"/>
              <a:t>                       </a:t>
            </a:r>
            <a:r>
              <a:rPr lang="ru-RU" sz="5400" dirty="0" smtClean="0">
                <a:solidFill>
                  <a:srgbClr val="FF0000"/>
                </a:solidFill>
              </a:rPr>
              <a:t>Киваем </a:t>
            </a:r>
            <a:r>
              <a:rPr lang="ru-RU" sz="5400" dirty="0">
                <a:solidFill>
                  <a:srgbClr val="FF0000"/>
                </a:solidFill>
              </a:rPr>
              <a:t>головой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ru-RU" sz="5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5400" dirty="0">
                <a:solidFill>
                  <a:srgbClr val="FF0000"/>
                </a:solidFill>
              </a:rPr>
              <a:t>    </a:t>
            </a: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>          </a:t>
            </a:r>
            <a:r>
              <a:rPr lang="ru-RU" sz="5400" dirty="0">
                <a:solidFill>
                  <a:srgbClr val="FF0000"/>
                </a:solidFill>
              </a:rPr>
              <a:t>Мы руки поднимаем</a:t>
            </a:r>
            <a:r>
              <a:rPr lang="ru-RU" sz="5400" dirty="0" smtClean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80000"/>
              </a:lnSpc>
            </a:pPr>
            <a:endParaRPr lang="ru-RU" sz="5400" dirty="0"/>
          </a:p>
          <a:p>
            <a:pPr>
              <a:lnSpc>
                <a:spcPct val="80000"/>
              </a:lnSpc>
            </a:pPr>
            <a:r>
              <a:rPr lang="ru-RU" sz="5400" dirty="0" smtClean="0">
                <a:solidFill>
                  <a:srgbClr val="FF0000"/>
                </a:solidFill>
              </a:rPr>
              <a:t> </a:t>
            </a:r>
            <a:endParaRPr lang="ru-RU" sz="5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5400" dirty="0">
                <a:solidFill>
                  <a:srgbClr val="FF0000"/>
                </a:solidFill>
              </a:rPr>
              <a:t>   </a:t>
            </a:r>
            <a:r>
              <a:rPr lang="ru-RU" sz="5400" dirty="0" smtClean="0">
                <a:solidFill>
                  <a:srgbClr val="FF0000"/>
                </a:solidFill>
              </a:rPr>
              <a:t>             </a:t>
            </a:r>
            <a:r>
              <a:rPr lang="ru-RU" sz="5400" dirty="0">
                <a:solidFill>
                  <a:srgbClr val="FF0000"/>
                </a:solidFill>
              </a:rPr>
              <a:t>И  кружимся потом.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 </a:t>
            </a:r>
            <a:r>
              <a:rPr lang="ru-RU" sz="5400" i="1" dirty="0">
                <a:cs typeface="Arial" charset="0"/>
              </a:rPr>
              <a:t> </a:t>
            </a:r>
            <a:endParaRPr lang="en-US" sz="5400" i="1" dirty="0"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sz="5400" dirty="0"/>
              <a:t>                 </a:t>
            </a:r>
          </a:p>
          <a:p>
            <a:pPr algn="ctr">
              <a:lnSpc>
                <a:spcPct val="80000"/>
              </a:lnSpc>
            </a:pPr>
            <a:endParaRPr lang="ru-RU" sz="3200" i="1" dirty="0"/>
          </a:p>
          <a:p>
            <a:pPr algn="ctr">
              <a:lnSpc>
                <a:spcPct val="80000"/>
              </a:lnSpc>
            </a:pPr>
            <a:r>
              <a:rPr lang="ru-RU" sz="3200" i="1" dirty="0"/>
              <a:t>      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ctrTitle"/>
          </p:nvPr>
        </p:nvSpPr>
        <p:spPr>
          <a:xfrm flipH="1">
            <a:off x="8991600" y="1828800"/>
            <a:ext cx="333375" cy="2209800"/>
          </a:xfrm>
        </p:spPr>
        <p:txBody>
          <a:bodyPr/>
          <a:lstStyle/>
          <a:p>
            <a:endParaRPr lang="ru-RU"/>
          </a:p>
        </p:txBody>
      </p:sp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5616575" cy="2873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7035"/>
              </a:avLst>
            </a:prstTxWarp>
          </a:bodyPr>
          <a:lstStyle/>
          <a:p>
            <a:pPr algn="ctr"/>
            <a:r>
              <a:rPr lang="ru-RU" sz="24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Физминутка</a:t>
            </a:r>
            <a:endParaRPr lang="ru-RU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89100" name="Picture 12" descr="11_481ed0e05759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143380"/>
            <a:ext cx="1214446" cy="1242056"/>
          </a:xfrm>
          <a:prstGeom prst="rect">
            <a:avLst/>
          </a:prstGeom>
          <a:noFill/>
        </p:spPr>
      </p:pic>
      <p:pic>
        <p:nvPicPr>
          <p:cNvPr id="89102" name="Picture 14" descr="92e062a3d34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429250"/>
            <a:ext cx="1428750" cy="1428750"/>
          </a:xfrm>
          <a:prstGeom prst="rect">
            <a:avLst/>
          </a:prstGeom>
          <a:noFill/>
        </p:spPr>
      </p:pic>
      <p:sp>
        <p:nvSpPr>
          <p:cNvPr id="89106" name="AutoShape 18" descr="обезьяна хлопает в ладоши, анимашк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89107" name="Picture 19" descr="обезьяна хлопает в ладоши, анима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3000372"/>
            <a:ext cx="1085850" cy="1190625"/>
          </a:xfrm>
          <a:prstGeom prst="rect">
            <a:avLst/>
          </a:prstGeom>
          <a:noFill/>
        </p:spPr>
      </p:pic>
      <p:pic>
        <p:nvPicPr>
          <p:cNvPr id="1026" name="Picture 2" descr="C:\Documents and Settings\FoM\Мои документы\Мои рисунки\Анимации\olifant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28670"/>
            <a:ext cx="714375" cy="714375"/>
          </a:xfrm>
          <a:prstGeom prst="rect">
            <a:avLst/>
          </a:prstGeom>
          <a:noFill/>
        </p:spPr>
      </p:pic>
      <p:pic>
        <p:nvPicPr>
          <p:cNvPr id="1027" name="Picture 3" descr="C:\Documents and Settings\FoM\Мои документы\Мои рисунки\Анимации\olifant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928670"/>
            <a:ext cx="714375" cy="714375"/>
          </a:xfrm>
          <a:prstGeom prst="rect">
            <a:avLst/>
          </a:prstGeom>
          <a:noFill/>
        </p:spPr>
      </p:pic>
      <p:pic>
        <p:nvPicPr>
          <p:cNvPr id="1028" name="Picture 4" descr="C:\Documents and Settings\FoM\Мои документы\Мои рисунки\Анимации\olifant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928670"/>
            <a:ext cx="714375" cy="714375"/>
          </a:xfrm>
          <a:prstGeom prst="rect">
            <a:avLst/>
          </a:prstGeom>
          <a:noFill/>
        </p:spPr>
      </p:pic>
      <p:pic>
        <p:nvPicPr>
          <p:cNvPr id="1029" name="Picture 5" descr="C:\Documents and Settings\FoM\Мои документы\Мои рисунки\Анимации\olifant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928670"/>
            <a:ext cx="714375" cy="714375"/>
          </a:xfrm>
          <a:prstGeom prst="rect">
            <a:avLst/>
          </a:prstGeom>
          <a:noFill/>
        </p:spPr>
      </p:pic>
      <p:pic>
        <p:nvPicPr>
          <p:cNvPr id="1030" name="Picture 6" descr="C:\Documents and Settings\FoM\Мои документы\Мои рисунки\Анимации\gepar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071678"/>
            <a:ext cx="1714512" cy="785818"/>
          </a:xfrm>
          <a:prstGeom prst="rect">
            <a:avLst/>
          </a:prstGeom>
          <a:noFill/>
        </p:spPr>
      </p:pic>
      <p:pic>
        <p:nvPicPr>
          <p:cNvPr id="1031" name="Picture 7" descr="C:\Documents and Settings\FoM\Мои документы\Мои рисунки\Анимации\gepard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071678"/>
            <a:ext cx="1643074" cy="785818"/>
          </a:xfrm>
          <a:prstGeom prst="rect">
            <a:avLst/>
          </a:prstGeom>
          <a:noFill/>
        </p:spPr>
      </p:pic>
      <p:pic>
        <p:nvPicPr>
          <p:cNvPr id="16" name="Picture 19" descr="обезьяна хлопает в ладоши, анима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071810"/>
            <a:ext cx="1085850" cy="1190625"/>
          </a:xfrm>
          <a:prstGeom prst="rect">
            <a:avLst/>
          </a:prstGeom>
          <a:noFill/>
        </p:spPr>
      </p:pic>
      <p:pic>
        <p:nvPicPr>
          <p:cNvPr id="18" name="Picture 19" descr="обезьяна хлопает в ладоши, анима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00372"/>
            <a:ext cx="1085850" cy="1190625"/>
          </a:xfrm>
          <a:prstGeom prst="rect">
            <a:avLst/>
          </a:prstGeom>
          <a:noFill/>
        </p:spPr>
      </p:pic>
      <p:pic>
        <p:nvPicPr>
          <p:cNvPr id="19" name="Picture 19" descr="обезьяна хлопает в ладоши, анима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000372"/>
            <a:ext cx="1085850" cy="1190625"/>
          </a:xfrm>
          <a:prstGeom prst="rect">
            <a:avLst/>
          </a:prstGeom>
          <a:noFill/>
        </p:spPr>
      </p:pic>
      <p:pic>
        <p:nvPicPr>
          <p:cNvPr id="20" name="Picture 19" descr="обезьяна хлопает в ладоши, анима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928934"/>
            <a:ext cx="1085850" cy="1190625"/>
          </a:xfrm>
          <a:prstGeom prst="rect">
            <a:avLst/>
          </a:prstGeom>
          <a:noFill/>
        </p:spPr>
      </p:pic>
      <p:pic>
        <p:nvPicPr>
          <p:cNvPr id="21" name="Picture 14" descr="92e062a3d34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</TotalTime>
  <Words>89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Урок математики в 1 классе  по теме «Ряды величин»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FoM</cp:lastModifiedBy>
  <cp:revision>20</cp:revision>
  <dcterms:created xsi:type="dcterms:W3CDTF">2010-11-08T16:19:58Z</dcterms:created>
  <dcterms:modified xsi:type="dcterms:W3CDTF">2010-12-14T17:41:11Z</dcterms:modified>
</cp:coreProperties>
</file>