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3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8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A4CE60"/>
    <a:srgbClr val="77A935"/>
    <a:srgbClr val="CCFF66"/>
    <a:srgbClr val="0584ED"/>
    <a:srgbClr val="DD4E15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7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A395F-DF1F-4129-93F2-CA9AEC4CA54D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A71C5B-DC11-4446-BB6D-D1290B638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C4DFE-70B9-43ED-9ADC-886E111BD5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A24E-0C50-4F38-AE63-CEE817867453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8029-9184-4D92-B724-F502A49F6B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AF61-05CB-41E9-84F4-FFDB617E13B5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D836-FD0D-45E8-BC4E-2423FFE51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5A39-29B9-4BB3-8FB8-A3A55940CF9E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CBB6-E31C-41DF-9EAD-16CA8C3AD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F578-A9F4-401C-BA60-0A4E1AFE5724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11AA-F7DD-4A95-AE6E-590DCEE6C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D76E-D561-4FBB-9303-59A6AB74663C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3DCE-E5D9-4158-AAE3-88BE10B3D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DEE2-FDC4-4E2A-B016-08F448188DA8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0120-5375-4B17-9497-2F00BF62C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57EA-DD03-41A2-93AD-36B357EC7796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42BA-8F8C-49F7-8D6A-6D0109EC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FFF8-332D-48AD-9CBA-7D3D971C414A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5025-AF92-4B3A-91D2-AAFA03D8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B7D3-196B-4666-9001-AFC2D54DD2D8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581-5A88-408A-A2C0-D82B3C491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2415-09FE-4E23-8BE8-4BAF75EB9F0E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65B5-1ED1-4F24-9C3A-2ED131979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CB72-7F95-4DF1-AE7F-1282FB69956B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AC56-A70C-4C4C-9D6A-DA1E4192F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F4E5-AA7B-4307-8E4D-089E61D749D6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DE7-D8CF-4CAA-9722-CD1464682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0D4C-57D0-420E-8200-29622A72B965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AA97-CB6D-4ADD-9185-8633616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F105-B2FD-48D2-8B46-3DCB95AFB492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3ED0-66BB-4C3B-9011-78098341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19C-6BA3-4434-B6E9-BAF96E088B6F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E5A4-FBB8-4AB7-AED0-7C7C880C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9C97-F195-46FB-8F92-157FB3D663F9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9E19-7014-444B-A7AB-CFC830B24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319A-CB99-40EC-AD0C-C4A9CBC2B57E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9FD7-1EB4-4250-B607-C7CBB5B66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77B1-B4AE-4646-AC9F-7409B7C24795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683F-82BA-4C7D-929E-15E61255A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0943-B718-43D2-8756-0E4E408286C8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56F8-B42A-4910-9470-3C6EF3F6AB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EA48-D598-4FBC-A465-CE5AA2583E93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EB85-BFB3-408D-85A3-40CA86DEB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B02B-E114-4A2B-BCEE-91754BB1B79C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95D3-600B-48E1-B587-C4EE1D206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84D3-6BA2-4D73-9712-25B9F1943608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19B4-F2AE-4C0D-B83C-B1530A3DD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5D87C8-D8D1-402B-99A1-146CAE0B388C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177216-0FD7-4099-9D35-AABDDB3D9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1C19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C19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1C19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1C19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7DD64D-DD68-403A-B98D-A0310A0A15AD}" type="datetimeFigureOut">
              <a:rPr lang="ru-RU"/>
              <a:pPr>
                <a:defRPr/>
              </a:pPr>
              <a:t>16.01.2011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20DF95-7756-42CB-92F9-BA981044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1C19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C19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1C19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1C19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C191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150" y="1428750"/>
            <a:ext cx="5451475" cy="147002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eaLnBrk="1" hangingPunct="1">
              <a:defRPr/>
            </a:pPr>
            <a:r>
              <a:rPr lang="ru-RU" kern="1200">
                <a:solidFill>
                  <a:srgbClr val="23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(Headings)"/>
              </a:rPr>
              <a:t>Алфавит.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71625" y="2928938"/>
            <a:ext cx="6000750" cy="71437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0" kern="1200">
                <a:solidFill>
                  <a:srgbClr val="4E16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Упражнения в чтении  и письме.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541338" y="512763"/>
            <a:ext cx="8229599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sz="4000" kern="1200">
                <a:latin typeface="Arial" charset="0"/>
              </a:rPr>
              <a:t>Как называется расположение букв в установленном порядке?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49500"/>
            <a:ext cx="8229600" cy="43195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400" smtClean="0">
                <a:solidFill>
                  <a:srgbClr val="0584ED"/>
                </a:solidFill>
                <a:latin typeface="Arial" charset="0"/>
              </a:rPr>
              <a:t>АЛФАВИТ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5400" smtClean="0">
              <a:solidFill>
                <a:srgbClr val="0584ED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</a:rPr>
              <a:t>   Слово </a:t>
            </a:r>
            <a:r>
              <a:rPr lang="ru-RU" sz="2800" i="1" smtClean="0">
                <a:solidFill>
                  <a:schemeClr val="accent2"/>
                </a:solidFill>
                <a:latin typeface="Arial" charset="0"/>
              </a:rPr>
              <a:t>алфавит</a:t>
            </a:r>
            <a:r>
              <a:rPr lang="ru-RU" sz="2800" smtClean="0">
                <a:latin typeface="Arial" charset="0"/>
              </a:rPr>
              <a:t> пришло к нам из греческого языка. В греческом языке первая буква называлась «альфа», а вторая – «вита». Получилось слово «алфавит». Вот так и живут слова-близнецы: русское слово «азбука» и греческое слово «алфавит».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1372p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163" y="571500"/>
            <a:ext cx="7305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Игра «Что пропало?»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ru-RU" sz="540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АБДЕК</a:t>
            </a: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ЛМНСЦ</a:t>
            </a: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ЧШЩ</a:t>
            </a:r>
          </a:p>
        </p:txBody>
      </p:sp>
      <p:sp>
        <p:nvSpPr>
          <p:cNvPr id="389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>
              <a:buFontTx/>
              <a:buNone/>
            </a:pPr>
            <a:endParaRPr lang="ru-RU" sz="540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ГДЕЗК</a:t>
            </a: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МРУФЧ</a:t>
            </a:r>
          </a:p>
          <a:p>
            <a:pPr>
              <a:buFontTx/>
              <a:buNone/>
            </a:pPr>
            <a:r>
              <a:rPr lang="ru-RU" sz="5400" smtClean="0">
                <a:latin typeface="Arial" charset="0"/>
              </a:rPr>
              <a:t>ШЭЯ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Составление загадок про букву.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755650" y="1628775"/>
            <a:ext cx="6994525" cy="4708525"/>
          </a:xfrm>
        </p:spPr>
        <p:txBody>
          <a:bodyPr/>
          <a:lstStyle/>
          <a:p>
            <a:r>
              <a:rPr lang="ru-RU" sz="2800" smtClean="0"/>
              <a:t>Эта буква обозначает согласный, глухой, всегда твердый звук. У нее два «соседа» по алфавиту, которые обозначают согласные глухие звуки. С этой буквы начинается имя героя, который придумал сказку про домик на заячьих ножках. С этой буквы начинается и фамилия автора этой сказки. Что это за буква? Проверьте свой ответ, она 24-я по счету в алфавите.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Что такое буква?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Arial" charset="0"/>
              </a:rPr>
              <a:t>	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	Значок для обозначения звуков на письме.</a:t>
            </a: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Печатная</a:t>
            </a:r>
          </a:p>
          <a:p>
            <a:r>
              <a:rPr lang="ru-RU" smtClean="0">
                <a:latin typeface="Arial" charset="0"/>
              </a:rPr>
              <a:t>Письменная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544513" y="6350"/>
            <a:ext cx="8229600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Запись слов по алфавиту</a:t>
            </a:r>
          </a:p>
        </p:txBody>
      </p:sp>
      <p:pic>
        <p:nvPicPr>
          <p:cNvPr id="40962" name="Picture 5" descr="6c71c656105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08275"/>
            <a:ext cx="25193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ca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981075"/>
            <a:ext cx="17129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ec1a6d3063b29eedf7d7ec5085d879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292600"/>
            <a:ext cx="23764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item_247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581525"/>
            <a:ext cx="30289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item_254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156200"/>
            <a:ext cx="16557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item_28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981075"/>
            <a:ext cx="24479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2" descr="item_285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981075"/>
            <a:ext cx="20177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3" descr="Wild00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781300"/>
            <a:ext cx="21605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6" descr="87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924175"/>
            <a:ext cx="37433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7" descr="fd54e1640a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981075"/>
            <a:ext cx="1577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59788" y="1341438"/>
            <a:ext cx="287337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Проверка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i="1" smtClean="0">
                <a:latin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ru-RU" sz="4400" i="1" u="sng" smtClean="0">
                <a:latin typeface="Arial" charset="0"/>
              </a:rPr>
              <a:t>Б</a:t>
            </a:r>
            <a:r>
              <a:rPr lang="ru-RU" sz="4400" i="1" smtClean="0">
                <a:latin typeface="Arial" charset="0"/>
              </a:rPr>
              <a:t>елка, </a:t>
            </a:r>
            <a:r>
              <a:rPr lang="ru-RU" sz="4400" i="1" u="sng" smtClean="0">
                <a:latin typeface="Arial" charset="0"/>
              </a:rPr>
              <a:t>г</a:t>
            </a:r>
            <a:r>
              <a:rPr lang="ru-RU" sz="4400" i="1" smtClean="0">
                <a:latin typeface="Arial" charset="0"/>
              </a:rPr>
              <a:t>усь, </a:t>
            </a:r>
            <a:r>
              <a:rPr lang="ru-RU" sz="4400" i="1" u="sng" smtClean="0">
                <a:latin typeface="Arial" charset="0"/>
              </a:rPr>
              <a:t>ё</a:t>
            </a:r>
            <a:r>
              <a:rPr lang="ru-RU" sz="4400" i="1" smtClean="0">
                <a:latin typeface="Arial" charset="0"/>
              </a:rPr>
              <a:t>ж, </a:t>
            </a:r>
            <a:r>
              <a:rPr lang="ru-RU" sz="4400" i="1" u="sng" smtClean="0">
                <a:latin typeface="Arial" charset="0"/>
              </a:rPr>
              <a:t>ж</a:t>
            </a:r>
            <a:r>
              <a:rPr lang="ru-RU" sz="4400" i="1" smtClean="0">
                <a:latin typeface="Arial" charset="0"/>
              </a:rPr>
              <a:t>ук, </a:t>
            </a:r>
            <a:r>
              <a:rPr lang="ru-RU" sz="4400" i="1" u="sng" smtClean="0">
                <a:latin typeface="Arial" charset="0"/>
              </a:rPr>
              <a:t>л</a:t>
            </a:r>
            <a:r>
              <a:rPr lang="ru-RU" sz="4400" i="1" smtClean="0">
                <a:latin typeface="Arial" charset="0"/>
              </a:rPr>
              <a:t>ев, </a:t>
            </a:r>
            <a:r>
              <a:rPr lang="ru-RU" sz="4400" i="1" u="sng" smtClean="0">
                <a:latin typeface="Arial" charset="0"/>
              </a:rPr>
              <a:t>р</a:t>
            </a:r>
            <a:r>
              <a:rPr lang="ru-RU" sz="4400" i="1" smtClean="0">
                <a:latin typeface="Arial" charset="0"/>
              </a:rPr>
              <a:t>ак, </a:t>
            </a:r>
            <a:r>
              <a:rPr lang="ru-RU" sz="4400" i="1" u="sng" smtClean="0">
                <a:latin typeface="Arial" charset="0"/>
              </a:rPr>
              <a:t>с</a:t>
            </a:r>
            <a:r>
              <a:rPr lang="ru-RU" sz="4400" i="1" smtClean="0">
                <a:latin typeface="Arial" charset="0"/>
              </a:rPr>
              <a:t>лон, </a:t>
            </a:r>
            <a:r>
              <a:rPr lang="ru-RU" sz="4400" i="1" u="sng" smtClean="0">
                <a:latin typeface="Arial" charset="0"/>
              </a:rPr>
              <a:t>т</a:t>
            </a:r>
            <a:r>
              <a:rPr lang="ru-RU" sz="4400" i="1" smtClean="0">
                <a:latin typeface="Arial" charset="0"/>
              </a:rPr>
              <a:t>игр, </a:t>
            </a:r>
            <a:r>
              <a:rPr lang="ru-RU" sz="4400" i="1" u="sng" smtClean="0">
                <a:latin typeface="Arial" charset="0"/>
              </a:rPr>
              <a:t>у</a:t>
            </a:r>
            <a:r>
              <a:rPr lang="ru-RU" sz="4400" i="1" smtClean="0">
                <a:latin typeface="Arial" charset="0"/>
              </a:rPr>
              <a:t>литка, </a:t>
            </a:r>
            <a:r>
              <a:rPr lang="ru-RU" sz="4400" i="1" u="sng" smtClean="0">
                <a:latin typeface="Arial" charset="0"/>
              </a:rPr>
              <a:t>щ</a:t>
            </a:r>
            <a:r>
              <a:rPr lang="ru-RU" sz="4400" i="1" smtClean="0">
                <a:latin typeface="Arial" charset="0"/>
              </a:rPr>
              <a:t>ука.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Загадки: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Arial" charset="0"/>
              </a:rPr>
              <a:t>	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	Он большой, как мяч футбольный. Если спелый – все довольны.           Так приятен он на вкус -                       Называется …</a:t>
            </a:r>
          </a:p>
          <a:p>
            <a:pPr algn="r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Arial" charset="0"/>
                <a:hlinkClick r:id="rId2" action="ppaction://hlinksldjump"/>
              </a:rPr>
              <a:t>(Отгадка)</a:t>
            </a:r>
            <a:endParaRPr lang="ru-RU" smtClean="0">
              <a:solidFill>
                <a:schemeClr val="accent2"/>
              </a:solidFill>
              <a:latin typeface="Arial" charset="0"/>
            </a:endParaRPr>
          </a:p>
          <a:p>
            <a:pPr algn="r">
              <a:buFontTx/>
              <a:buNone/>
            </a:pPr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244588237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766763"/>
            <a:ext cx="5427663" cy="53228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Arial" charset="0"/>
              </a:rPr>
              <a:t>Она весну встречает,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Сережки надевает.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Накинута на спинку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Зеленая косынка.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А платьице – в полоску.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Ты узнаешь …</a:t>
            </a:r>
          </a:p>
          <a:p>
            <a:pPr algn="r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Arial" charset="0"/>
                <a:hlinkClick r:id="rId2" action="ppaction://hlinksldjump"/>
              </a:rPr>
              <a:t>(Отгадка)</a:t>
            </a:r>
            <a:endParaRPr lang="ru-RU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1boybooks-m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475"/>
            <a:ext cx="53276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3"/>
          <p:cNvSpPr>
            <a:spLocks noGrp="1"/>
          </p:cNvSpPr>
          <p:nvPr>
            <p:ph type="body" idx="4294967295"/>
          </p:nvPr>
        </p:nvSpPr>
        <p:spPr>
          <a:xfrm>
            <a:off x="3419475" y="692150"/>
            <a:ext cx="5267325" cy="31686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3399FF"/>
                </a:solidFill>
                <a:hlinkClick r:id="rId3" action="ppaction://hlinksldjump"/>
              </a:rPr>
              <a:t>Урок по предмету «Обучение грамоте» 1 класс.</a:t>
            </a:r>
            <a:endParaRPr lang="ru-RU" sz="2400" smtClean="0">
              <a:solidFill>
                <a:srgbClr val="3399FF"/>
              </a:solidFill>
            </a:endParaRPr>
          </a:p>
          <a:p>
            <a:pPr eaLnBrk="1" hangingPunct="1"/>
            <a:r>
              <a:rPr lang="ru-RU" sz="2400" smtClean="0"/>
              <a:t>Презентацию подготовила учитель начальных классов Гранкина Галина Александровна, 1 квалификационная категория, ГОУ ЦО №1445, г. Москва.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000_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>
                <a:latin typeface="Arial" charset="0"/>
              </a:rPr>
              <a:t>Как зовут меня, скажи.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Часто прячусь я во ржи,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Скромный полевой цветок.</a:t>
            </a:r>
          </a:p>
          <a:p>
            <a:pPr>
              <a:buFontTx/>
              <a:buNone/>
            </a:pPr>
            <a:r>
              <a:rPr lang="ru-RU" smtClean="0">
                <a:latin typeface="Arial" charset="0"/>
              </a:rPr>
              <a:t>Синеглазый …</a:t>
            </a:r>
          </a:p>
          <a:p>
            <a:pPr algn="r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Arial" charset="0"/>
                <a:hlinkClick r:id="rId2" action="ppaction://hlinksldjump"/>
              </a:rPr>
              <a:t>(Отгадка)</a:t>
            </a:r>
            <a:endParaRPr lang="ru-RU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0"/>
            <a:ext cx="432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Мир растений</a:t>
            </a:r>
          </a:p>
        </p:txBody>
      </p:sp>
      <p:pic>
        <p:nvPicPr>
          <p:cNvPr id="49154" name="Picture 4" descr="244588237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81300"/>
            <a:ext cx="28813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000_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060575"/>
            <a:ext cx="20161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1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916113"/>
            <a:ext cx="21780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Пиши правильно!</a:t>
            </a:r>
          </a:p>
        </p:txBody>
      </p:sp>
      <p:pic>
        <p:nvPicPr>
          <p:cNvPr id="50178" name="Picture 5" descr="standart_ru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5340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Итог урока:</a:t>
            </a:r>
          </a:p>
        </p:txBody>
      </p:sp>
      <p:pic>
        <p:nvPicPr>
          <p:cNvPr id="51202" name="Picture 6" descr="4ac50393d3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412875"/>
            <a:ext cx="4762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1412875"/>
            <a:ext cx="431800" cy="3603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ru-RU" sz="4400" smtClean="0">
                <a:cs typeface="Times New Roman" pitchFamily="18" charset="0"/>
              </a:rPr>
              <a:t>Кому понравилось сегодня на уроке?</a:t>
            </a:r>
          </a:p>
          <a:p>
            <a:pPr eaLnBrk="1" hangingPunct="1"/>
            <a:r>
              <a:rPr lang="ru-RU" sz="4400" smtClean="0">
                <a:cs typeface="Times New Roman" pitchFamily="18" charset="0"/>
              </a:rPr>
              <a:t>Что особенно понравилось?</a:t>
            </a:r>
          </a:p>
          <a:p>
            <a:pPr eaLnBrk="1" hangingPunct="1"/>
            <a:r>
              <a:rPr lang="ru-RU" sz="4400" smtClean="0">
                <a:cs typeface="Times New Roman" pitchFamily="18" charset="0"/>
              </a:rPr>
              <a:t>Что узнали нового?</a:t>
            </a:r>
          </a:p>
          <a:p>
            <a:pPr eaLnBrk="1" hangingPunct="1"/>
            <a:r>
              <a:rPr lang="ru-RU" sz="4400" smtClean="0">
                <a:cs typeface="Times New Roman" pitchFamily="18" charset="0"/>
              </a:rPr>
              <a:t>С каким правилом познакомились?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eaLnBrk="1" hangingPunct="1">
              <a:defRPr/>
            </a:pPr>
            <a:r>
              <a:rPr lang="ru-RU" kern="1200"/>
              <a:t>Цели урока: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Формирование у учащихся практических навыков  в использовании алфавита в различных областях деятельности, закрепление знаний порядка букв;</a:t>
            </a:r>
          </a:p>
          <a:p>
            <a:pPr eaLnBrk="1" hangingPunct="1"/>
            <a:r>
              <a:rPr lang="ru-RU" smtClean="0"/>
              <a:t>Развитие коммуникативных качеств,  навыков работы в  паре и группе;</a:t>
            </a:r>
          </a:p>
          <a:p>
            <a:pPr eaLnBrk="1" hangingPunct="1"/>
            <a:r>
              <a:rPr lang="ru-RU" smtClean="0"/>
              <a:t>Воспитание любви к родному языку, расширение кругозора.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kern="1200">
                <a:latin typeface="Arial" charset="0"/>
              </a:rPr>
              <a:t>Прочитайте стихотворение: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196975"/>
            <a:ext cx="8229600" cy="54721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Журчат ручьи,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Слепят лучи,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 тает лед, и сердце тает!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 даже пень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В апрельский день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Березкой снова стать мечтает!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(М. Вольпин)</a:t>
            </a:r>
          </a:p>
          <a:p>
            <a:pPr eaLnBrk="1" hangingPunct="1"/>
            <a:r>
              <a:rPr lang="ru-RU" smtClean="0">
                <a:hlinkClick r:id="rId2" action="ppaction://hlinksldjump"/>
              </a:rPr>
              <a:t>Какую картинку нарисовал поэт?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5a025bff8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>
              <a:defRPr/>
            </a:pPr>
            <a:r>
              <a:rPr lang="ru-RU" sz="4000" kern="1200">
                <a:latin typeface="Arial" charset="0"/>
              </a:rPr>
              <a:t>Прочитайте слова с мягким знаком:</a:t>
            </a:r>
          </a:p>
        </p:txBody>
      </p:sp>
      <p:sp>
        <p:nvSpPr>
          <p:cNvPr id="32770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229600" cy="46815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Журчат ручьи,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Слепят лучи,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 тает лед, и сердце тает!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 даже пень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В апрельский день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Березкой снова стать мечтает!</a:t>
            </a:r>
            <a:endParaRPr lang="ru-RU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mtClean="0"/>
              <a:t>(М. Вольпин)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eaLnBrk="1" hangingPunct="1">
              <a:defRPr/>
            </a:pPr>
            <a:r>
              <a:rPr lang="ru-RU" kern="1200"/>
              <a:t>Разделительный твердый знак.</a:t>
            </a:r>
          </a:p>
        </p:txBody>
      </p:sp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3673475" cy="3887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/>
          <p:cNvSpPr>
            <a:spLocks noChangeArrowheads="1" noChangeShapeType="1" noTextEdit="1"/>
          </p:cNvSpPr>
          <p:nvPr/>
        </p:nvSpPr>
        <p:spPr bwMode="auto">
          <a:xfrm>
            <a:off x="3203575" y="2276475"/>
            <a:ext cx="143033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Ъ</a:t>
            </a:r>
          </a:p>
        </p:txBody>
      </p:sp>
      <p:sp>
        <p:nvSpPr>
          <p:cNvPr id="34818" name="WordArt 5"/>
          <p:cNvSpPr>
            <a:spLocks noChangeArrowheads="1" noChangeShapeType="1" noTextEdit="1"/>
          </p:cNvSpPr>
          <p:nvPr/>
        </p:nvSpPr>
        <p:spPr bwMode="auto">
          <a:xfrm>
            <a:off x="6659563" y="333375"/>
            <a:ext cx="844550" cy="518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</a:t>
            </a:r>
          </a:p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ё</a:t>
            </a:r>
          </a:p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ю</a:t>
            </a:r>
          </a:p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 flipV="1">
            <a:off x="4697413" y="908050"/>
            <a:ext cx="196215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V="1">
            <a:off x="4859338" y="2276475"/>
            <a:ext cx="1800225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 flipV="1">
            <a:off x="4787900" y="3789363"/>
            <a:ext cx="1655763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4567238" y="4435475"/>
            <a:ext cx="2020887" cy="793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611188" y="2852738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>
            <a:off x="2627313" y="2852738"/>
            <a:ext cx="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Oval 13"/>
          <p:cNvSpPr>
            <a:spLocks noChangeArrowheads="1"/>
          </p:cNvSpPr>
          <p:nvPr/>
        </p:nvSpPr>
        <p:spPr bwMode="auto">
          <a:xfrm>
            <a:off x="1619250" y="3644900"/>
            <a:ext cx="863600" cy="792163"/>
          </a:xfrm>
          <a:prstGeom prst="ellipse">
            <a:avLst/>
          </a:prstGeom>
          <a:solidFill>
            <a:srgbClr val="0000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45259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4170363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cademic_ID04">
  <a:themeElements>
    <a:clrScheme name="1_Academic_ID04 2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3300"/>
      </a:hlink>
      <a:folHlink>
        <a:srgbClr val="FF9900"/>
      </a:folHlink>
    </a:clrScheme>
    <a:fontScheme name="1_Academic_ID04">
      <a:majorFont>
        <a:latin typeface="Calibri"/>
        <a:ea typeface=""/>
        <a:cs typeface="Times New Roman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cademic_ID04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_ID04 2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ademic_ID04">
  <a:themeElements>
    <a:clrScheme name="Academic_ID04 2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0000FF"/>
      </a:hlink>
      <a:folHlink>
        <a:srgbClr val="9C54EC"/>
      </a:folHlink>
    </a:clrScheme>
    <a:fontScheme name="Academic_ID04">
      <a:majorFont>
        <a:latin typeface="Calibri"/>
        <a:ea typeface=""/>
        <a:cs typeface="Times New Roman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ademic_ID04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_ID04 2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0000FF"/>
        </a:hlink>
        <a:folHlink>
          <a:srgbClr val="9C5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_ID04 3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288</Words>
  <Application>Microsoft Office PowerPoint</Application>
  <PresentationFormat>Экран (4:3)</PresentationFormat>
  <Paragraphs>61</Paragraphs>
  <Slides>26</Slides>
  <Notes>1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1_Academic_ID04</vt:lpstr>
      <vt:lpstr>Academic_ID04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Составление загадок про букву.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Алфавит. </dc:title>
  <dc:subject/>
  <dc:creator/>
  <cp:keywords/>
  <dc:description/>
  <cp:lastModifiedBy/>
  <cp:revision>7</cp:revision>
  <dcterms:modified xsi:type="dcterms:W3CDTF">2011-01-16T18:38:35Z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