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1" r:id="rId2"/>
    <p:sldId id="281" r:id="rId3"/>
    <p:sldId id="294" r:id="rId4"/>
    <p:sldId id="259" r:id="rId5"/>
    <p:sldId id="260" r:id="rId6"/>
    <p:sldId id="293" r:id="rId7"/>
    <p:sldId id="262" r:id="rId8"/>
    <p:sldId id="292" r:id="rId9"/>
    <p:sldId id="263" r:id="rId10"/>
    <p:sldId id="268" r:id="rId11"/>
    <p:sldId id="266" r:id="rId12"/>
    <p:sldId id="264" r:id="rId13"/>
    <p:sldId id="265" r:id="rId14"/>
    <p:sldId id="274" r:id="rId15"/>
    <p:sldId id="277" r:id="rId16"/>
    <p:sldId id="276" r:id="rId17"/>
    <p:sldId id="279" r:id="rId18"/>
    <p:sldId id="270" r:id="rId19"/>
    <p:sldId id="269" r:id="rId20"/>
    <p:sldId id="286" r:id="rId21"/>
    <p:sldId id="280" r:id="rId22"/>
    <p:sldId id="288" r:id="rId23"/>
    <p:sldId id="285" r:id="rId24"/>
    <p:sldId id="287" r:id="rId25"/>
    <p:sldId id="282" r:id="rId26"/>
    <p:sldId id="283" r:id="rId27"/>
  </p:sldIdLst>
  <p:sldSz cx="9001125" cy="684053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2438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04875" indent="95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57313" indent="14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09750" indent="190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270EE4"/>
    <a:srgbClr val="1F0BB5"/>
    <a:srgbClr val="33CCFF"/>
    <a:srgbClr val="3333FF"/>
    <a:srgbClr val="6699FF"/>
    <a:srgbClr val="3366FF"/>
    <a:srgbClr val="DDDDDD"/>
    <a:srgbClr val="003399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332" y="42"/>
      </p:cViewPr>
      <p:guideLst>
        <p:guide orient="horz" pos="2155"/>
        <p:guide pos="2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7AF149-BB71-4E14-8A41-B6D01E71F453}" type="datetimeFigureOut">
              <a:rPr lang="ru-RU"/>
              <a:pPr>
                <a:defRPr/>
              </a:pPr>
              <a:t>11.01.2011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B2374C-257F-478A-808B-7CBF14DC4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4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48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73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9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2911" algn="l" defTabSz="905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5494" algn="l" defTabSz="905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8076" algn="l" defTabSz="905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0658" algn="l" defTabSz="905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2374C-257F-478A-808B-7CBF14DC4CB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085" y="2125002"/>
            <a:ext cx="7650956" cy="14662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69" y="3876305"/>
            <a:ext cx="6300788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5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7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0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985C-4AF5-4FEB-A792-06C6B19EF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3312-D5D8-4DC7-A293-C2486905F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24241" y="273940"/>
            <a:ext cx="1993999" cy="582079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243" y="273940"/>
            <a:ext cx="5831979" cy="58207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234CA-3654-46B8-82F5-B26415BE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EE98-9B62-40E3-8760-4959AF965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027" y="4395680"/>
            <a:ext cx="7650956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1027" y="2899313"/>
            <a:ext cx="7650956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5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0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52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7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0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14CB-0FA4-4FE0-9E6F-407D4A69E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243" y="1591376"/>
            <a:ext cx="3912989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5251" y="1591376"/>
            <a:ext cx="3912989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613A-277D-47DD-A4A5-70446D12D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273939"/>
            <a:ext cx="8101013" cy="11400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" y="1531204"/>
            <a:ext cx="397706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36" indent="0">
              <a:buNone/>
              <a:defRPr sz="2000" b="1"/>
            </a:lvl2pPr>
            <a:lvl3pPr marL="905072" indent="0">
              <a:buNone/>
              <a:defRPr sz="1800" b="1"/>
            </a:lvl3pPr>
            <a:lvl4pPr marL="1357608" indent="0">
              <a:buNone/>
              <a:defRPr sz="1600" b="1"/>
            </a:lvl4pPr>
            <a:lvl5pPr marL="1810144" indent="0">
              <a:buNone/>
              <a:defRPr sz="1600" b="1"/>
            </a:lvl5pPr>
            <a:lvl6pPr marL="2262680" indent="0">
              <a:buNone/>
              <a:defRPr sz="1600" b="1"/>
            </a:lvl6pPr>
            <a:lvl7pPr marL="2715217" indent="0">
              <a:buNone/>
              <a:defRPr sz="1600" b="1"/>
            </a:lvl7pPr>
            <a:lvl8pPr marL="3167753" indent="0">
              <a:buNone/>
              <a:defRPr sz="1600" b="1"/>
            </a:lvl8pPr>
            <a:lvl9pPr marL="362028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" y="2169337"/>
            <a:ext cx="397706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447" y="1531204"/>
            <a:ext cx="397862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36" indent="0">
              <a:buNone/>
              <a:defRPr sz="2000" b="1"/>
            </a:lvl2pPr>
            <a:lvl3pPr marL="905072" indent="0">
              <a:buNone/>
              <a:defRPr sz="1800" b="1"/>
            </a:lvl3pPr>
            <a:lvl4pPr marL="1357608" indent="0">
              <a:buNone/>
              <a:defRPr sz="1600" b="1"/>
            </a:lvl4pPr>
            <a:lvl5pPr marL="1810144" indent="0">
              <a:buNone/>
              <a:defRPr sz="1600" b="1"/>
            </a:lvl5pPr>
            <a:lvl6pPr marL="2262680" indent="0">
              <a:buNone/>
              <a:defRPr sz="1600" b="1"/>
            </a:lvl6pPr>
            <a:lvl7pPr marL="2715217" indent="0">
              <a:buNone/>
              <a:defRPr sz="1600" b="1"/>
            </a:lvl7pPr>
            <a:lvl8pPr marL="3167753" indent="0">
              <a:buNone/>
              <a:defRPr sz="1600" b="1"/>
            </a:lvl8pPr>
            <a:lvl9pPr marL="362028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447" y="2169337"/>
            <a:ext cx="397862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EF296-34C8-4865-AA9D-1BBF17D49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60EB-3AB6-414B-B436-61C1DC886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8D6E2-1025-4751-B3EA-68ADB23D9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8" y="272356"/>
            <a:ext cx="296130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9191" y="272355"/>
            <a:ext cx="5031879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058" y="1431447"/>
            <a:ext cx="296130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2536" indent="0">
              <a:buNone/>
              <a:defRPr sz="1200"/>
            </a:lvl2pPr>
            <a:lvl3pPr marL="905072" indent="0">
              <a:buNone/>
              <a:defRPr sz="1000"/>
            </a:lvl3pPr>
            <a:lvl4pPr marL="1357608" indent="0">
              <a:buNone/>
              <a:defRPr sz="900"/>
            </a:lvl4pPr>
            <a:lvl5pPr marL="1810144" indent="0">
              <a:buNone/>
              <a:defRPr sz="900"/>
            </a:lvl5pPr>
            <a:lvl6pPr marL="2262680" indent="0">
              <a:buNone/>
              <a:defRPr sz="900"/>
            </a:lvl6pPr>
            <a:lvl7pPr marL="2715217" indent="0">
              <a:buNone/>
              <a:defRPr sz="900"/>
            </a:lvl7pPr>
            <a:lvl8pPr marL="3167753" indent="0">
              <a:buNone/>
              <a:defRPr sz="900"/>
            </a:lvl8pPr>
            <a:lvl9pPr marL="362028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2D16B-8B95-4B12-A7C9-5D869E06F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284" y="4788378"/>
            <a:ext cx="5400675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4284" y="611216"/>
            <a:ext cx="5400675" cy="41043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2536" indent="0">
              <a:buNone/>
              <a:defRPr sz="2800"/>
            </a:lvl2pPr>
            <a:lvl3pPr marL="905072" indent="0">
              <a:buNone/>
              <a:defRPr sz="2400"/>
            </a:lvl3pPr>
            <a:lvl4pPr marL="1357608" indent="0">
              <a:buNone/>
              <a:defRPr sz="2000"/>
            </a:lvl4pPr>
            <a:lvl5pPr marL="1810144" indent="0">
              <a:buNone/>
              <a:defRPr sz="2000"/>
            </a:lvl5pPr>
            <a:lvl6pPr marL="2262680" indent="0">
              <a:buNone/>
              <a:defRPr sz="2000"/>
            </a:lvl6pPr>
            <a:lvl7pPr marL="2715217" indent="0">
              <a:buNone/>
              <a:defRPr sz="2000"/>
            </a:lvl7pPr>
            <a:lvl8pPr marL="3167753" indent="0">
              <a:buNone/>
              <a:defRPr sz="2000"/>
            </a:lvl8pPr>
            <a:lvl9pPr marL="362028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4284" y="5353671"/>
            <a:ext cx="5400675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2536" indent="0">
              <a:buNone/>
              <a:defRPr sz="1200"/>
            </a:lvl2pPr>
            <a:lvl3pPr marL="905072" indent="0">
              <a:buNone/>
              <a:defRPr sz="1000"/>
            </a:lvl3pPr>
            <a:lvl4pPr marL="1357608" indent="0">
              <a:buNone/>
              <a:defRPr sz="900"/>
            </a:lvl4pPr>
            <a:lvl5pPr marL="1810144" indent="0">
              <a:buNone/>
              <a:defRPr sz="900"/>
            </a:lvl5pPr>
            <a:lvl6pPr marL="2262680" indent="0">
              <a:buNone/>
              <a:defRPr sz="900"/>
            </a:lvl6pPr>
            <a:lvl7pPr marL="2715217" indent="0">
              <a:buNone/>
              <a:defRPr sz="900"/>
            </a:lvl7pPr>
            <a:lvl8pPr marL="3167753" indent="0">
              <a:buNone/>
              <a:defRPr sz="900"/>
            </a:lvl8pPr>
            <a:lvl9pPr marL="362028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4F27-C1FB-4AE5-9BB4-D396F76C1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0850" y="274638"/>
            <a:ext cx="81010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07" tIns="45253" rIns="90507" bIns="452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0850" y="1595438"/>
            <a:ext cx="810101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0850" y="6340475"/>
            <a:ext cx="2100263" cy="363538"/>
          </a:xfrm>
          <a:prstGeom prst="rect">
            <a:avLst/>
          </a:prstGeom>
        </p:spPr>
        <p:txBody>
          <a:bodyPr vert="horz" lIns="90507" tIns="45253" rIns="90507" bIns="4525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74988" y="6340475"/>
            <a:ext cx="2851150" cy="363538"/>
          </a:xfrm>
          <a:prstGeom prst="rect">
            <a:avLst/>
          </a:prstGeom>
        </p:spPr>
        <p:txBody>
          <a:bodyPr vert="horz" lIns="90507" tIns="45253" rIns="90507" bIns="4525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1600" y="6340475"/>
            <a:ext cx="2100263" cy="363538"/>
          </a:xfrm>
          <a:prstGeom prst="rect">
            <a:avLst/>
          </a:prstGeom>
        </p:spPr>
        <p:txBody>
          <a:bodyPr vert="horz" lIns="90507" tIns="45253" rIns="90507" bIns="452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1796D2-5611-4CEE-B843-85DAF2E00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048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8138" indent="-338138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82575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300" indent="-225425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738" indent="-225425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175" indent="-225425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949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485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021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556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36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072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608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144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680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217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753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289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vito.ru/images/big/3773541.jpg" TargetMode="External"/><Relationship Id="rId13" Type="http://schemas.openxmlformats.org/officeDocument/2006/relationships/hyperlink" Target="http://crochetgames.ucoz.ru/_ph/5/2/783808752.jpg" TargetMode="External"/><Relationship Id="rId18" Type="http://schemas.openxmlformats.org/officeDocument/2006/relationships/hyperlink" Target="http://i018.radikal.ru/0805/5e/bfb929ff43ee.jpg" TargetMode="External"/><Relationship Id="rId26" Type="http://schemas.openxmlformats.org/officeDocument/2006/relationships/hyperlink" Target="http://www.osd.ru/photos/txt/2551_txt_001.jpg" TargetMode="External"/><Relationship Id="rId3" Type="http://schemas.openxmlformats.org/officeDocument/2006/relationships/hyperlink" Target="http://www.krez.ru/cat_image/73.jpg" TargetMode="External"/><Relationship Id="rId21" Type="http://schemas.openxmlformats.org/officeDocument/2006/relationships/hyperlink" Target="http://img.tbg-brand.ru:81/sites/default/files/albums/15610/17005/original/IMG_4624b.jpg" TargetMode="External"/><Relationship Id="rId7" Type="http://schemas.openxmlformats.org/officeDocument/2006/relationships/hyperlink" Target="http://www.krez.ru/cat_image/273.jpg" TargetMode="External"/><Relationship Id="rId12" Type="http://schemas.openxmlformats.org/officeDocument/2006/relationships/hyperlink" Target="http://www.interfestival.ru/imgs/gallery/106/3360.jpg" TargetMode="External"/><Relationship Id="rId17" Type="http://schemas.openxmlformats.org/officeDocument/2006/relationships/hyperlink" Target="http://i040.radikal.ru/0805/54/58f12b3f8d9a.jpg" TargetMode="External"/><Relationship Id="rId25" Type="http://schemas.openxmlformats.org/officeDocument/2006/relationships/hyperlink" Target="http://img.tbg-brand.ru:81/sites/default/files/albums/15610/17005/original/IMG_4625b.jpg" TargetMode="External"/><Relationship Id="rId2" Type="http://schemas.openxmlformats.org/officeDocument/2006/relationships/hyperlink" Target="http://www.mosoblproc.ru/images/mosoblmap.gif" TargetMode="External"/><Relationship Id="rId16" Type="http://schemas.openxmlformats.org/officeDocument/2006/relationships/hyperlink" Target="http://i004.radikal.ru/0805/8a/d572d9a34998.jpg" TargetMode="External"/><Relationship Id="rId20" Type="http://schemas.openxmlformats.org/officeDocument/2006/relationships/hyperlink" Target="http://www.goldmoscow.com/pict/kartina.jpg" TargetMode="External"/><Relationship Id="rId29" Type="http://schemas.openxmlformats.org/officeDocument/2006/relationships/hyperlink" Target="http://serviz.ucoz.ru/_ph/1/2/79959616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party.ru/gzel5.jpg" TargetMode="External"/><Relationship Id="rId11" Type="http://schemas.openxmlformats.org/officeDocument/2006/relationships/hyperlink" Target="http://content.foto.mail.ru/mail/dj-l/76/i-77.jpg" TargetMode="External"/><Relationship Id="rId24" Type="http://schemas.openxmlformats.org/officeDocument/2006/relationships/hyperlink" Target="http://img.tbg-brand.ru:81/sites/default/files/albums/15610/17005/original/IMG_4619b.jpg" TargetMode="External"/><Relationship Id="rId5" Type="http://schemas.openxmlformats.org/officeDocument/2006/relationships/hyperlink" Target="http://www.krez.ru/cat_image/184.jpg" TargetMode="External"/><Relationship Id="rId15" Type="http://schemas.openxmlformats.org/officeDocument/2006/relationships/hyperlink" Target="http://www.omsb.ru/sites/all/files/u1/farfor11.jpg" TargetMode="External"/><Relationship Id="rId23" Type="http://schemas.openxmlformats.org/officeDocument/2006/relationships/hyperlink" Target="http://img.tbg-brand.ru:81/sites/default/files/albums/15610/17005/original/IMG_4623b.jpg" TargetMode="External"/><Relationship Id="rId28" Type="http://schemas.openxmlformats.org/officeDocument/2006/relationships/hyperlink" Target="http://www.osd.ru/photos/txt/2551_txt_005.jpg" TargetMode="External"/><Relationship Id="rId10" Type="http://schemas.openxmlformats.org/officeDocument/2006/relationships/hyperlink" Target="http://www.krez.ru/cat_image/165.jpg" TargetMode="External"/><Relationship Id="rId19" Type="http://schemas.openxmlformats.org/officeDocument/2006/relationships/hyperlink" Target="http://www.krez.ru/cat_image/321.jpg" TargetMode="External"/><Relationship Id="rId4" Type="http://schemas.openxmlformats.org/officeDocument/2006/relationships/hyperlink" Target="http://www.krez.ru/cat_image/265.jpg" TargetMode="External"/><Relationship Id="rId9" Type="http://schemas.openxmlformats.org/officeDocument/2006/relationships/hyperlink" Target="http://www.vasnecov.ru/cms.ashx?req=Image&amp;imageid=96dc5cd1-e669-4d54-bd4d-6a19dad3d185&amp;key=main" TargetMode="External"/><Relationship Id="rId14" Type="http://schemas.openxmlformats.org/officeDocument/2006/relationships/hyperlink" Target="http://www.magput.ru/pics/large/1146.JPG" TargetMode="External"/><Relationship Id="rId22" Type="http://schemas.openxmlformats.org/officeDocument/2006/relationships/hyperlink" Target="http://www.bogorodsk-noginsk.ru/narodnoe/images/early-gzely4.jpg" TargetMode="External"/><Relationship Id="rId27" Type="http://schemas.openxmlformats.org/officeDocument/2006/relationships/hyperlink" Target="http://www.tbg-brand.ru/sites/default/files/albums/15610/17005/original/IMG_4626b.jpg" TargetMode="External"/><Relationship Id="rId30" Type="http://schemas.openxmlformats.org/officeDocument/2006/relationships/hyperlink" Target="http://www.osd.ru/photos/txt/2551_txt_008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d.ru/photos/txt/2551_txt_007.jpg" TargetMode="External"/><Relationship Id="rId13" Type="http://schemas.openxmlformats.org/officeDocument/2006/relationships/hyperlink" Target="http://bestmetodist.ucoz.ru/load/multimedia/izobrazitelnoe_iskusstvo/gzhel/37-1-0-194" TargetMode="External"/><Relationship Id="rId18" Type="http://schemas.openxmlformats.org/officeDocument/2006/relationships/hyperlink" Target="http://a22002.rimg.info/icon/1986546000b0477b17c25b76445323108b7aea6fbb.jpg" TargetMode="External"/><Relationship Id="rId26" Type="http://schemas.openxmlformats.org/officeDocument/2006/relationships/hyperlink" Target="http://www.chitika.ru/upload/normal/gzhel_figurki_38.jpeg" TargetMode="External"/><Relationship Id="rId3" Type="http://schemas.openxmlformats.org/officeDocument/2006/relationships/hyperlink" Target="http://www.posezonam.ru/img/big/44408.jpg" TargetMode="External"/><Relationship Id="rId21" Type="http://schemas.openxmlformats.org/officeDocument/2006/relationships/hyperlink" Target="http://store.prohandmade.ru/assets/images/products/686a30e5af.jpg" TargetMode="External"/><Relationship Id="rId7" Type="http://schemas.openxmlformats.org/officeDocument/2006/relationships/hyperlink" Target="http://vita-a.ru/public_rus/vita_rus_pr/18_thumb2.jpg" TargetMode="External"/><Relationship Id="rId12" Type="http://schemas.openxmlformats.org/officeDocument/2006/relationships/hyperlink" Target="http://pics.kz/s5/5e/63/85/5a/5e63855a34dcace122c23a0f20303032.jpg" TargetMode="External"/><Relationship Id="rId17" Type="http://schemas.openxmlformats.org/officeDocument/2006/relationships/hyperlink" Target="http://artorbita.ru/tipy_rospisi/foto_gorodec/gorodec10.jpg" TargetMode="External"/><Relationship Id="rId25" Type="http://schemas.openxmlformats.org/officeDocument/2006/relationships/hyperlink" Target="http://21region.org/uploads/posts/2009-02/1234366109_posuda2.jpg" TargetMode="External"/><Relationship Id="rId33" Type="http://schemas.openxmlformats.org/officeDocument/2006/relationships/hyperlink" Target="http://futbolca.prostoprint.com/static/products/full-317cc0828a67267d73c54f2309686703.png" TargetMode="External"/><Relationship Id="rId2" Type="http://schemas.openxmlformats.org/officeDocument/2006/relationships/hyperlink" Target="http://ib1.keep4u.ru/b/080404/41/41752db6e43c278e56.jpg" TargetMode="External"/><Relationship Id="rId16" Type="http://schemas.openxmlformats.org/officeDocument/2006/relationships/hyperlink" Target="http://a22002.rimg.info/icon/1986546000bf34912eb7dcbb3a699d83624b647974.jpg" TargetMode="External"/><Relationship Id="rId20" Type="http://schemas.openxmlformats.org/officeDocument/2006/relationships/hyperlink" Target="http://img0.liveinternet.ru/images/attach/c/1/58/478/58478016_duym18.jpg" TargetMode="External"/><Relationship Id="rId29" Type="http://schemas.openxmlformats.org/officeDocument/2006/relationships/hyperlink" Target="http://www.xrest.ru/images/collection/00054/687/preview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1/49/835/49835393_images.jpg" TargetMode="External"/><Relationship Id="rId11" Type="http://schemas.openxmlformats.org/officeDocument/2006/relationships/hyperlink" Target="http://uhouse.ru/uploads/posts/2008-11/1227310462_podsvechnik.jpg" TargetMode="External"/><Relationship Id="rId24" Type="http://schemas.openxmlformats.org/officeDocument/2006/relationships/hyperlink" Target="http://s19.radikal.ru/i192/1003/de/0812fa330bb6.jpg" TargetMode="External"/><Relationship Id="rId32" Type="http://schemas.openxmlformats.org/officeDocument/2006/relationships/hyperlink" Target="http://dvleto.ru/datas/goods/825/hohlomab_small.gif" TargetMode="External"/><Relationship Id="rId5" Type="http://schemas.openxmlformats.org/officeDocument/2006/relationships/hyperlink" Target="http://www.bungalotravel.ru/images/countries/foto/68/f1586.jpg" TargetMode="External"/><Relationship Id="rId15" Type="http://schemas.openxmlformats.org/officeDocument/2006/relationships/hyperlink" Target="http://www.multitour.ru/files/out/ex-photo/nijegor_masterovye/nijegor_masterovye_2.gorodeckaja_rospis.jpg" TargetMode="External"/><Relationship Id="rId23" Type="http://schemas.openxmlformats.org/officeDocument/2006/relationships/hyperlink" Target="http://www.digital-view.ru/images/20100226232911_dymkovo.jpg" TargetMode="External"/><Relationship Id="rId28" Type="http://schemas.openxmlformats.org/officeDocument/2006/relationships/hyperlink" Target="http://stat18.privet.ru/lr/0a1aabeca745588335ea7c778a31a737" TargetMode="External"/><Relationship Id="rId10" Type="http://schemas.openxmlformats.org/officeDocument/2006/relationships/hyperlink" Target="http://www.oberegnsk.ru/Sites/kremlin-izmailovo_com/Images/g2.jpg" TargetMode="External"/><Relationship Id="rId19" Type="http://schemas.openxmlformats.org/officeDocument/2006/relationships/hyperlink" Target="http://i.uralweb.ru/albums/fotos/files/9f6/9f64630ff51631c4f09cf04501c327ed.jpg" TargetMode="External"/><Relationship Id="rId31" Type="http://schemas.openxmlformats.org/officeDocument/2006/relationships/hyperlink" Target="http://www.expresspodarok.ru/images/product_images/popup_images/M174478.jpg" TargetMode="External"/><Relationship Id="rId4" Type="http://schemas.openxmlformats.org/officeDocument/2006/relationships/hyperlink" Target="http://www.narpromysel.ru/UserFiles/Image/1-273.jpg" TargetMode="External"/><Relationship Id="rId9" Type="http://schemas.openxmlformats.org/officeDocument/2006/relationships/hyperlink" Target="http://www.asjoker.com/docs/image/gzhel-articles/001/gzhel-history-02.jpg" TargetMode="External"/><Relationship Id="rId14" Type="http://schemas.openxmlformats.org/officeDocument/2006/relationships/hyperlink" Target="http://s58.radikal.ru/i161/1001/7c/a6b6e5555fe4.jpg" TargetMode="External"/><Relationship Id="rId22" Type="http://schemas.openxmlformats.org/officeDocument/2006/relationships/hyperlink" Target="http://900igr.net/datai/iskusstvo/Dymkovskaja-igrushka.files/0003-003-CHem-znamenito-Dymkovo.jpg" TargetMode="External"/><Relationship Id="rId27" Type="http://schemas.openxmlformats.org/officeDocument/2006/relationships/hyperlink" Target="http://assets2.lookatme.ru/1289488398/assets/article_image-image/a8/41/1268743/article_image-image-article.jpg" TargetMode="External"/><Relationship Id="rId30" Type="http://schemas.openxmlformats.org/officeDocument/2006/relationships/hyperlink" Target="http://pixelbrush.ru/uploads/posts/2009-02/1233679658_russian_ornament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формовочный цех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491443"/>
            <a:ext cx="3571872" cy="4763993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42572">
            <a:off x="5503038" y="3549396"/>
            <a:ext cx="2573464" cy="2691566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02150" y="1347788"/>
            <a:ext cx="4498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Фарфоровую массу (шликер)  заливают в гипсовые формы. Этим занимаются литейщики.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 txBox="1">
            <a:spLocks noChangeArrowheads="1"/>
          </p:cNvSpPr>
          <p:nvPr/>
        </p:nvSpPr>
        <p:spPr bwMode="auto">
          <a:xfrm>
            <a:off x="428596" y="0"/>
            <a:ext cx="8101012" cy="1140090"/>
          </a:xfrm>
          <a:prstGeom prst="horizontalScroll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 </a:t>
            </a:r>
          </a:p>
          <a:p>
            <a:pPr algn="ctr"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цех оправки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134253"/>
            <a:ext cx="4267200" cy="3200400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3491707"/>
            <a:ext cx="2759075" cy="2663825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02150" y="990600"/>
            <a:ext cx="44989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Каждому изделию оправщицы  придают более гладкий вид, подрезая литьевые швы и замывая губкой  до гладкости. 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4348963"/>
            <a:ext cx="2422526" cy="2329289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 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цех художественной росписи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34253"/>
            <a:ext cx="3286148" cy="4600607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071938" y="1133475"/>
            <a:ext cx="44989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Расписываются изделия кобальтовой краской. Она чёрного цвета, как сажа и становится ярко-синей только после обжига.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3563145"/>
            <a:ext cx="4000528" cy="3000396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 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печь для обжига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3357935"/>
            <a:ext cx="4357718" cy="3268289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348567"/>
            <a:ext cx="3357586" cy="4375952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000500" y="1204913"/>
            <a:ext cx="44989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Завершается процесс изготовления гжельской майолики  окончательным обжигом при  </a:t>
            </a:r>
            <a:r>
              <a:rPr lang="en-US" sz="2400" b="1">
                <a:solidFill>
                  <a:srgbClr val="0070C0"/>
                </a:solidFill>
                <a:latin typeface="Georgia" pitchFamily="18" charset="0"/>
              </a:rPr>
              <a:t>t </a:t>
            </a:r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= 1350˚С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ГЖЕЛЬСКАЯ посуда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email"/>
          <a:srcRect t="6647"/>
          <a:stretch>
            <a:fillRect/>
          </a:stretch>
        </p:blipFill>
        <p:spPr bwMode="auto">
          <a:xfrm>
            <a:off x="714348" y="1205691"/>
            <a:ext cx="7500961" cy="5253490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ГЖЕЛЬСКИЕ игрушки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205691"/>
            <a:ext cx="192881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134649"/>
            <a:ext cx="3214688" cy="2411412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2848765"/>
            <a:ext cx="3413125" cy="2286000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1277129"/>
            <a:ext cx="3119726" cy="2338390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 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современная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5" name="Рисунок 14" descr="http://im4-tub.yandex.net/i?id=47045960-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5085">
            <a:off x="5275263" y="1071563"/>
            <a:ext cx="1268412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205691"/>
            <a:ext cx="2571768" cy="3760936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57157" y="1277129"/>
            <a:ext cx="3500462" cy="2489218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348351"/>
            <a:ext cx="4159349" cy="3126492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 rot="1967847">
            <a:off x="1914525" y="3338513"/>
            <a:ext cx="1165225" cy="3189287"/>
            <a:chOff x="4951312" y="2563013"/>
            <a:chExt cx="964135" cy="305754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000628" y="2563013"/>
              <a:ext cx="857256" cy="3057540"/>
            </a:xfrm>
            <a:prstGeom prst="roundRect">
              <a:avLst/>
            </a:prstGeom>
            <a:solidFill>
              <a:srgbClr val="6699FF"/>
            </a:solidFill>
            <a:ln w="28575">
              <a:solidFill>
                <a:srgbClr val="3333FF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" name="Picture 1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1312" y="2567841"/>
              <a:ext cx="964135" cy="2914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14612" y="2705889"/>
            <a:ext cx="3200400" cy="2500330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86446" y="3205955"/>
            <a:ext cx="2714644" cy="3378310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1133475"/>
            <a:ext cx="3629025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 из 5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348831"/>
            <a:ext cx="2000264" cy="3309934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3205955"/>
            <a:ext cx="2286031" cy="3473261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76997"/>
            <a:ext cx="3231116" cy="2423337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276997"/>
            <a:ext cx="2199538" cy="2786082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2" descr="сканирование005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71736" y="848501"/>
            <a:ext cx="3643338" cy="5456789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Элементы росписи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4" name="Picture 2" descr="G:\гжель\Изображени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7" y="1205691"/>
            <a:ext cx="1372573" cy="1714512"/>
          </a:xfrm>
          <a:prstGeom prst="round2Diag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2" descr="G:\гжель\Изображени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1777195"/>
            <a:ext cx="1331591" cy="1643074"/>
          </a:xfrm>
          <a:prstGeom prst="round2Diag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10" descr="сканирование00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072330" y="1277129"/>
            <a:ext cx="1428760" cy="1366640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10" descr="сканирование005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072198" y="2205823"/>
            <a:ext cx="1500198" cy="1432007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8" descr="C:\Мои документы\Мои рисунки\с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63" y="1419225"/>
            <a:ext cx="201771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C:\Мои документы\Мои рисунки\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25" y="3635375"/>
            <a:ext cx="24241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гжель\Изображение 003.jpg"/>
          <p:cNvPicPr>
            <a:picLocks noChangeAspect="1" noChangeArrowheads="1"/>
          </p:cNvPicPr>
          <p:nvPr/>
        </p:nvPicPr>
        <p:blipFill>
          <a:blip r:embed="rId9" cstate="print"/>
          <a:srcRect l="18420" t="6667" r="7895"/>
          <a:stretch>
            <a:fillRect/>
          </a:stretch>
        </p:blipFill>
        <p:spPr bwMode="auto">
          <a:xfrm rot="-9582218">
            <a:off x="1085850" y="3940175"/>
            <a:ext cx="21399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G:\гжель\Изображение 003.jpg"/>
          <p:cNvPicPr>
            <a:picLocks noChangeAspect="1" noChangeArrowheads="1"/>
          </p:cNvPicPr>
          <p:nvPr/>
        </p:nvPicPr>
        <p:blipFill>
          <a:blip r:embed="rId9" cstate="print"/>
          <a:srcRect l="18420" t="6667" r="7895"/>
          <a:stretch>
            <a:fillRect/>
          </a:stretch>
        </p:blipFill>
        <p:spPr bwMode="auto">
          <a:xfrm rot="-9697908">
            <a:off x="5922963" y="4062413"/>
            <a:ext cx="215106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Гжель - плакаты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348567"/>
            <a:ext cx="5143535" cy="50006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Элементы росписи: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/>
            </a:r>
            <a:b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агашка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– гжельская роза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6" name="Picture 3" descr="Гжель - плакат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1277129"/>
            <a:ext cx="5143536" cy="498521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3" descr="Гжель - плакаты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1277129"/>
            <a:ext cx="5143536" cy="50006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3" descr="Гжель - плакаты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6" y="1205691"/>
            <a:ext cx="5143536" cy="507209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2" descr="Гжель - плакаты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205691"/>
            <a:ext cx="5214974" cy="514353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Овал 11"/>
          <p:cNvSpPr/>
          <p:nvPr/>
        </p:nvSpPr>
        <p:spPr>
          <a:xfrm>
            <a:off x="8358214" y="6349227"/>
            <a:ext cx="271458" cy="27145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сканирование00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0"/>
            <a:ext cx="5214974" cy="6840538"/>
          </a:xfrm>
          <a:prstGeom prst="round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сканирование00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348567"/>
            <a:ext cx="3523737" cy="5277657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Заголовок 6"/>
          <p:cNvSpPr txBox="1">
            <a:spLocks noChangeArrowheads="1"/>
          </p:cNvSpPr>
          <p:nvPr/>
        </p:nvSpPr>
        <p:spPr bwMode="auto">
          <a:xfrm>
            <a:off x="428596" y="0"/>
            <a:ext cx="8101012" cy="1140090"/>
          </a:xfrm>
          <a:prstGeom prst="horizontalScroll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Платье  для Зимы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420005"/>
            <a:ext cx="52863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В гости ребята Зимушку ждали.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Чем удивить её долго гадали.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Выслушать нужно вам ценный совет: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- Вы для Зимы нарисуйте портрет.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Тёплые краски свои уберите,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Гамму холодного цвета возьмите.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Наши художники краски смешали</a:t>
            </a:r>
            <a:r>
              <a:rPr lang="ru-RU" sz="2400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,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14282" y="1277129"/>
            <a:ext cx="4857784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Платье они голубым расписали,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Бусы раскрашивать – взяли цвет новый - 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Бледно-сиреневый и бирюзовый.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Ярко сапфиры в короне сверкают,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Серьги из жемчуга бледно мерцают.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Синею мантией плечи покрыты,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И серебром рукавицы расшиты.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19" grpId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142844" y="3706021"/>
            <a:ext cx="3286125" cy="2643187"/>
          </a:xfrm>
          <a:prstGeom prst="ellipse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ТЁМНО - ГОЛУБОЙ</a:t>
            </a:r>
          </a:p>
        </p:txBody>
      </p:sp>
      <p:sp>
        <p:nvSpPr>
          <p:cNvPr id="4" name="Овал 3"/>
          <p:cNvSpPr/>
          <p:nvPr/>
        </p:nvSpPr>
        <p:spPr>
          <a:xfrm>
            <a:off x="5214942" y="1348567"/>
            <a:ext cx="3286125" cy="2644775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СВЕТЛО - СИНИЙ</a:t>
            </a:r>
          </a:p>
        </p:txBody>
      </p:sp>
      <p:sp>
        <p:nvSpPr>
          <p:cNvPr id="6" name="Овал 5"/>
          <p:cNvSpPr/>
          <p:nvPr/>
        </p:nvSpPr>
        <p:spPr>
          <a:xfrm>
            <a:off x="2500298" y="1277129"/>
            <a:ext cx="3286125" cy="2644775"/>
          </a:xfrm>
          <a:prstGeom prst="ellipse">
            <a:avLst/>
          </a:prstGeom>
          <a:solidFill>
            <a:srgbClr val="1042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 Black" pitchFamily="34" charset="0"/>
              </a:rPr>
              <a:t>СИНИЙ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488" y="3706021"/>
            <a:ext cx="3286125" cy="2643187"/>
          </a:xfrm>
          <a:prstGeom prst="ellipse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БИРЮЗОВЫЙ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142844" y="1205691"/>
            <a:ext cx="3286125" cy="264477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ТЁМНО - СИНИЙ</a:t>
            </a:r>
          </a:p>
        </p:txBody>
      </p:sp>
      <p:sp>
        <p:nvSpPr>
          <p:cNvPr id="14" name="Заголовок 6"/>
          <p:cNvSpPr txBox="1">
            <a:spLocks noChangeArrowheads="1"/>
          </p:cNvSpPr>
          <p:nvPr/>
        </p:nvSpPr>
        <p:spPr bwMode="auto">
          <a:xfrm>
            <a:off x="428596" y="0"/>
            <a:ext cx="8101012" cy="1140090"/>
          </a:xfrm>
          <a:prstGeom prst="horizontalScroll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Необходимые цвета</a:t>
            </a:r>
          </a:p>
        </p:txBody>
      </p:sp>
      <p:sp>
        <p:nvSpPr>
          <p:cNvPr id="9" name="Овал 8"/>
          <p:cNvSpPr/>
          <p:nvPr/>
        </p:nvSpPr>
        <p:spPr>
          <a:xfrm>
            <a:off x="5429256" y="3777459"/>
            <a:ext cx="3286125" cy="2643188"/>
          </a:xfrm>
          <a:prstGeom prst="ellipse">
            <a:avLst/>
          </a:prstGeom>
          <a:solidFill>
            <a:srgbClr val="A0D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СВЕТЛО - ГОЛУБОЙ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10" grpId="0" animBg="1"/>
      <p:bldP spid="1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2844" y="1134253"/>
            <a:ext cx="3786188" cy="307340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29190" y="1134253"/>
            <a:ext cx="3786187" cy="307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3108" y="2920203"/>
            <a:ext cx="4429125" cy="377825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Заголовок 6"/>
          <p:cNvSpPr txBox="1">
            <a:spLocks noChangeArrowheads="1"/>
          </p:cNvSpPr>
          <p:nvPr/>
        </p:nvSpPr>
        <p:spPr bwMode="auto">
          <a:xfrm>
            <a:off x="428596" y="0"/>
            <a:ext cx="8101012" cy="1140090"/>
          </a:xfrm>
          <a:prstGeom prst="horizontalScroll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Как получить голубой цвет?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6 0.08836 L 0.22579 0.34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1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7 0.04639 L -0.2496 0.319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Блок-схема: память с прямым доступом 33"/>
          <p:cNvSpPr/>
          <p:nvPr/>
        </p:nvSpPr>
        <p:spPr>
          <a:xfrm>
            <a:off x="3429000" y="5688013"/>
            <a:ext cx="749300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</a:t>
            </a:r>
          </a:p>
        </p:txBody>
      </p:sp>
      <p:sp>
        <p:nvSpPr>
          <p:cNvPr id="6" name="Заголовок 6"/>
          <p:cNvSpPr txBox="1">
            <a:spLocks noChangeArrowheads="1"/>
          </p:cNvSpPr>
          <p:nvPr/>
        </p:nvSpPr>
        <p:spPr>
          <a:xfrm>
            <a:off x="428596" y="0"/>
            <a:ext cx="8101012" cy="1140090"/>
          </a:xfrm>
          <a:prstGeom prst="horizontalScroll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algn="ctr" defTabSz="905072" fontAlgn="auto"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Кроссворд</a:t>
            </a: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285720" y="348435"/>
            <a:ext cx="3143272" cy="1500198"/>
          </a:xfrm>
          <a:prstGeom prst="wedgeRoundRectCallout">
            <a:avLst>
              <a:gd name="adj1" fmla="val 53843"/>
              <a:gd name="adj2" fmla="val 32402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Тонкий вид керамики.</a:t>
            </a:r>
          </a:p>
        </p:txBody>
      </p:sp>
      <p:sp>
        <p:nvSpPr>
          <p:cNvPr id="7" name="Блок-схема: память с прямым доступом 6"/>
          <p:cNvSpPr/>
          <p:nvPr/>
        </p:nvSpPr>
        <p:spPr>
          <a:xfrm>
            <a:off x="4178300" y="1562100"/>
            <a:ext cx="750888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</a:t>
            </a:r>
          </a:p>
        </p:txBody>
      </p:sp>
      <p:sp>
        <p:nvSpPr>
          <p:cNvPr id="8" name="Блок-схема: память с прямым доступом 7"/>
          <p:cNvSpPr/>
          <p:nvPr/>
        </p:nvSpPr>
        <p:spPr>
          <a:xfrm>
            <a:off x="4178300" y="2152650"/>
            <a:ext cx="750888" cy="588963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9" name="Блок-схема: память с прямым доступом 8"/>
          <p:cNvSpPr/>
          <p:nvPr/>
        </p:nvSpPr>
        <p:spPr>
          <a:xfrm>
            <a:off x="4178300" y="2741613"/>
            <a:ext cx="750888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0" name="Блок-схема: память с прямым доступом 9"/>
          <p:cNvSpPr/>
          <p:nvPr/>
        </p:nvSpPr>
        <p:spPr>
          <a:xfrm>
            <a:off x="4178300" y="3330575"/>
            <a:ext cx="750888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11" name="Блок-схема: память с прямым доступом 10"/>
          <p:cNvSpPr/>
          <p:nvPr/>
        </p:nvSpPr>
        <p:spPr>
          <a:xfrm>
            <a:off x="4178300" y="3921125"/>
            <a:ext cx="750888" cy="588963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12" name="Блок-схема: память с прямым доступом 11"/>
          <p:cNvSpPr/>
          <p:nvPr/>
        </p:nvSpPr>
        <p:spPr>
          <a:xfrm>
            <a:off x="4178300" y="4510088"/>
            <a:ext cx="750888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3" name="Блок-схема: память с прямым доступом 12"/>
          <p:cNvSpPr/>
          <p:nvPr/>
        </p:nvSpPr>
        <p:spPr>
          <a:xfrm>
            <a:off x="4178300" y="5099050"/>
            <a:ext cx="750888" cy="588963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</a:t>
            </a:r>
          </a:p>
        </p:txBody>
      </p:sp>
      <p:sp>
        <p:nvSpPr>
          <p:cNvPr id="14" name="Блок-схема: память с прямым доступом 13"/>
          <p:cNvSpPr/>
          <p:nvPr/>
        </p:nvSpPr>
        <p:spPr>
          <a:xfrm>
            <a:off x="4178300" y="5688013"/>
            <a:ext cx="750888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15" name="Блок-схема: память с прямым доступом 14"/>
          <p:cNvSpPr/>
          <p:nvPr/>
        </p:nvSpPr>
        <p:spPr>
          <a:xfrm>
            <a:off x="4929188" y="2152650"/>
            <a:ext cx="750887" cy="588963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16" name="Блок-схема: память с прямым доступом 15"/>
          <p:cNvSpPr/>
          <p:nvPr/>
        </p:nvSpPr>
        <p:spPr>
          <a:xfrm>
            <a:off x="5680075" y="2152650"/>
            <a:ext cx="749300" cy="588963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Ь</a:t>
            </a:r>
          </a:p>
        </p:txBody>
      </p:sp>
      <p:sp>
        <p:nvSpPr>
          <p:cNvPr id="17" name="Блок-схема: память с прямым доступом 16"/>
          <p:cNvSpPr/>
          <p:nvPr/>
        </p:nvSpPr>
        <p:spPr>
          <a:xfrm>
            <a:off x="2678113" y="2152650"/>
            <a:ext cx="750887" cy="588963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</a:t>
            </a:r>
          </a:p>
        </p:txBody>
      </p:sp>
      <p:sp>
        <p:nvSpPr>
          <p:cNvPr id="18" name="Блок-схема: память с прямым доступом 17"/>
          <p:cNvSpPr/>
          <p:nvPr/>
        </p:nvSpPr>
        <p:spPr>
          <a:xfrm>
            <a:off x="3429000" y="2152650"/>
            <a:ext cx="749300" cy="588963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19" name="Блок-схема: память с прямым доступом 18"/>
          <p:cNvSpPr/>
          <p:nvPr/>
        </p:nvSpPr>
        <p:spPr>
          <a:xfrm>
            <a:off x="4929188" y="3330575"/>
            <a:ext cx="750887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Ш</a:t>
            </a:r>
          </a:p>
        </p:txBody>
      </p:sp>
      <p:sp>
        <p:nvSpPr>
          <p:cNvPr id="20" name="Блок-схема: память с прямым доступом 19"/>
          <p:cNvSpPr/>
          <p:nvPr/>
        </p:nvSpPr>
        <p:spPr>
          <a:xfrm>
            <a:off x="2678113" y="3330575"/>
            <a:ext cx="750887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21" name="Блок-схема: память с прямым доступом 20"/>
          <p:cNvSpPr/>
          <p:nvPr/>
        </p:nvSpPr>
        <p:spPr>
          <a:xfrm>
            <a:off x="3429000" y="3330575"/>
            <a:ext cx="749300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</a:t>
            </a:r>
          </a:p>
        </p:txBody>
      </p:sp>
      <p:sp>
        <p:nvSpPr>
          <p:cNvPr id="22" name="Блок-схема: память с прямым доступом 21"/>
          <p:cNvSpPr/>
          <p:nvPr/>
        </p:nvSpPr>
        <p:spPr>
          <a:xfrm>
            <a:off x="6429375" y="3330575"/>
            <a:ext cx="750888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23" name="Блок-схема: память с прямым доступом 22"/>
          <p:cNvSpPr/>
          <p:nvPr/>
        </p:nvSpPr>
        <p:spPr>
          <a:xfrm>
            <a:off x="5680075" y="3330575"/>
            <a:ext cx="749300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</a:t>
            </a:r>
          </a:p>
        </p:txBody>
      </p:sp>
      <p:sp>
        <p:nvSpPr>
          <p:cNvPr id="24" name="Блок-схема: память с прямым доступом 23"/>
          <p:cNvSpPr/>
          <p:nvPr/>
        </p:nvSpPr>
        <p:spPr>
          <a:xfrm>
            <a:off x="428625" y="4510088"/>
            <a:ext cx="749300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25" name="Блок-схема: память с прямым доступом 24"/>
          <p:cNvSpPr/>
          <p:nvPr/>
        </p:nvSpPr>
        <p:spPr>
          <a:xfrm>
            <a:off x="1177925" y="4510088"/>
            <a:ext cx="750888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26" name="Блок-схема: память с прямым доступом 25"/>
          <p:cNvSpPr/>
          <p:nvPr/>
        </p:nvSpPr>
        <p:spPr>
          <a:xfrm>
            <a:off x="1928813" y="4510088"/>
            <a:ext cx="749300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Й</a:t>
            </a:r>
          </a:p>
        </p:txBody>
      </p:sp>
      <p:sp>
        <p:nvSpPr>
          <p:cNvPr id="27" name="Блок-схема: память с прямым доступом 26"/>
          <p:cNvSpPr/>
          <p:nvPr/>
        </p:nvSpPr>
        <p:spPr>
          <a:xfrm>
            <a:off x="2678113" y="4510088"/>
            <a:ext cx="750887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28" name="Блок-схема: память с прямым доступом 27"/>
          <p:cNvSpPr/>
          <p:nvPr/>
        </p:nvSpPr>
        <p:spPr>
          <a:xfrm>
            <a:off x="3429000" y="4510088"/>
            <a:ext cx="749300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29" name="Блок-схема: память с прямым доступом 28"/>
          <p:cNvSpPr/>
          <p:nvPr/>
        </p:nvSpPr>
        <p:spPr>
          <a:xfrm>
            <a:off x="5680075" y="4510088"/>
            <a:ext cx="749300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30" name="Блок-схема: память с прямым доступом 29"/>
          <p:cNvSpPr/>
          <p:nvPr/>
        </p:nvSpPr>
        <p:spPr>
          <a:xfrm>
            <a:off x="4929188" y="4510088"/>
            <a:ext cx="750887" cy="588962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</a:t>
            </a:r>
          </a:p>
        </p:txBody>
      </p:sp>
      <p:sp>
        <p:nvSpPr>
          <p:cNvPr id="31" name="Блок-схема: память с прямым доступом 30"/>
          <p:cNvSpPr/>
          <p:nvPr/>
        </p:nvSpPr>
        <p:spPr>
          <a:xfrm>
            <a:off x="7180263" y="5688013"/>
            <a:ext cx="749300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32" name="Блок-схема: память с прямым доступом 31"/>
          <p:cNvSpPr/>
          <p:nvPr/>
        </p:nvSpPr>
        <p:spPr>
          <a:xfrm>
            <a:off x="5680075" y="5688013"/>
            <a:ext cx="749300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</a:t>
            </a:r>
          </a:p>
        </p:txBody>
      </p:sp>
      <p:sp>
        <p:nvSpPr>
          <p:cNvPr id="33" name="Блок-схема: память с прямым доступом 32"/>
          <p:cNvSpPr/>
          <p:nvPr/>
        </p:nvSpPr>
        <p:spPr>
          <a:xfrm>
            <a:off x="4929188" y="5688013"/>
            <a:ext cx="750887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35" name="Блок-схема: память с прямым доступом 34"/>
          <p:cNvSpPr/>
          <p:nvPr/>
        </p:nvSpPr>
        <p:spPr>
          <a:xfrm>
            <a:off x="6429375" y="5688013"/>
            <a:ext cx="750888" cy="590550"/>
          </a:xfrm>
          <a:prstGeom prst="flowChartMagneticDrum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5643570" y="348435"/>
            <a:ext cx="3143272" cy="1500198"/>
          </a:xfrm>
          <a:prstGeom prst="wedgeRoundRectCallout">
            <a:avLst>
              <a:gd name="adj1" fmla="val -78727"/>
              <a:gd name="adj2" fmla="val 4800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Глиняные изделия из обожженной глины.</a:t>
            </a: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214282" y="348435"/>
            <a:ext cx="3143272" cy="1500198"/>
          </a:xfrm>
          <a:prstGeom prst="wedgeRoundRectCallout">
            <a:avLst>
              <a:gd name="adj1" fmla="val 31402"/>
              <a:gd name="adj2" fmla="val 7847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Центр русской керамики.</a:t>
            </a: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214282" y="348435"/>
            <a:ext cx="3143272" cy="1500198"/>
          </a:xfrm>
          <a:prstGeom prst="wedgeRoundRectCallout">
            <a:avLst>
              <a:gd name="adj1" fmla="val 32649"/>
              <a:gd name="adj2" fmla="val 17338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Гжельская роза.</a:t>
            </a: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214282" y="348435"/>
            <a:ext cx="3143272" cy="1500198"/>
          </a:xfrm>
          <a:prstGeom prst="wedgeRoundRectCallout">
            <a:avLst>
              <a:gd name="adj1" fmla="val -40078"/>
              <a:gd name="adj2" fmla="val 24217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 Black" pitchFamily="34" charset="0"/>
              </a:rPr>
              <a:t>Вид керамики, изделия которого покрывались расписной глазурью.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500"/>
                            </p:stCondLst>
                            <p:childTnLst>
                              <p:par>
                                <p:cTn id="2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6"/>
          <p:cNvSpPr txBox="1">
            <a:spLocks noChangeArrowheads="1"/>
          </p:cNvSpPr>
          <p:nvPr/>
        </p:nvSpPr>
        <p:spPr bwMode="auto">
          <a:xfrm>
            <a:off x="428596" y="0"/>
            <a:ext cx="8101012" cy="1140090"/>
          </a:xfrm>
          <a:prstGeom prst="horizontalScroll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Платье  для Зимы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28596" y="2420137"/>
            <a:ext cx="4498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Снежной, морозной Зима получилась.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Гостья портретом своим восхитилась!</a:t>
            </a:r>
          </a:p>
        </p:txBody>
      </p:sp>
      <p:pic>
        <p:nvPicPr>
          <p:cNvPr id="7" name="Рисунок 6" descr="сканирование00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1205691"/>
            <a:ext cx="3500462" cy="5430548"/>
          </a:xfrm>
          <a:prstGeom prst="roundRect">
            <a:avLst/>
          </a:prstGeom>
          <a:ln w="28575">
            <a:solidFill>
              <a:srgbClr val="3333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 noChangeArrowheads="1"/>
          </p:cNvSpPr>
          <p:nvPr/>
        </p:nvSpPr>
        <p:spPr bwMode="auto">
          <a:xfrm>
            <a:off x="500034" y="0"/>
            <a:ext cx="8101012" cy="1140090"/>
          </a:xfrm>
          <a:prstGeom prst="horizontalScroll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Использованные ресурсы</a:t>
            </a:r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0" y="1062038"/>
            <a:ext cx="90011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2"/>
              </a:rPr>
              <a:t>http://www.mosoblproc.ru/images/mosoblmap.gif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карта Московской области</a:t>
            </a:r>
            <a:endParaRPr lang="en-US" sz="11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3"/>
              </a:rPr>
              <a:t>http://www.krez.ru/cat_image/73.jpg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 слон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4"/>
              </a:rPr>
              <a:t>http://www.krez.ru/cat_image/265.jpg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чайник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5"/>
              </a:rPr>
              <a:t>http://www.krez.ru/cat_image/184.jpg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милиционер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6"/>
              </a:rPr>
              <a:t>http://www.liveparty.ru/gzel5.jpg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худож цех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7"/>
              </a:rPr>
              <a:t>http://www.krez.ru/cat_image/273.jpg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часы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8"/>
              </a:rPr>
              <a:t>http://www.avito.ru/images/big/3773541.jpg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набор посуды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9"/>
              </a:rPr>
              <a:t>http://www.vasnecov.ru/cms.ashx?req=Image&amp;imageid=96dc5cd1-e669-4d54-bd4d-6a19dad3d185&amp;key=main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кошки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10"/>
              </a:rPr>
              <a:t>http://www.krez.ru/cat_image/165.jpg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с гармошкой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11"/>
              </a:rPr>
              <a:t>http://content.foto.mail.ru/mail/dj-l/76/i-77.jpg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статуэтка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12"/>
              </a:rPr>
              <a:t>http://www.interfestival.ru/imgs/gallery/106/3360.jpg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муж костюм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13"/>
              </a:rPr>
              <a:t>http://crochetgames.ucoz.ru/_ph/5/2/783808752.jpg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девушка в кофточке Гжель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14"/>
              </a:rPr>
              <a:t>http://www.magput.ru/pics/large/1146.JPG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шахматы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15"/>
              </a:rPr>
              <a:t>http://www.omsb.ru/sites/all/files/u1/farfor11.jpg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цех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16"/>
              </a:rPr>
              <a:t>http://i004.radikal.ru/0805/8a/d572d9a34998.jpg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формовочный цех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17"/>
              </a:rPr>
              <a:t>http://i040.radikal.ru/0805/54/58f12b3f8d9a.jpg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формовочный цех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18"/>
              </a:rPr>
              <a:t>http://i018.radikal.ru/0805/5e/bfb929ff43ee.jpg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роспись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19"/>
              </a:rPr>
              <a:t>http://www.krez.ru/cat_image/321.jpg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медсестра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18"/>
              </a:rPr>
              <a:t>http://i018.radikal.ru/0805/5e/bfb929ff43ee.jpg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роспись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20"/>
              </a:rPr>
              <a:t>http://www.goldmoscow.com/pict/kartina.jpg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завод старая фото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21"/>
              </a:rPr>
              <a:t>http://img.tbg-brand.ru:81/sites/default/files/albums/15610/17005/original/IMG_4624b.jpg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формовочн цех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22"/>
              </a:rPr>
              <a:t>http://www.bogorodsk-noginsk.ru/narodnoe/images/early-gzely4.jpg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игрушки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23"/>
              </a:rPr>
              <a:t>http://img.tbg-brand.ru:81/sites/default/files/albums/15610/17005/original/IMG_4623b.jpg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цех женщина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24"/>
              </a:rPr>
              <a:t>http://img.tbg-brand.ru:81/sites/default/files/albums/15610/17005/original/IMG_4619b.jpg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обжиг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25"/>
              </a:rPr>
              <a:t>http://img.tbg-brand.ru:81/sites/default/files/albums/15610/17005/original/IMG_4625b.jpg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 роспись заготовка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26"/>
              </a:rPr>
              <a:t>http://www.osd.ru/photos/txt/2551_txt_001.jpg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завод нов фото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27"/>
              </a:rPr>
              <a:t>http://www.tbg-brand.ru/sites/default/files/albums/15610/17005/original/IMG_4626b.jpg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роспись экскурсия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28"/>
              </a:rPr>
              <a:t>http://www.osd.ru/photos/txt/2551_txt_005.jpg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заготовки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29"/>
              </a:rPr>
              <a:t>http://serviz.ucoz.ru/_ph/1/2/799596163.jpg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набор посуды</a:t>
            </a:r>
          </a:p>
          <a:p>
            <a:r>
              <a:rPr lang="ru-RU" sz="1100" u="sng">
                <a:latin typeface="Times New Roman" pitchFamily="18" charset="0"/>
                <a:cs typeface="Times New Roman" pitchFamily="18" charset="0"/>
                <a:hlinkClick r:id="rId30"/>
              </a:rPr>
              <a:t>http://www.osd.ru/photos/txt/2551_txt_008.jpg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печь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5559"/>
            <a:ext cx="9001125" cy="63555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2"/>
              </a:rPr>
              <a:t>://ib1.keep4u.ru/b/080404/41/41752db6e43c278e56.jpg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часы с птицей</a:t>
            </a:r>
          </a:p>
          <a:p>
            <a:pPr>
              <a:defRPr/>
            </a:pPr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http://www.posezonam.ru/img/big/44408.jpg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игрушка машинка</a:t>
            </a:r>
          </a:p>
          <a:p>
            <a:pPr>
              <a:defRPr/>
            </a:pPr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http://www.narpromysel.ru/UserFiles/Image/1-273.jpg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хохлома поднос</a:t>
            </a:r>
          </a:p>
          <a:p>
            <a:pPr>
              <a:defRPr/>
            </a:pPr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http://www.bungalotravel.ru/images/countries/foto/68/f1586.jpg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хохлома посуда</a:t>
            </a:r>
          </a:p>
          <a:p>
            <a:pPr>
              <a:defRPr/>
            </a:pPr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6"/>
              </a:rPr>
              <a:t>http://img0.liveinternet.ru/images/attach/c/1/49/835/49835393_images.jpg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хохлома овал </a:t>
            </a:r>
          </a:p>
          <a:p>
            <a:pPr>
              <a:defRPr/>
            </a:pPr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7"/>
              </a:rPr>
              <a:t>http://vita-a.ru/public_rus/vita_rus_pr/18_thumb2.jpg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печь с готов посудой</a:t>
            </a:r>
          </a:p>
          <a:p>
            <a:pPr>
              <a:defRPr/>
            </a:pPr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http://www.osd.ru/photos/txt/2551_txt_007.jpg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замес</a:t>
            </a:r>
          </a:p>
          <a:p>
            <a:pPr>
              <a:defRPr/>
            </a:pPr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http://www.asjoker.com/docs/image/gzhel-articles/001/gzhel-history-02.jpg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лесовик</a:t>
            </a:r>
          </a:p>
          <a:p>
            <a:pPr>
              <a:defRPr/>
            </a:pPr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http://www.oberegnsk.ru/Sites/kremlin-izmailovo_com/Images/g2.jpg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посуда гжель</a:t>
            </a:r>
          </a:p>
          <a:p>
            <a:pPr>
              <a:defRPr/>
            </a:pPr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http://uhouse.ru/uploads/posts/2008-11/1227310462_podsvechnik.jpg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подсвечник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http://pics.kz/s5/5e/63/85/5a/5e63855a34dcace122c23a0f20303032.jpg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поросёнок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http://bestmetodist.ucoz.ru/load/multimedia/izobrazitelnoe_iskusstvo/gzhel/37-1-0-194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агашка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u="sng" dirty="0" smtClean="0">
                <a:solidFill>
                  <a:srgbClr val="270EE4"/>
                </a:solidFill>
                <a:latin typeface="Times New Roman" pitchFamily="18" charset="0"/>
                <a:cs typeface="Times New Roman" pitchFamily="18" charset="0"/>
              </a:rPr>
              <a:t>http://viki.rdf.ru/item/1099/download/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Синь России 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http://s58.radikal.ru/i161/1001/7c/a6b6e5555fe4.jpg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хохлома посуда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http://www.multitour.ru/files/out/ex-photo/nijegor_masterovye/nijegor_masterovye_2.gorodeckaja_rospis.jpg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городец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http://a22002.rimg.info/icon/1986546000bf34912eb7dcbb3a699d83624b647974.jpg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городец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http://artorbita.ru/tipy_rospisi/foto_gorodec/gorodec10.jpg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городец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http://a22002.rimg.info/icon/1986546000b0477b17c25b76445323108b7aea6fbb.jpg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городец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посуда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http://i.uralweb.ru/albums/fotos/files/9f6/9f64630ff51631c4f09cf04501c327ed.jpg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городец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посуда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http://img0.liveinternet.ru/images/attach/c/1/58/478/58478016_duym18.jpg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дымково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http://store.prohandmade.ru/assets/images/products/686a30e5af.jpg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дымково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http://900igr.net/datai/iskusstvo/Dymkovskaja-igrushka.files/0003-003-CHem-znamenito-Dymkovo.jpg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дымково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http://www.digital-view.ru/images/20100226232911_dymkovo.jpg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дымково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http://s19.radikal.ru/i192/1003/de/0812fa330bb6.jpg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гжель круглый поднос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http://21region.org/uploads/posts/2009-02/1234366109_posuda2.jpg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гжель посуда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6"/>
              </a:rPr>
              <a:t>http://www.chitika.ru/upload/normal/gzhel_figurki_38.jpeg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статуэтка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7"/>
              </a:rPr>
              <a:t>http://assets2.lookatme.ru/1289488398/assets/article_image-image/a8/41/1268743/article_image-image-article.jpg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машина под гжель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8"/>
              </a:rPr>
              <a:t>http://stat18.privet.ru/lr/0a1aabeca745588335ea7c778a31a737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маникюр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9"/>
              </a:rPr>
              <a:t>http://www.xrest.ru/images/collection/00054/687/preview.jpg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орнамент гжель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30"/>
              </a:rPr>
              <a:t>http://pixelbrush.ru/uploads/posts/2009-02/1233679658_russian_ornament.jpg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орнамент хохлома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31"/>
              </a:rPr>
              <a:t>http://www.expresspodarok.ru/images/product_images/popup_images/M174478.jpg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телефон</a:t>
            </a: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32"/>
              </a:rPr>
              <a:t>http://dvleto.ru/datas/goods/825/hohlomab_small.gif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компьютерная мышь</a:t>
            </a:r>
          </a:p>
          <a:p>
            <a:pPr>
              <a:defRPr/>
            </a:pPr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33"/>
              </a:rPr>
              <a:t>http://futbolca.prostoprint.com/static/products/full-317cc0828a67267d73c54f2309686703.png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галстук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ln>
                  <a:solidFill>
                    <a:srgbClr val="3333FF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Изобразительное </a:t>
            </a:r>
            <a:r>
              <a:rPr lang="ru-RU" sz="1100" dirty="0" smtClean="0">
                <a:ln>
                  <a:solidFill>
                    <a:srgbClr val="3333FF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искусство. Основы народного и декоративно – прикладного искусства (набор плакатов)</a:t>
            </a:r>
          </a:p>
          <a:p>
            <a:pPr>
              <a:defRPr/>
            </a:pPr>
            <a:r>
              <a:rPr lang="ru-RU" sz="1100" dirty="0" smtClean="0">
                <a:ln>
                  <a:solidFill>
                    <a:srgbClr val="3333FF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Костерин Н. Учебное рисование, М:Просвещение, 1984 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134121"/>
            <a:ext cx="8101012" cy="994155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ХОХЛОМА</a:t>
            </a:r>
            <a:r>
              <a:rPr lang="ru-RU" sz="7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72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10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62815"/>
            <a:ext cx="4267200" cy="3200400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1062815"/>
            <a:ext cx="2765124" cy="4071966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3420269"/>
            <a:ext cx="4143404" cy="271464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991377"/>
            <a:ext cx="2357454" cy="2357454"/>
          </a:xfrm>
          <a:prstGeom prst="ellipse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01012" cy="114009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ГОРОДЕЦ</a:t>
            </a:r>
            <a:endParaRPr lang="ru-RU" sz="7200" b="1" dirty="0">
              <a:ln w="11430">
                <a:solidFill>
                  <a:sysClr val="windowText" lastClr="000000"/>
                </a:solidFill>
              </a:ln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563145"/>
            <a:ext cx="4095750" cy="3071812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991377"/>
            <a:ext cx="4200525" cy="3000396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4206087"/>
            <a:ext cx="2428892" cy="2361423"/>
          </a:xfrm>
          <a:prstGeom prst="ellipse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2634451"/>
            <a:ext cx="2428892" cy="2428892"/>
          </a:xfrm>
          <a:prstGeom prst="ellipse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101012" cy="114009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66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ДЫМКОВО</a:t>
            </a:r>
            <a:endParaRPr lang="ru-RU" sz="7200" b="1" dirty="0">
              <a:ln w="11430">
                <a:solidFill>
                  <a:sysClr val="windowText" lastClr="000000"/>
                </a:solidFill>
              </a:ln>
              <a:solidFill>
                <a:srgbClr val="00F66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490538"/>
            <a:ext cx="2214562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768475"/>
            <a:ext cx="73564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0"/>
            <a:ext cx="19685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01012" cy="114009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ГЖЕЛЬ</a:t>
            </a:r>
            <a:endParaRPr lang="ru-RU" sz="7200" b="1" dirty="0">
              <a:ln w="11430"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1062815"/>
            <a:ext cx="2643187" cy="3617913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277129"/>
            <a:ext cx="3335195" cy="2928958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3205955"/>
            <a:ext cx="3214710" cy="3141648"/>
          </a:xfrm>
          <a:prstGeom prst="ellipse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0" name="Рисунок 9" descr="mosoblmap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1205691"/>
            <a:ext cx="5643602" cy="5360877"/>
          </a:xfrm>
          <a:prstGeom prst="roundRect">
            <a:avLst/>
          </a:prstGeom>
          <a:ln w="28575">
            <a:solidFill>
              <a:srgbClr val="3333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Овал 10"/>
          <p:cNvSpPr/>
          <p:nvPr/>
        </p:nvSpPr>
        <p:spPr>
          <a:xfrm>
            <a:off x="5000625" y="3778250"/>
            <a:ext cx="142875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429250" y="3205163"/>
            <a:ext cx="785813" cy="358775"/>
          </a:xfrm>
          <a:prstGeom prst="wedgeRoundRectCallout">
            <a:avLst>
              <a:gd name="adj1" fmla="val -93560"/>
              <a:gd name="adj2" fmla="val 120884"/>
              <a:gd name="adj3" fmla="val 16667"/>
            </a:avLst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3333FF"/>
                </a:solidFill>
                <a:latin typeface="Arial Black" pitchFamily="34" charset="0"/>
              </a:rPr>
              <a:t>ГЖЕЛЬ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77129"/>
            <a:ext cx="4761783" cy="3571900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3134517"/>
            <a:ext cx="4643438" cy="3484096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101013" cy="1139825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101012" cy="1140090"/>
          </a:xfrm>
          <a:prstGeom prst="horizontalScroll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7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defTabSz="90507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ГЖЕЛЬ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1042E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формовочный цех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1042E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348567"/>
            <a:ext cx="4456661" cy="3342496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3205955"/>
            <a:ext cx="4500594" cy="3375446"/>
          </a:xfrm>
          <a:prstGeom prst="round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583</Words>
  <Application>Microsoft Office PowerPoint</Application>
  <PresentationFormat>Произвольный</PresentationFormat>
  <Paragraphs>150</Paragraphs>
  <Slides>26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ХОХЛОМА </vt:lpstr>
      <vt:lpstr>ГОРОДЕЦ</vt:lpstr>
      <vt:lpstr>ДЫМКОВО</vt:lpstr>
      <vt:lpstr>ГЖЕЛЬ</vt:lpstr>
      <vt:lpstr>ГЖЕЛЬ</vt:lpstr>
      <vt:lpstr>ГЖЕЛЬ</vt:lpstr>
      <vt:lpstr>ГЖЕЛЬ формовочный цех</vt:lpstr>
      <vt:lpstr>ГЖЕЛЬ формовочный цех</vt:lpstr>
      <vt:lpstr>Слайд 11</vt:lpstr>
      <vt:lpstr>ГЖЕЛЬ  цех художественной росписи</vt:lpstr>
      <vt:lpstr>ГЖЕЛЬ  печь для обжига</vt:lpstr>
      <vt:lpstr>ГЖЕЛЬСКАЯ посуда</vt:lpstr>
      <vt:lpstr>ГЖЕЛЬСКИЕ игрушки</vt:lpstr>
      <vt:lpstr>ГЖЕЛЬ   современная</vt:lpstr>
      <vt:lpstr>Слайд 17</vt:lpstr>
      <vt:lpstr>Элементы росписи</vt:lpstr>
      <vt:lpstr>Элементы росписи:  агашка – гжельская роза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Платье для Зимы</dc:title>
  <dc:creator>Татка </dc:creator>
  <cp:lastModifiedBy>Admin</cp:lastModifiedBy>
  <cp:revision>123</cp:revision>
  <dcterms:created xsi:type="dcterms:W3CDTF">2010-06-15T15:21:05Z</dcterms:created>
  <dcterms:modified xsi:type="dcterms:W3CDTF">2011-01-11T14:57:04Z</dcterms:modified>
</cp:coreProperties>
</file>