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3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3" r:id="rId13"/>
    <p:sldId id="275" r:id="rId14"/>
    <p:sldId id="264" r:id="rId15"/>
    <p:sldId id="274" r:id="rId16"/>
    <p:sldId id="299" r:id="rId17"/>
    <p:sldId id="295" r:id="rId18"/>
    <p:sldId id="297" r:id="rId19"/>
    <p:sldId id="296" r:id="rId20"/>
    <p:sldId id="298" r:id="rId21"/>
    <p:sldId id="277" r:id="rId22"/>
    <p:sldId id="258" r:id="rId23"/>
    <p:sldId id="259" r:id="rId24"/>
    <p:sldId id="260" r:id="rId25"/>
    <p:sldId id="261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6" autoAdjust="0"/>
    <p:restoredTop sz="94707" autoAdjust="0"/>
  </p:normalViewPr>
  <p:slideViewPr>
    <p:cSldViewPr>
      <p:cViewPr>
        <p:scale>
          <a:sx n="60" d="100"/>
          <a:sy n="60" d="100"/>
        </p:scale>
        <p:origin x="-1440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BFEE-154F-48D5-ADB6-5E66CB4099A4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A19C-5CB1-48CE-BE30-1647A5F5E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BFEE-154F-48D5-ADB6-5E66CB4099A4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A19C-5CB1-48CE-BE30-1647A5F5E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BFEE-154F-48D5-ADB6-5E66CB4099A4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A19C-5CB1-48CE-BE30-1647A5F5E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BFEE-154F-48D5-ADB6-5E66CB4099A4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A19C-5CB1-48CE-BE30-1647A5F5E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BFEE-154F-48D5-ADB6-5E66CB4099A4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A19C-5CB1-48CE-BE30-1647A5F5E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BFEE-154F-48D5-ADB6-5E66CB4099A4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A19C-5CB1-48CE-BE30-1647A5F5E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BFEE-154F-48D5-ADB6-5E66CB4099A4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A19C-5CB1-48CE-BE30-1647A5F5E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BFEE-154F-48D5-ADB6-5E66CB4099A4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A19C-5CB1-48CE-BE30-1647A5F5E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BFEE-154F-48D5-ADB6-5E66CB4099A4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A19C-5CB1-48CE-BE30-1647A5F5E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BFEE-154F-48D5-ADB6-5E66CB4099A4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A19C-5CB1-48CE-BE30-1647A5F5E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BFEE-154F-48D5-ADB6-5E66CB4099A4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A19C-5CB1-48CE-BE30-1647A5F5E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BFEE-154F-48D5-ADB6-5E66CB4099A4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8A19C-5CB1-48CE-BE30-1647A5F5E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071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Формирование информационной культуры  лицеистов  в библиотеке  на интегрированных уроках с преподавателями математики.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3248"/>
            <a:ext cx="9144000" cy="321471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Вводный курс геометрии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«Сыскное  </a:t>
            </a:r>
            <a:r>
              <a:rPr lang="ru-RU" dirty="0" err="1" smtClean="0">
                <a:solidFill>
                  <a:srgbClr val="FF0000"/>
                </a:solidFill>
              </a:rPr>
              <a:t>агенство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7 класс.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Библиотекарь   </a:t>
            </a:r>
            <a:r>
              <a:rPr lang="ru-RU" dirty="0" err="1" smtClean="0">
                <a:solidFill>
                  <a:schemeClr val="tx1"/>
                </a:solidFill>
              </a:rPr>
              <a:t>Хозивалиева</a:t>
            </a:r>
            <a:r>
              <a:rPr lang="ru-RU" dirty="0" smtClean="0">
                <a:solidFill>
                  <a:schemeClr val="tx1"/>
                </a:solidFill>
              </a:rPr>
              <a:t> М.П.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Преподаватель    Феофанова М.В.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Астрахань    2010  Лицей № 2     ИБЦ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Лице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142852"/>
            <a:ext cx="932688" cy="1225296"/>
          </a:xfrm>
          <a:prstGeom prst="rect">
            <a:avLst/>
          </a:prstGeom>
        </p:spPr>
      </p:pic>
      <p:pic>
        <p:nvPicPr>
          <p:cNvPr id="5" name="Рисунок 4" descr="Лице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0"/>
            <a:ext cx="932688" cy="1225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86712" cy="7858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    Именной указатель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813"/>
            <a:ext cx="8286750" cy="6072187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     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    </a:t>
            </a:r>
            <a:r>
              <a:rPr lang="ru-RU" b="1" dirty="0" smtClean="0">
                <a:solidFill>
                  <a:srgbClr val="7030A0"/>
                </a:solidFill>
                <a:cs typeface="Times New Roman" charset="0"/>
              </a:rPr>
              <a:t>Ампёр Андре Мари</a:t>
            </a:r>
            <a:r>
              <a:rPr lang="ru-RU" sz="2800" b="1" dirty="0" smtClean="0">
                <a:solidFill>
                  <a:srgbClr val="7030A0"/>
                </a:solidFill>
                <a:cs typeface="Times New Roman" charset="0"/>
              </a:rPr>
              <a:t>(1775—1836) — французский физик. Один из основоположников теории электричества и магнетизма. Его именем названа единица силы электрического тока 111 — 112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cs typeface="Times New Roman" charset="0"/>
              </a:rPr>
              <a:t>   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    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  <a:cs typeface="Times New Roman" charset="0"/>
              </a:rPr>
              <a:t>Архимёд</a:t>
            </a:r>
            <a:r>
              <a:rPr lang="ru-RU" sz="2800" b="1" dirty="0" smtClean="0">
                <a:solidFill>
                  <a:srgbClr val="7030A0"/>
                </a:solidFill>
                <a:cs typeface="Times New Roman" charset="0"/>
              </a:rPr>
              <a:t> (около 287—212 до н. э.) — древнегреческий математик, механик. Открыл закон, названный его именем. Обосновал закон рычага. Изобрёл «архимедов винт», полиспаст, червячную зубчатую передачу, прибор для измерения видимого диаметра Солнца, способ определения состава сплавов взвешиванием изделий в воде 39, 48, 49, 55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    </a:t>
            </a:r>
            <a:endParaRPr lang="ru-RU" sz="2800" b="1" dirty="0" smtClean="0">
              <a:cs typeface="Times New Roman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400" b="1" dirty="0" smtClean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CFF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Предметный указатель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382000" cy="5486400"/>
          </a:xfrm>
        </p:spPr>
        <p:txBody>
          <a:bodyPr>
            <a:normAutofit/>
          </a:bodyPr>
          <a:lstStyle/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00"/>
                </a:solidFill>
                <a:cs typeface="Times New Roman" charset="0"/>
              </a:rPr>
              <a:t> Авианосец 585—586</a:t>
            </a:r>
            <a:endParaRPr lang="ru-RU" sz="2800" b="1" dirty="0" smtClean="0">
              <a:cs typeface="Times New Roman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- «Аргус»  585, 586</a:t>
            </a:r>
            <a:endParaRPr lang="ru-RU" b="1" dirty="0" smtClean="0">
              <a:latin typeface="+mj-lt"/>
              <a:cs typeface="Times New Roman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- «</a:t>
            </a:r>
            <a:r>
              <a:rPr lang="ru-RU" b="1" dirty="0" err="1" smtClean="0">
                <a:solidFill>
                  <a:srgbClr val="000000"/>
                </a:solidFill>
                <a:latin typeface="+mj-lt"/>
                <a:cs typeface="Times New Roman" charset="0"/>
              </a:rPr>
              <a:t>Нимиц</a:t>
            </a:r>
            <a:r>
              <a:rPr lang="ru-RU" b="1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» 586</a:t>
            </a:r>
            <a:endParaRPr lang="ru-RU" b="1" dirty="0" smtClean="0">
              <a:latin typeface="+mj-lt"/>
              <a:cs typeface="Times New Roman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0000"/>
                </a:solidFill>
                <a:latin typeface="+mj-lt"/>
                <a:cs typeface="Courier New" pitchFamily="49" charset="0"/>
              </a:rPr>
              <a:t>- «</a:t>
            </a:r>
            <a:r>
              <a:rPr lang="ru-RU" b="1" dirty="0" err="1" smtClean="0">
                <a:solidFill>
                  <a:srgbClr val="000000"/>
                </a:solidFill>
                <a:latin typeface="+mj-lt"/>
                <a:cs typeface="Courier New" pitchFamily="49" charset="0"/>
              </a:rPr>
              <a:t>Фьюриес</a:t>
            </a:r>
            <a:r>
              <a:rPr lang="ru-RU" b="1" dirty="0" smtClean="0">
                <a:solidFill>
                  <a:srgbClr val="000000"/>
                </a:solidFill>
                <a:latin typeface="+mj-lt"/>
                <a:cs typeface="Courier New" pitchFamily="49" charset="0"/>
              </a:rPr>
              <a:t>» 585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0000"/>
                </a:solidFill>
                <a:latin typeface="+mj-lt"/>
                <a:cs typeface="Courier New" pitchFamily="49" charset="0"/>
              </a:rPr>
              <a:t>Авиация 396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0000"/>
                </a:solidFill>
                <a:latin typeface="+mj-lt"/>
                <a:cs typeface="Courier New" pitchFamily="49" charset="0"/>
              </a:rPr>
              <a:t> Авиетка 404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0000"/>
                </a:solidFill>
                <a:latin typeface="+mj-lt"/>
                <a:cs typeface="Courier New" pitchFamily="49" charset="0"/>
              </a:rPr>
              <a:t> Автобус 318-319, 325</a:t>
            </a:r>
            <a:endParaRPr lang="ru-RU" b="1" dirty="0" smtClean="0">
              <a:latin typeface="+mj-lt"/>
              <a:cs typeface="Times New Roman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Автомат перекоса 425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 Автоматическое оружие, принцип работы 499,501-502 </a:t>
            </a:r>
            <a:endParaRPr lang="ru-RU" b="1" dirty="0" smtClean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12144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Список литературы    (библиография)</a:t>
            </a:r>
          </a:p>
        </p:txBody>
      </p:sp>
      <p:pic>
        <p:nvPicPr>
          <p:cNvPr id="18435" name="Рисунок 2" descr="File0038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85860"/>
            <a:ext cx="80724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7159" y="428625"/>
            <a:ext cx="7429530" cy="132397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Требования к практическому заданию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1928813"/>
            <a:ext cx="9144000" cy="4929187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 1.Сформулируй цель работы.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2.  Правильно выбери источник информации (обоснуй выбор).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3. Помни о  видах расположения  материала  в энциклопедиях.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4. Выделяй главное и кратко его записывай.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714355"/>
          <a:ext cx="8258205" cy="536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641"/>
                <a:gridCol w="1651641"/>
                <a:gridCol w="1651641"/>
                <a:gridCol w="1651641"/>
                <a:gridCol w="1651641"/>
              </a:tblGrid>
              <a:tr h="1042995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источников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известная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ошибочная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</a:tr>
              <a:tr h="1042995">
                <a:tc>
                  <a:txBody>
                    <a:bodyPr/>
                    <a:lstStyle/>
                    <a:p>
                      <a:r>
                        <a:rPr lang="ru-RU" dirty="0" smtClean="0"/>
                        <a:t>Ожегов С. И. Толковый словарь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42995">
                <a:tc>
                  <a:txBody>
                    <a:bodyPr/>
                    <a:lstStyle/>
                    <a:p>
                      <a:r>
                        <a:rPr lang="ru-RU" dirty="0" smtClean="0"/>
                        <a:t>Энциклопедия для детей. Математика.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Энциклопеди</a:t>
                      </a:r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ческий</a:t>
                      </a:r>
                      <a:r>
                        <a:rPr lang="ru-RU" dirty="0" smtClean="0"/>
                        <a:t> словарь юного</a:t>
                      </a:r>
                      <a:r>
                        <a:rPr lang="ru-RU" baseline="0" dirty="0" smtClean="0"/>
                        <a:t> 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42995">
                <a:tc>
                  <a:txBody>
                    <a:bodyPr/>
                    <a:lstStyle/>
                    <a:p>
                      <a:r>
                        <a:rPr lang="ru-RU" dirty="0" smtClean="0"/>
                        <a:t>БСЭ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071671" y="500063"/>
            <a:ext cx="5715040" cy="785812"/>
          </a:xfrm>
          <a:solidFill>
            <a:srgbClr val="FFCCFF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Алгоритм поиска</a:t>
            </a:r>
          </a:p>
        </p:txBody>
      </p:sp>
      <p:pic>
        <p:nvPicPr>
          <p:cNvPr id="19459" name="Picture 3" descr="C:\Program Files\Microsoft Office\MEDIA\CAGCAT10\j0195812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357188"/>
            <a:ext cx="2071687" cy="2643187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50" y="1571625"/>
            <a:ext cx="5429250" cy="135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Сформулируйте свою тему, установите, в какую более широкую тему она входит или какие более узкие темы она включает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786188" y="2928938"/>
            <a:ext cx="1928812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85813" y="3571875"/>
            <a:ext cx="69294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Поиск информации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000125" y="4000500"/>
            <a:ext cx="500063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57625" y="4000500"/>
            <a:ext cx="571500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6072188" y="3857625"/>
            <a:ext cx="1000125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4313" y="4429125"/>
            <a:ext cx="2143125" cy="1928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Научно –популярные книги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43188" y="4357688"/>
            <a:ext cx="2428875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Энциклопедии универсальные и тематические на разных носителях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86375" y="4357688"/>
            <a:ext cx="1714500" cy="2071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Каталоги, картотеки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15188" y="4286250"/>
            <a:ext cx="785812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</a:t>
            </a:r>
          </a:p>
          <a:p>
            <a:pPr algn="ctr">
              <a:defRPr/>
            </a:pPr>
            <a:r>
              <a:rPr lang="ru-RU" dirty="0"/>
              <a:t>тер</a:t>
            </a:r>
          </a:p>
          <a:p>
            <a:pPr algn="ctr">
              <a:defRPr/>
            </a:pPr>
            <a:r>
              <a:rPr lang="ru-RU" dirty="0"/>
              <a:t>нет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429500" y="4214813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215188" y="3929063"/>
            <a:ext cx="428625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Сначала мы в ритме  едином споём,</a:t>
            </a:r>
            <a:br>
              <a:rPr lang="ru-RU" sz="2400" dirty="0" smtClean="0"/>
            </a:br>
            <a:r>
              <a:rPr lang="ru-RU" sz="2400" dirty="0" smtClean="0"/>
              <a:t>Затем добавим союз или слово.</a:t>
            </a:r>
            <a:br>
              <a:rPr lang="ru-RU" sz="2400" dirty="0" smtClean="0"/>
            </a:br>
            <a:r>
              <a:rPr lang="ru-RU" sz="2400" dirty="0" smtClean="0"/>
              <a:t>А в целом мы линию в круге  найдём</a:t>
            </a:r>
            <a:br>
              <a:rPr lang="ru-RU" sz="2400" dirty="0" smtClean="0"/>
            </a:br>
            <a:r>
              <a:rPr lang="ru-RU" sz="2400" dirty="0" smtClean="0"/>
              <a:t>Иль  тела часть </a:t>
            </a:r>
            <a:r>
              <a:rPr lang="ru-RU" sz="2400" dirty="0" err="1" smtClean="0"/>
              <a:t>осетрова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Содержимое 6" descr="File0365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4061419"/>
            <a:ext cx="8342661" cy="2371274"/>
          </a:xfrm>
        </p:spPr>
      </p:pic>
      <p:sp>
        <p:nvSpPr>
          <p:cNvPr id="4" name="Овал 3"/>
          <p:cNvSpPr/>
          <p:nvPr/>
        </p:nvSpPr>
        <p:spPr>
          <a:xfrm>
            <a:off x="2214546" y="1928802"/>
            <a:ext cx="2571768" cy="23574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>
            <a:endCxn id="4" idx="4"/>
          </p:cNvCxnSpPr>
          <p:nvPr/>
        </p:nvCxnSpPr>
        <p:spPr>
          <a:xfrm rot="16200000" flipH="1">
            <a:off x="2285984" y="3071810"/>
            <a:ext cx="228601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2"/>
            <a:endCxn id="4" idx="6"/>
          </p:cNvCxnSpPr>
          <p:nvPr/>
        </p:nvCxnSpPr>
        <p:spPr>
          <a:xfrm rot="10800000" flipH="1">
            <a:off x="2214546" y="3107529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857884" y="1285860"/>
            <a:ext cx="3000396" cy="2571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929454" y="1357298"/>
            <a:ext cx="1857388" cy="1500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За высокими  горами</a:t>
            </a:r>
            <a:br>
              <a:rPr lang="ru-RU" sz="2800" dirty="0" smtClean="0"/>
            </a:br>
            <a:r>
              <a:rPr lang="ru-RU" sz="2800" dirty="0" smtClean="0"/>
              <a:t>   У подножия Кремля</a:t>
            </a:r>
            <a:br>
              <a:rPr lang="ru-RU" sz="2800" dirty="0" smtClean="0"/>
            </a:br>
            <a:r>
              <a:rPr lang="ru-RU" sz="2800" dirty="0" smtClean="0"/>
              <a:t>                 Место с яркими цветами</a:t>
            </a:r>
            <a:br>
              <a:rPr lang="ru-RU" sz="2800" dirty="0" smtClean="0"/>
            </a:br>
            <a:r>
              <a:rPr lang="ru-RU" sz="2800" dirty="0" smtClean="0"/>
              <a:t>  Вдруг увидим ты и я.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2" descr="C:\Documents and Settings\Biblio1\Рабочий стол\Новая папка\File2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2428869"/>
            <a:ext cx="25037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2357430"/>
            <a:ext cx="30718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уб 8"/>
          <p:cNvSpPr/>
          <p:nvPr/>
        </p:nvSpPr>
        <p:spPr>
          <a:xfrm>
            <a:off x="5500694" y="1857364"/>
            <a:ext cx="2286016" cy="271459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File0363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5072074"/>
            <a:ext cx="4982489" cy="1500198"/>
          </a:xfrm>
          <a:prstGeom prst="rect">
            <a:avLst/>
          </a:prstGeom>
        </p:spPr>
      </p:pic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928802"/>
            <a:ext cx="24276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0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Есть только миг  между прошлым и будущим.</a:t>
            </a:r>
          </a:p>
          <a:p>
            <a:pPr algn="ctr"/>
            <a:r>
              <a:rPr lang="ru-RU" sz="3600" dirty="0" smtClean="0"/>
              <a:t>На грани жизни и смерти.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19176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     Есть русских множество семей,</a:t>
            </a:r>
            <a:br>
              <a:rPr lang="ru-RU" sz="2400" dirty="0" smtClean="0"/>
            </a:br>
            <a:r>
              <a:rPr lang="ru-RU" sz="2400" dirty="0" smtClean="0"/>
              <a:t>Они как- будто добры,</a:t>
            </a:r>
            <a:br>
              <a:rPr lang="ru-RU" sz="2400" dirty="0" smtClean="0"/>
            </a:br>
            <a:r>
              <a:rPr lang="ru-RU" sz="2400" dirty="0" smtClean="0"/>
              <a:t>          Но им у крепостных людей</a:t>
            </a:r>
            <a:br>
              <a:rPr lang="ru-RU" sz="2400" dirty="0" smtClean="0"/>
            </a:br>
            <a:r>
              <a:rPr lang="ru-RU" sz="2400" dirty="0" smtClean="0"/>
              <a:t>        Считать не стыдно рёбра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Н.А.Некрасов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C:\Documents and Settings\Biblio1\Рабочий стол\Новая папка\File2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428868"/>
            <a:ext cx="2280702" cy="395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37830" y="2428868"/>
            <a:ext cx="3763131" cy="384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Познавательные:</a:t>
            </a:r>
          </a:p>
          <a:p>
            <a:r>
              <a:rPr lang="ru-RU" sz="2400" dirty="0" smtClean="0"/>
              <a:t> формирование знаний о различных видах энциклопедических словарей, научно –популярной литературе, умений обрабатывать полученные знания.</a:t>
            </a:r>
          </a:p>
          <a:p>
            <a:r>
              <a:rPr lang="ru-RU" sz="2400" dirty="0" smtClean="0"/>
              <a:t>Развивающие:</a:t>
            </a:r>
          </a:p>
          <a:p>
            <a:pPr>
              <a:buNone/>
            </a:pPr>
            <a:r>
              <a:rPr lang="ru-RU" sz="2400" dirty="0" smtClean="0"/>
              <a:t>     развитие математической речи и мышления (обогащение словарного запаса, нахождение многогранности понятий, используемых в математике и повседневности); приобретение  навыков работы  со справочной и научно –популярной  литературой.</a:t>
            </a:r>
          </a:p>
          <a:p>
            <a:pPr>
              <a:buNone/>
            </a:pPr>
            <a:r>
              <a:rPr lang="ru-RU" sz="2400" dirty="0" smtClean="0"/>
              <a:t>Воспитывающие: воспитание информационной культуры, умения работать в группе, развитие критического мышления.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Что объединяет этих двух водителей и любителей решения определенного типа задач?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Picture 3" descr="C:\Documents and Settings\Biblio1\Рабочий стол\Новая папка\File2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85926"/>
            <a:ext cx="3775148" cy="475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Biblio1\Рабочий стол\Новая папка\File22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714488"/>
            <a:ext cx="3676648" cy="474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58579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000108"/>
          <a:ext cx="9229486" cy="5643602"/>
        </p:xfrm>
        <a:graphic>
          <a:graphicData uri="http://schemas.openxmlformats.org/presentationml/2006/ole">
            <p:oleObj spid="_x0000_s2050" name="Документ" r:id="rId3" imgW="6549569" imgH="3161321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142984"/>
            <a:ext cx="65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00174"/>
            <a:ext cx="25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0716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857364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71670" y="35718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392906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00232" y="4286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71670" y="45720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58148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715272" y="164305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643834" y="92867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643834" y="128586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786710" y="192880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929322" y="3500438"/>
            <a:ext cx="32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00760" y="385762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072198" y="421481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00760" y="450057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Образцы мини сочинений.</a:t>
            </a:r>
            <a:endParaRPr lang="ru-RU" dirty="0"/>
          </a:p>
        </p:txBody>
      </p:sp>
      <p:pic>
        <p:nvPicPr>
          <p:cNvPr id="4" name="Содержимое 3" descr="File0154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1" y="1500174"/>
            <a:ext cx="3929090" cy="4857784"/>
          </a:xfrm>
        </p:spPr>
      </p:pic>
      <p:pic>
        <p:nvPicPr>
          <p:cNvPr id="5" name="Рисунок 4" descr="File0152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500174"/>
            <a:ext cx="400052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0150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0" y="285728"/>
            <a:ext cx="4241346" cy="6286544"/>
          </a:xfrm>
        </p:spPr>
      </p:pic>
      <p:pic>
        <p:nvPicPr>
          <p:cNvPr id="5" name="Рисунок 4" descr="File0148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4168560" cy="628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Стихи учащихся о геометрии</a:t>
            </a:r>
            <a:endParaRPr lang="ru-RU" dirty="0"/>
          </a:p>
        </p:txBody>
      </p:sp>
      <p:pic>
        <p:nvPicPr>
          <p:cNvPr id="4" name="Содержимое 3" descr="File0147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071546"/>
            <a:ext cx="3571900" cy="5286412"/>
          </a:xfrm>
        </p:spPr>
      </p:pic>
      <p:sp>
        <p:nvSpPr>
          <p:cNvPr id="5" name="Прямоугольник 4"/>
          <p:cNvSpPr/>
          <p:nvPr/>
        </p:nvSpPr>
        <p:spPr>
          <a:xfrm>
            <a:off x="4286248" y="1071546"/>
            <a:ext cx="4214842" cy="5357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 прямые и углы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Все ребята знать должны,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Катеты , симметрия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Это геометрия.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Есть углы прямые,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Острые, тупые,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Конусы и пирамиды,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Треугольники всех видов.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Должен это я всё  знать,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Теоремы разбирать.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Геометрия  важна,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Людям всем она нужна!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0145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2214578" cy="2373703"/>
          </a:xfrm>
        </p:spPr>
      </p:pic>
      <p:pic>
        <p:nvPicPr>
          <p:cNvPr id="5" name="Рисунок 4" descr="File0144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142852"/>
            <a:ext cx="1785950" cy="2585642"/>
          </a:xfrm>
          <a:prstGeom prst="rect">
            <a:avLst/>
          </a:prstGeom>
        </p:spPr>
      </p:pic>
      <p:pic>
        <p:nvPicPr>
          <p:cNvPr id="6" name="Рисунок 5" descr="File0143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42852"/>
            <a:ext cx="2004027" cy="2571768"/>
          </a:xfrm>
          <a:prstGeom prst="rect">
            <a:avLst/>
          </a:prstGeom>
        </p:spPr>
      </p:pic>
      <p:pic>
        <p:nvPicPr>
          <p:cNvPr id="7" name="Рисунок 6" descr="File0142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43702" y="142852"/>
            <a:ext cx="2272401" cy="2571768"/>
          </a:xfrm>
          <a:prstGeom prst="rect">
            <a:avLst/>
          </a:prstGeom>
        </p:spPr>
      </p:pic>
      <p:pic>
        <p:nvPicPr>
          <p:cNvPr id="8" name="Рисунок 7" descr="File0141.bmp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282" y="3643314"/>
            <a:ext cx="2758638" cy="2764926"/>
          </a:xfrm>
          <a:prstGeom prst="rect">
            <a:avLst/>
          </a:prstGeom>
        </p:spPr>
      </p:pic>
      <p:pic>
        <p:nvPicPr>
          <p:cNvPr id="9" name="Рисунок 8" descr="File0140.bmp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43241" y="3643314"/>
            <a:ext cx="2735862" cy="2786082"/>
          </a:xfrm>
          <a:prstGeom prst="rect">
            <a:avLst/>
          </a:prstGeom>
        </p:spPr>
      </p:pic>
      <p:pic>
        <p:nvPicPr>
          <p:cNvPr id="10" name="Рисунок 9" descr="File0138.bmp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072198" y="3643314"/>
            <a:ext cx="276274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0137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4500570"/>
            <a:ext cx="2857520" cy="2000264"/>
          </a:xfrm>
        </p:spPr>
      </p:pic>
      <p:pic>
        <p:nvPicPr>
          <p:cNvPr id="5" name="Рисунок 4" descr="File0136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428604"/>
            <a:ext cx="5000660" cy="3857652"/>
          </a:xfrm>
          <a:prstGeom prst="rect">
            <a:avLst/>
          </a:prstGeom>
        </p:spPr>
      </p:pic>
      <p:pic>
        <p:nvPicPr>
          <p:cNvPr id="6" name="Рисунок 5" descr="File0135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4500570"/>
            <a:ext cx="3207010" cy="200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Энциклопедии по математике.</a:t>
            </a:r>
            <a:endParaRPr lang="ru-RU" dirty="0"/>
          </a:p>
        </p:txBody>
      </p:sp>
      <p:pic>
        <p:nvPicPr>
          <p:cNvPr id="3075" name="Picture 3" descr="E:\маша\маша\File0196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00174"/>
            <a:ext cx="3640458" cy="4929222"/>
          </a:xfrm>
          <a:prstGeom prst="rect">
            <a:avLst/>
          </a:prstGeom>
          <a:noFill/>
        </p:spPr>
      </p:pic>
      <p:pic>
        <p:nvPicPr>
          <p:cNvPr id="3076" name="Picture 4" descr="E:\маша\маша\File0197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500174"/>
            <a:ext cx="3230522" cy="5014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Справочный  аппарат книги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357298"/>
            <a:ext cx="8358246" cy="476886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 eaLnBrk="1" hangingPunct="1"/>
            <a:r>
              <a:rPr lang="ru-RU" sz="3600" dirty="0" smtClean="0"/>
              <a:t>Аннотация;</a:t>
            </a:r>
          </a:p>
          <a:p>
            <a:pPr algn="just" eaLnBrk="1" hangingPunct="1"/>
            <a:r>
              <a:rPr lang="ru-RU" sz="3600" dirty="0" smtClean="0"/>
              <a:t>Предисловие;</a:t>
            </a:r>
          </a:p>
          <a:p>
            <a:pPr algn="just" eaLnBrk="1" hangingPunct="1"/>
            <a:r>
              <a:rPr lang="ru-RU" sz="3600" dirty="0" smtClean="0"/>
              <a:t>Содержание;</a:t>
            </a:r>
          </a:p>
          <a:p>
            <a:pPr algn="just" eaLnBrk="1" hangingPunct="1"/>
            <a:r>
              <a:rPr lang="ru-RU" sz="3600" dirty="0" smtClean="0"/>
              <a:t>Приложение;</a:t>
            </a:r>
          </a:p>
          <a:p>
            <a:pPr algn="just" eaLnBrk="1" hangingPunct="1"/>
            <a:r>
              <a:rPr lang="ru-RU" sz="3600" dirty="0" smtClean="0"/>
              <a:t>Именной указатель;</a:t>
            </a:r>
          </a:p>
          <a:p>
            <a:pPr algn="just" eaLnBrk="1" hangingPunct="1"/>
            <a:r>
              <a:rPr lang="ru-RU" sz="3600" dirty="0" smtClean="0"/>
              <a:t>Предметный указатель;</a:t>
            </a:r>
          </a:p>
          <a:p>
            <a:pPr algn="just" eaLnBrk="1" hangingPunct="1"/>
            <a:r>
              <a:rPr lang="ru-RU" sz="3600" dirty="0" smtClean="0"/>
              <a:t>Список литературы.</a:t>
            </a:r>
          </a:p>
          <a:p>
            <a:pPr algn="just" eaLnBrk="1" hangingPunct="1"/>
            <a:endParaRPr lang="ru-RU" sz="3600" dirty="0" smtClean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6572250" y="3071813"/>
            <a:ext cx="1571625" cy="16430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3714744" y="1785926"/>
            <a:ext cx="292895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Улыбающееся лицо 7"/>
          <p:cNvSpPr/>
          <p:nvPr/>
        </p:nvSpPr>
        <p:spPr>
          <a:xfrm>
            <a:off x="6572264" y="3071810"/>
            <a:ext cx="1571625" cy="16430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3714744" y="2571744"/>
            <a:ext cx="271464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428992" y="3143248"/>
            <a:ext cx="300039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4929190" y="4071942"/>
            <a:ext cx="1928826" cy="1821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5000628" y="4000504"/>
            <a:ext cx="164307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8" idx="2"/>
          </p:cNvCxnSpPr>
          <p:nvPr/>
        </p:nvCxnSpPr>
        <p:spPr>
          <a:xfrm rot="10800000" flipV="1">
            <a:off x="4643438" y="3893340"/>
            <a:ext cx="1928826" cy="535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3428992" y="3714752"/>
            <a:ext cx="300039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07154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FF00"/>
                </a:solidFill>
              </a:rPr>
              <a:t>Аннотация</a:t>
            </a:r>
            <a:r>
              <a:rPr lang="ru-RU" dirty="0" smtClean="0"/>
              <a:t>  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571500" y="1071563"/>
            <a:ext cx="4143375" cy="57864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dirty="0" smtClean="0"/>
              <a:t>Это краткое изложение содержания книги.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dirty="0" smtClean="0"/>
              <a:t>Задача аннотации передать суть книги  заинтересовать читателя.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dirty="0" smtClean="0"/>
              <a:t>Расположена на первой или последней странице книги.</a:t>
            </a:r>
          </a:p>
        </p:txBody>
      </p:sp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285875"/>
            <a:ext cx="3714750" cy="52863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dirty="0" smtClean="0"/>
              <a:t>Аннотации бывают рекомендательные и информационные.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dirty="0" smtClean="0"/>
              <a:t>Привычка пользоваться аннотацией - одна из главных привычек серьезного  читателя.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FF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</a:t>
            </a:r>
            <a:r>
              <a:rPr lang="ru-RU" dirty="0" smtClean="0">
                <a:solidFill>
                  <a:srgbClr val="00B0F0"/>
                </a:solidFill>
              </a:rPr>
              <a:t>Предисловие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428750"/>
            <a:ext cx="3643343" cy="5429250"/>
          </a:xfrm>
          <a:gradFill>
            <a:gsLst>
              <a:gs pos="0">
                <a:srgbClr val="CC99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800" dirty="0" smtClean="0"/>
              <a:t>«предисловия пишутся для  того , чтобы облегчить читателю понимание книги»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/>
              <a:t>   М. Горький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000" dirty="0" smtClean="0"/>
              <a:t>Вводный текст, предваряющий изложение основного материала.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000" dirty="0" smtClean="0"/>
              <a:t>Элемент справочного аппарата книги.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4000" dirty="0" smtClean="0"/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28750"/>
            <a:ext cx="3929060" cy="5429250"/>
          </a:xfrm>
          <a:gradFill>
            <a:gsLst>
              <a:gs pos="0">
                <a:srgbClr val="CC99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Представляет следующие сведения о книге: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 Цель и особенности издания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Принципы его   подготовки и структура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Характеристика основных разделов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Читательский адрес  книги.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417638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B050"/>
                </a:solidFill>
              </a:rPr>
              <a:t>         Приложение</a:t>
            </a:r>
          </a:p>
        </p:txBody>
      </p:sp>
      <p:sp>
        <p:nvSpPr>
          <p:cNvPr id="15363" name="Содержимое 3"/>
          <p:cNvSpPr>
            <a:spLocks noGrp="1"/>
          </p:cNvSpPr>
          <p:nvPr>
            <p:ph sz="quarter" idx="2"/>
          </p:nvPr>
        </p:nvSpPr>
        <p:spPr>
          <a:xfrm>
            <a:off x="0" y="1428750"/>
            <a:ext cx="4071938" cy="542925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32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  </a:t>
            </a:r>
            <a:r>
              <a:rPr lang="ru-RU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Помещается в  конце издания, включает материалы, дополняющие основной  текст издания</a:t>
            </a:r>
          </a:p>
        </p:txBody>
      </p:sp>
      <p:sp>
        <p:nvSpPr>
          <p:cNvPr id="11268" name="Содержимое 5"/>
          <p:cNvSpPr>
            <a:spLocks noGrp="1"/>
          </p:cNvSpPr>
          <p:nvPr>
            <p:ph sz="quarter" idx="4"/>
          </p:nvPr>
        </p:nvSpPr>
        <p:spPr>
          <a:xfrm>
            <a:off x="3929063" y="1428750"/>
            <a:ext cx="4214812" cy="542925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ru-RU" sz="3200" dirty="0" smtClean="0">
              <a:solidFill>
                <a:srgbClr val="0070C0"/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Составная часть  книги,  справочный аппарат : статьи, документы , письма, карты, схемы, таблицы, все виды указателей, примечания,  словари терминов ,   список иллюстраций </a:t>
            </a:r>
            <a:r>
              <a:rPr lang="ru-RU" sz="35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итд</a:t>
            </a:r>
            <a:r>
              <a:rPr lang="ru-RU" sz="3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rgbClr val="FFCCFF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Содержание , оглавление.</a:t>
            </a:r>
          </a:p>
        </p:txBody>
      </p:sp>
      <p:sp>
        <p:nvSpPr>
          <p:cNvPr id="10243" name="Содержимое 5"/>
          <p:cNvSpPr>
            <a:spLocks noGrp="1"/>
          </p:cNvSpPr>
          <p:nvPr>
            <p:ph sz="quarter" idx="2"/>
          </p:nvPr>
        </p:nvSpPr>
        <p:spPr>
          <a:xfrm>
            <a:off x="428625" y="1428750"/>
            <a:ext cx="3900488" cy="54292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 Система  заголовков всех значительных  частей книги с указанием страниц, где   они помещены.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 Оглавление - часть справочного аппарата книги.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Оглавление –перечень глав и статей, входящих в книгу, помещается в начале или в конце книги.</a:t>
            </a:r>
          </a:p>
        </p:txBody>
      </p:sp>
      <p:pic>
        <p:nvPicPr>
          <p:cNvPr id="13316" name="Рисунок 3" descr="File0037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1214438"/>
            <a:ext cx="32861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7"/>
          <p:cNvSpPr>
            <a:spLocks noGrp="1"/>
          </p:cNvSpPr>
          <p:nvPr>
            <p:ph type="title"/>
          </p:nvPr>
        </p:nvSpPr>
        <p:spPr>
          <a:xfrm>
            <a:off x="1571604" y="0"/>
            <a:ext cx="6643734" cy="142875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FF00"/>
                </a:solidFill>
              </a:rPr>
              <a:t>     </a:t>
            </a:r>
            <a:r>
              <a:rPr lang="ru-RU" sz="5300" dirty="0" smtClean="0">
                <a:solidFill>
                  <a:srgbClr val="FFFF00"/>
                </a:solidFill>
              </a:rPr>
              <a:t>Вспомогательные              указатели</a:t>
            </a:r>
          </a:p>
        </p:txBody>
      </p:sp>
      <p:pic>
        <p:nvPicPr>
          <p:cNvPr id="15363" name="Picture 2" descr="C:\Program Files\Microsoft Office\MEDIA\CAGCAT10\j0299125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928938"/>
            <a:ext cx="1857375" cy="2695575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25" y="1500188"/>
            <a:ext cx="6643688" cy="3286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Путеводители по тексту, представляющие собой упорядоченное по алфавиту или другому  признаку множество рубрик, отражающих информацию о каких – либо объектах, описываемых или упоминаемых в тексте.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25" y="4500563"/>
            <a:ext cx="6643688" cy="23574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Рубрика состоит из заголовка называющего тему, предмет, имя и ссылки на страницу текста.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Типы ВУ : именной, предметный, </a:t>
            </a:r>
            <a:r>
              <a:rPr lang="ru-RU" sz="2600" dirty="0">
                <a:solidFill>
                  <a:srgbClr val="FF0000"/>
                </a:solidFill>
              </a:rPr>
              <a:t>единый, хронологический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754</Words>
  <Application>Microsoft Office PowerPoint</Application>
  <PresentationFormat>Экран (4:3)</PresentationFormat>
  <Paragraphs>140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Документ</vt:lpstr>
      <vt:lpstr>Формирование информационной культуры  лицеистов  в библиотеке  на интегрированных уроках с преподавателями математики.</vt:lpstr>
      <vt:lpstr>Цели и задачи урока:</vt:lpstr>
      <vt:lpstr>Энциклопедии по математике.</vt:lpstr>
      <vt:lpstr>Справочный  аппарат книги</vt:lpstr>
      <vt:lpstr>                Аннотация   </vt:lpstr>
      <vt:lpstr>             Предисловие</vt:lpstr>
      <vt:lpstr>         Приложение</vt:lpstr>
      <vt:lpstr>        Содержание , оглавление.</vt:lpstr>
      <vt:lpstr>     Вспомогательные              указатели</vt:lpstr>
      <vt:lpstr>    Именной указатель </vt:lpstr>
      <vt:lpstr>Предметный указатель</vt:lpstr>
      <vt:lpstr>Список литературы    (библиография)</vt:lpstr>
      <vt:lpstr>Требования к практическому заданию</vt:lpstr>
      <vt:lpstr>Слайд 14</vt:lpstr>
      <vt:lpstr>Алгоритм поиска</vt:lpstr>
      <vt:lpstr>Сначала мы в ритме  едином споём, Затем добавим союз или слово. А в целом мы линию в круге  найдём Иль  тела часть осетрова.</vt:lpstr>
      <vt:lpstr>     За высокими  горами    У подножия Кремля                  Место с яркими цветами   Вдруг увидим ты и я. </vt:lpstr>
      <vt:lpstr>Слайд 18</vt:lpstr>
      <vt:lpstr>                  Есть русских множество семей, Они как- будто добры,           Но им у крепостных людей         Считать не стыдно рёбра                                                            Н.А.Некрасов </vt:lpstr>
      <vt:lpstr>Что объединяет этих двух водителей и любителей решения определенного типа задач?</vt:lpstr>
      <vt:lpstr>Слайд 21</vt:lpstr>
      <vt:lpstr>Образцы мини сочинений.</vt:lpstr>
      <vt:lpstr>Слайд 23</vt:lpstr>
      <vt:lpstr>Стихи учащихся о геометрии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информационной культуры  лицеистов  в библиотеке  на интегрированных уроках с преподавателями математики.</dc:title>
  <dc:creator>1</dc:creator>
  <cp:lastModifiedBy>Tata</cp:lastModifiedBy>
  <cp:revision>83</cp:revision>
  <dcterms:created xsi:type="dcterms:W3CDTF">2009-03-25T09:30:49Z</dcterms:created>
  <dcterms:modified xsi:type="dcterms:W3CDTF">2011-03-26T19:21:54Z</dcterms:modified>
</cp:coreProperties>
</file>