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76" r:id="rId9"/>
    <p:sldId id="264" r:id="rId10"/>
    <p:sldId id="265" r:id="rId11"/>
    <p:sldId id="282" r:id="rId12"/>
    <p:sldId id="268" r:id="rId13"/>
    <p:sldId id="283" r:id="rId14"/>
    <p:sldId id="266" r:id="rId15"/>
    <p:sldId id="269" r:id="rId16"/>
    <p:sldId id="270" r:id="rId17"/>
    <p:sldId id="271" r:id="rId18"/>
    <p:sldId id="273" r:id="rId19"/>
    <p:sldId id="274" r:id="rId20"/>
    <p:sldId id="277" r:id="rId21"/>
    <p:sldId id="279" r:id="rId22"/>
    <p:sldId id="280" r:id="rId23"/>
    <p:sldId id="267" r:id="rId24"/>
    <p:sldId id="275" r:id="rId25"/>
    <p:sldId id="272" r:id="rId26"/>
    <p:sldId id="278" r:id="rId27"/>
    <p:sldId id="281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008080"/>
    <a:srgbClr val="FF99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08" autoAdjust="0"/>
    <p:restoredTop sz="94660"/>
  </p:normalViewPr>
  <p:slideViewPr>
    <p:cSldViewPr>
      <p:cViewPr varScale="1">
        <p:scale>
          <a:sx n="127" d="100"/>
          <a:sy n="127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EC071F1-727A-4845-A69D-BDA3F5E010A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32646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2867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67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867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800"/>
            </a:p>
          </p:txBody>
        </p:sp>
      </p:grpSp>
      <p:sp>
        <p:nvSpPr>
          <p:cNvPr id="2867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8680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8681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8682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84AF719-872D-49CD-A9A4-7B66FA0FF6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DCBE42-6331-41AF-B8BA-E2796A816B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59E4DB-9C7A-4E8C-B76B-D813934F79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4C83C85-92E8-4DF5-B114-9FEAE6EBF2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5516B46-EFA7-40F8-9FD9-770DE21ED7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AD6ED05-FE80-4667-B687-7B64945AB36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C70D4-4083-48D5-BDE8-79F12FD6F5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B75C0-1BBD-44E9-AA4E-E43BB495B3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87175-535E-4D5D-BE62-3EDC6006D7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C0197-9A64-4FC0-A688-94605A92A2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C0B2D-C93B-4698-AC1E-D4790F2DC86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87E5B-FE09-4DF3-B969-F8C93A5C04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F4999-9CE5-4E81-A028-DA0B7F3068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7A08C1-855F-4D2E-AD96-A7EA7C98D3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27651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7652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27653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76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765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765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765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D4B24C07-BD3D-4C68-A31F-66BCCC0B502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&#1087;&#1088;&#1079;&#1077;&#1085;&#1090;&#1072;&#1094;&#1080;&#1103;%20&#1041;&#1077;&#1083;&#1082;&#1080;-&#1086;&#1089;&#1085;&#1086;&#1074;&#1072;%20&#1078;&#1080;&#1079;&#1085;&#1080;.pptx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Server\d\&#1050;&#1072;&#1088;&#1077;&#1083;&#1080;&#1085;&#1072;%20&#1051;.&#1053;\2008-2009\&#1093;&#1080;&#1084;&#1080;&#1103;\&#1044;&#1077;&#1085;&#1072;&#1090;&#1091;&#1088;&#1072;&#1094;&#1080;&#1103;%20&#1073;&#1077;&#1083;&#1082;&#1086;&#1074;_&#1092;&#1072;&#1081;&#1083;&#1099;\c4100801v.mpg" TargetMode="External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slide" Target="slide27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0.xml"/><Relationship Id="rId4" Type="http://schemas.openxmlformats.org/officeDocument/2006/relationships/slide" Target="slide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       </a:t>
            </a:r>
            <a:r>
              <a:rPr lang="ru-RU" sz="3200" b="1" dirty="0" smtClean="0"/>
              <a:t>Главная молекула жизни </a:t>
            </a:r>
            <a:endParaRPr lang="ru-RU" sz="3200" b="1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827213"/>
            <a:ext cx="7496175" cy="4481512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7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7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i="1" dirty="0">
                <a:solidFill>
                  <a:srgbClr val="008080"/>
                </a:solidFill>
                <a:latin typeface="Arial" pitchFamily="34" charset="0"/>
              </a:rPr>
              <a:t>Презентация к интегрированному уроку по биологии и                     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i="1" dirty="0">
                <a:solidFill>
                  <a:srgbClr val="008080"/>
                </a:solidFill>
                <a:latin typeface="Arial" pitchFamily="34" charset="0"/>
              </a:rPr>
              <a:t>                         химии в 10 классе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b="1" i="1" dirty="0">
              <a:latin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dirty="0">
              <a:latin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dirty="0">
              <a:latin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7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7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7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7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7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7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700" dirty="0"/>
              <a:t>                                                                        </a:t>
            </a:r>
            <a:r>
              <a:rPr lang="ru-RU" sz="1600" dirty="0">
                <a:latin typeface="Arial" pitchFamily="34" charset="0"/>
              </a:rPr>
              <a:t>Выполнили: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dirty="0">
                <a:latin typeface="Arial" pitchFamily="34" charset="0"/>
              </a:rPr>
              <a:t>                                        учитель биологии высшей категории </a:t>
            </a:r>
            <a:r>
              <a:rPr lang="ru-RU" sz="1600" dirty="0" smtClean="0">
                <a:latin typeface="Arial" pitchFamily="34" charset="0"/>
              </a:rPr>
              <a:t>Е.М. </a:t>
            </a:r>
            <a:r>
              <a:rPr lang="ru-RU" sz="1600" dirty="0" err="1" smtClean="0">
                <a:latin typeface="Arial" pitchFamily="34" charset="0"/>
              </a:rPr>
              <a:t>Шарова</a:t>
            </a:r>
            <a:r>
              <a:rPr lang="ru-RU" sz="1600" dirty="0" smtClean="0">
                <a:latin typeface="Arial" pitchFamily="34" charset="0"/>
              </a:rPr>
              <a:t>;</a:t>
            </a:r>
            <a:endParaRPr lang="ru-RU" sz="1600" dirty="0">
              <a:latin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dirty="0">
                <a:latin typeface="Arial" pitchFamily="34" charset="0"/>
              </a:rPr>
              <a:t>                                        учитель химии </a:t>
            </a:r>
            <a:r>
              <a:rPr lang="ru-RU" sz="1600" dirty="0" smtClean="0">
                <a:latin typeface="Arial" pitchFamily="34" charset="0"/>
              </a:rPr>
              <a:t>высшей категории  Л.Н. Карелина,</a:t>
            </a:r>
            <a:endParaRPr lang="ru-RU" sz="1600" dirty="0">
              <a:latin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dirty="0">
                <a:latin typeface="Arial" pitchFamily="34" charset="0"/>
              </a:rPr>
              <a:t>                                        </a:t>
            </a:r>
            <a:r>
              <a:rPr lang="ru-RU" sz="1600" dirty="0" smtClean="0">
                <a:latin typeface="Arial" pitchFamily="34" charset="0"/>
              </a:rPr>
              <a:t>КГООУ «</a:t>
            </a:r>
            <a:r>
              <a:rPr lang="ru-RU" sz="1600" dirty="0" err="1" smtClean="0">
                <a:latin typeface="Arial" pitchFamily="34" charset="0"/>
              </a:rPr>
              <a:t>Железногорская</a:t>
            </a:r>
            <a:r>
              <a:rPr lang="ru-RU" sz="1600" dirty="0" smtClean="0">
                <a:latin typeface="Arial" pitchFamily="34" charset="0"/>
              </a:rPr>
              <a:t> санаторно-лесная школа»  </a:t>
            </a:r>
            <a:endParaRPr lang="ru-RU" sz="1600" dirty="0">
              <a:latin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dirty="0">
                <a:latin typeface="Arial" pitchFamily="34" charset="0"/>
              </a:rPr>
              <a:t>                                        </a:t>
            </a:r>
            <a:r>
              <a:rPr lang="ru-RU" sz="1600" dirty="0" smtClean="0">
                <a:latin typeface="Arial" pitchFamily="34" charset="0"/>
              </a:rPr>
              <a:t>г</a:t>
            </a:r>
            <a:r>
              <a:rPr lang="ru-RU" sz="1600" dirty="0">
                <a:latin typeface="Arial" pitchFamily="34" charset="0"/>
              </a:rPr>
              <a:t>. </a:t>
            </a:r>
            <a:r>
              <a:rPr lang="ru-RU" sz="1600" dirty="0" smtClean="0">
                <a:latin typeface="Arial" pitchFamily="34" charset="0"/>
              </a:rPr>
              <a:t>Железногорск Красноярского края</a:t>
            </a:r>
            <a:endParaRPr lang="ru-RU" sz="1600" dirty="0">
              <a:latin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dirty="0">
                <a:latin typeface="Arial" pitchFamily="34" charset="0"/>
              </a:rPr>
              <a:t>            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500" dirty="0">
                <a:latin typeface="Arial" pitchFamily="34" charset="0"/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333375"/>
            <a:ext cx="7313613" cy="1143000"/>
          </a:xfrm>
        </p:spPr>
        <p:txBody>
          <a:bodyPr/>
          <a:lstStyle/>
          <a:p>
            <a:r>
              <a:rPr lang="ru-RU" sz="3200" b="1"/>
              <a:t>Образование пептидной связи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844675"/>
            <a:ext cx="7313612" cy="12414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800"/>
              <a:t>    </a:t>
            </a:r>
            <a:r>
              <a:rPr lang="ru-RU" sz="2000">
                <a:latin typeface="Arial" pitchFamily="34" charset="0"/>
              </a:rPr>
              <a:t>Аминокислоты могут реагировать друг с другом</a:t>
            </a:r>
            <a:r>
              <a:rPr lang="en-US" sz="2000">
                <a:latin typeface="Arial" pitchFamily="34" charset="0"/>
              </a:rPr>
              <a:t>:</a:t>
            </a:r>
            <a:r>
              <a:rPr lang="ru-RU" sz="2000">
                <a:latin typeface="Arial" pitchFamily="34" charset="0"/>
              </a:rPr>
              <a:t> карбоксильная группа одной аминокислоты реагирует с аминогруппой другой аминокислоты с образованием пептидной связи и молекулы воды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1763713" y="3789363"/>
            <a:ext cx="59039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rgbClr val="008080"/>
                </a:solidFill>
              </a:rPr>
              <a:t>NH</a:t>
            </a:r>
            <a:r>
              <a:rPr lang="ru-RU" sz="2000" baseline="-25000">
                <a:solidFill>
                  <a:srgbClr val="008080"/>
                </a:solidFill>
              </a:rPr>
              <a:t>2</a:t>
            </a:r>
            <a:r>
              <a:rPr lang="en-US" sz="2000">
                <a:solidFill>
                  <a:srgbClr val="008080"/>
                </a:solidFill>
              </a:rPr>
              <a:t> – CH</a:t>
            </a:r>
            <a:r>
              <a:rPr lang="ru-RU" sz="2000" baseline="-25000">
                <a:solidFill>
                  <a:srgbClr val="008080"/>
                </a:solidFill>
              </a:rPr>
              <a:t>2</a:t>
            </a:r>
            <a:r>
              <a:rPr lang="en-US" sz="2000">
                <a:solidFill>
                  <a:srgbClr val="008080"/>
                </a:solidFill>
              </a:rPr>
              <a:t> – COOH + NH</a:t>
            </a:r>
            <a:r>
              <a:rPr lang="ru-RU" sz="2000" baseline="-25000">
                <a:solidFill>
                  <a:srgbClr val="008080"/>
                </a:solidFill>
              </a:rPr>
              <a:t>2</a:t>
            </a:r>
            <a:r>
              <a:rPr lang="en-US" sz="2000">
                <a:solidFill>
                  <a:srgbClr val="008080"/>
                </a:solidFill>
              </a:rPr>
              <a:t> – CH</a:t>
            </a:r>
            <a:r>
              <a:rPr lang="ru-RU" sz="2000" baseline="-25000">
                <a:solidFill>
                  <a:srgbClr val="008080"/>
                </a:solidFill>
              </a:rPr>
              <a:t>2</a:t>
            </a:r>
            <a:r>
              <a:rPr lang="en-US" sz="2000">
                <a:solidFill>
                  <a:srgbClr val="008080"/>
                </a:solidFill>
              </a:rPr>
              <a:t> – COOH = </a:t>
            </a:r>
          </a:p>
          <a:p>
            <a:r>
              <a:rPr lang="en-US" sz="2000">
                <a:solidFill>
                  <a:srgbClr val="008080"/>
                </a:solidFill>
              </a:rPr>
              <a:t>NH</a:t>
            </a:r>
            <a:r>
              <a:rPr lang="ru-RU" sz="2000" baseline="-25000">
                <a:solidFill>
                  <a:srgbClr val="008080"/>
                </a:solidFill>
              </a:rPr>
              <a:t>2</a:t>
            </a:r>
            <a:r>
              <a:rPr lang="en-US" sz="2000">
                <a:solidFill>
                  <a:srgbClr val="008080"/>
                </a:solidFill>
              </a:rPr>
              <a:t> – CH</a:t>
            </a:r>
            <a:r>
              <a:rPr lang="ru-RU" sz="2000" baseline="-25000">
                <a:solidFill>
                  <a:srgbClr val="008080"/>
                </a:solidFill>
              </a:rPr>
              <a:t>2</a:t>
            </a:r>
            <a:r>
              <a:rPr lang="en-US" sz="2000">
                <a:solidFill>
                  <a:srgbClr val="008080"/>
                </a:solidFill>
              </a:rPr>
              <a:t> – CO – NH – CH</a:t>
            </a:r>
            <a:r>
              <a:rPr lang="ru-RU" sz="2000" baseline="-25000">
                <a:solidFill>
                  <a:srgbClr val="008080"/>
                </a:solidFill>
              </a:rPr>
              <a:t>2</a:t>
            </a:r>
            <a:r>
              <a:rPr lang="en-US" sz="2000">
                <a:solidFill>
                  <a:srgbClr val="008080"/>
                </a:solidFill>
              </a:rPr>
              <a:t> – COOH + H</a:t>
            </a:r>
            <a:r>
              <a:rPr lang="ru-RU" sz="2000" baseline="-25000">
                <a:solidFill>
                  <a:srgbClr val="008080"/>
                </a:solidFill>
              </a:rPr>
              <a:t>2</a:t>
            </a:r>
            <a:r>
              <a:rPr lang="en-US" sz="2000">
                <a:solidFill>
                  <a:srgbClr val="008080"/>
                </a:solidFill>
              </a:rPr>
              <a:t>O</a:t>
            </a:r>
            <a:endParaRPr lang="ru-RU" sz="2000">
              <a:solidFill>
                <a:srgbClr val="008080"/>
              </a:solidFill>
            </a:endParaRP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1979613" y="5300663"/>
            <a:ext cx="56880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/>
              <a:t>Связь </a:t>
            </a:r>
            <a:r>
              <a:rPr lang="en-US" sz="2000"/>
              <a:t> </a:t>
            </a:r>
            <a:r>
              <a:rPr lang="ru-RU" sz="2000">
                <a:solidFill>
                  <a:srgbClr val="006666"/>
                </a:solidFill>
              </a:rPr>
              <a:t>– </a:t>
            </a:r>
            <a:r>
              <a:rPr lang="en-US" sz="2000">
                <a:solidFill>
                  <a:srgbClr val="006666"/>
                </a:solidFill>
              </a:rPr>
              <a:t>CO – NH –</a:t>
            </a:r>
            <a:r>
              <a:rPr lang="ru-RU" sz="2000">
                <a:solidFill>
                  <a:srgbClr val="006666"/>
                </a:solidFill>
              </a:rPr>
              <a:t> ,</a:t>
            </a:r>
            <a:r>
              <a:rPr lang="ru-RU" sz="2000"/>
              <a:t> соединяющая отдельные аминокислоты в пептид, называется пептидной</a:t>
            </a:r>
          </a:p>
        </p:txBody>
      </p:sp>
      <p:sp>
        <p:nvSpPr>
          <p:cNvPr id="48134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021388"/>
            <a:ext cx="504825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35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40650" y="6021388"/>
            <a:ext cx="503238" cy="4318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0" name="Rectangle 6"/>
          <p:cNvSpPr>
            <a:spLocks noGrp="1" noChangeArrowheads="1"/>
          </p:cNvSpPr>
          <p:nvPr>
            <p:ph type="title"/>
          </p:nvPr>
        </p:nvSpPr>
        <p:spPr>
          <a:xfrm>
            <a:off x="1370013" y="301625"/>
            <a:ext cx="7313612" cy="606425"/>
          </a:xfrm>
        </p:spPr>
        <p:txBody>
          <a:bodyPr/>
          <a:lstStyle/>
          <a:p>
            <a:r>
              <a:rPr lang="ru-RU" sz="3200" b="1"/>
              <a:t>Образование белковой молекулы</a:t>
            </a:r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clipArt" sz="half" idx="1"/>
          </p:nvPr>
        </p:nvSpPr>
        <p:spPr/>
      </p:sp>
      <p:sp>
        <p:nvSpPr>
          <p:cNvPr id="82952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5508625" y="1827213"/>
            <a:ext cx="31750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/>
              <a:t>Последовательное соединение аланина, валина, глицина</a:t>
            </a:r>
          </a:p>
        </p:txBody>
      </p:sp>
      <p:pic>
        <p:nvPicPr>
          <p:cNvPr id="82949" name="Picture 5" descr="1011840-image00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6475" y="908050"/>
            <a:ext cx="3927475" cy="5949950"/>
          </a:xfrm>
          <a:prstGeom prst="rect">
            <a:avLst/>
          </a:prstGeom>
          <a:noFill/>
        </p:spPr>
      </p:pic>
      <p:sp>
        <p:nvSpPr>
          <p:cNvPr id="82953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165850"/>
            <a:ext cx="503238" cy="3937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/>
              <a:t>Степени организации белковых </a:t>
            </a:r>
            <a:br>
              <a:rPr lang="ru-RU" sz="3200" b="1"/>
            </a:br>
            <a:r>
              <a:rPr lang="ru-RU" sz="3200" b="1"/>
              <a:t>                  молекул   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3" name="Picture 5" descr="c4100706i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550" y="1773238"/>
            <a:ext cx="7970838" cy="4079875"/>
          </a:xfrm>
          <a:prstGeom prst="rect">
            <a:avLst/>
          </a:prstGeom>
          <a:noFill/>
        </p:spPr>
      </p:pic>
      <p:sp>
        <p:nvSpPr>
          <p:cNvPr id="53254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03237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15338" y="6143644"/>
            <a:ext cx="503237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/>
              <a:t>Степени организации белковых молекул</a:t>
            </a:r>
            <a:endParaRPr lang="ru-RU" sz="3200" b="1" dirty="0"/>
          </a:p>
        </p:txBody>
      </p:sp>
      <p:pic>
        <p:nvPicPr>
          <p:cNvPr id="4" name="Содержимое 3" descr="все структуры белка.jpg">
            <a:hlinkClick r:id="rId2" action="ppaction://hlinkpres?slideindex=1&amp;slidetitle="/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285852" y="1785926"/>
            <a:ext cx="7213197" cy="4071966"/>
          </a:xfrm>
        </p:spPr>
      </p:pic>
      <p:sp>
        <p:nvSpPr>
          <p:cNvPr id="9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72450" y="6092825"/>
            <a:ext cx="503238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           </a:t>
            </a:r>
            <a:r>
              <a:rPr lang="ru-RU" sz="3200" b="1"/>
              <a:t>Структура белка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827088" y="1844675"/>
            <a:ext cx="3906837" cy="21780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>
                <a:solidFill>
                  <a:srgbClr val="006666"/>
                </a:solidFill>
                <a:latin typeface="Arial" pitchFamily="34" charset="0"/>
              </a:rPr>
              <a:t>     Первичная структура</a:t>
            </a:r>
            <a:r>
              <a:rPr lang="ru-RU" sz="200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ru-RU" sz="2000">
                <a:latin typeface="Arial" pitchFamily="34" charset="0"/>
              </a:rPr>
              <a:t>– это полипептидная цепь линейной формы из последовательно соединенных пептидной связью</a:t>
            </a:r>
            <a:r>
              <a:rPr lang="en-US" sz="2000">
                <a:latin typeface="Arial" pitchFamily="34" charset="0"/>
              </a:rPr>
              <a:t>   </a:t>
            </a:r>
            <a:r>
              <a:rPr lang="ru-RU" sz="2000">
                <a:latin typeface="Arial" pitchFamily="34" charset="0"/>
              </a:rPr>
              <a:t>(</a:t>
            </a:r>
            <a:r>
              <a:rPr lang="en-US" sz="2000">
                <a:latin typeface="Arial" pitchFamily="34" charset="0"/>
              </a:rPr>
              <a:t>– CO – NH –) </a:t>
            </a:r>
            <a:r>
              <a:rPr lang="ru-RU" sz="2000">
                <a:latin typeface="Arial" pitchFamily="34" charset="0"/>
              </a:rPr>
              <a:t>аминокислот</a:t>
            </a:r>
            <a:r>
              <a:rPr lang="en-US" sz="2000">
                <a:latin typeface="Arial" pitchFamily="34" charset="0"/>
              </a:rPr>
              <a:t>.</a:t>
            </a:r>
            <a:r>
              <a:rPr lang="ru-RU" sz="2000"/>
              <a:t> </a:t>
            </a:r>
          </a:p>
          <a:p>
            <a:pPr>
              <a:lnSpc>
                <a:spcPct val="90000"/>
              </a:lnSpc>
            </a:pPr>
            <a:endParaRPr lang="ru-RU" sz="2000"/>
          </a:p>
        </p:txBody>
      </p:sp>
      <p:pic>
        <p:nvPicPr>
          <p:cNvPr id="49158" name="Picture 6" descr="первичная стр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003800" y="1844675"/>
            <a:ext cx="3817938" cy="2255838"/>
          </a:xfrm>
          <a:noFill/>
          <a:ln/>
        </p:spPr>
      </p:pic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611188" y="4652963"/>
            <a:ext cx="619283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b="1"/>
              <a:t>NH – CH – CO – NH – CH – CO – NH – CH –   </a:t>
            </a:r>
            <a:endParaRPr lang="ru-RU" sz="1800" b="1"/>
          </a:p>
          <a:p>
            <a:r>
              <a:rPr lang="en-US" sz="1800" b="1"/>
              <a:t>         |                            |                           |</a:t>
            </a:r>
            <a:r>
              <a:rPr lang="ru-RU" sz="1800" b="1"/>
              <a:t>       </a:t>
            </a:r>
            <a:r>
              <a:rPr lang="en-US" sz="1800" b="1"/>
              <a:t>         </a:t>
            </a:r>
          </a:p>
          <a:p>
            <a:r>
              <a:rPr lang="en-US" sz="1800" b="1"/>
              <a:t>         R</a:t>
            </a:r>
            <a:r>
              <a:rPr lang="en-US" sz="1800" b="1" baseline="-25000"/>
              <a:t>1</a:t>
            </a:r>
            <a:r>
              <a:rPr lang="en-US" sz="1800" b="1"/>
              <a:t>                        R</a:t>
            </a:r>
            <a:r>
              <a:rPr lang="en-US" sz="1800" b="1" baseline="-25000"/>
              <a:t>2</a:t>
            </a:r>
            <a:r>
              <a:rPr lang="en-US" sz="1800" b="1"/>
              <a:t>                       R</a:t>
            </a:r>
            <a:r>
              <a:rPr lang="en-US" sz="1800" b="1" baseline="-25000"/>
              <a:t>3</a:t>
            </a:r>
            <a:r>
              <a:rPr lang="en-US" sz="1800"/>
              <a:t>                             </a:t>
            </a:r>
            <a:endParaRPr lang="ru-RU" sz="1800"/>
          </a:p>
        </p:txBody>
      </p:sp>
      <p:sp>
        <p:nvSpPr>
          <p:cNvPr id="49160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72450" y="6092825"/>
            <a:ext cx="503238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/>
              <a:t>           Структура белка</a:t>
            </a:r>
          </a:p>
        </p:txBody>
      </p:sp>
      <p:sp>
        <p:nvSpPr>
          <p:cNvPr id="54281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932363" y="2133600"/>
            <a:ext cx="3887787" cy="41751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500">
                <a:latin typeface="Arial" pitchFamily="34" charset="0"/>
              </a:rPr>
              <a:t>    </a:t>
            </a:r>
            <a:r>
              <a:rPr lang="ru-RU" sz="2400" b="1">
                <a:solidFill>
                  <a:srgbClr val="006666"/>
                </a:solidFill>
                <a:latin typeface="Arial" pitchFamily="34" charset="0"/>
              </a:rPr>
              <a:t>Вторичная структура</a:t>
            </a:r>
            <a:r>
              <a:rPr lang="ru-RU" sz="2500">
                <a:latin typeface="Arial" pitchFamily="34" charset="0"/>
              </a:rPr>
              <a:t> – возникает за счет скручивания первичной структуры в спираль или в гармошку за счет водородных связей между соседними витками или звеньями</a:t>
            </a:r>
          </a:p>
        </p:txBody>
      </p:sp>
      <p:pic>
        <p:nvPicPr>
          <p:cNvPr id="54282" name="Picture 10" descr="L23p10p0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27088" y="2349500"/>
            <a:ext cx="3940175" cy="2954338"/>
          </a:xfrm>
          <a:noFill/>
          <a:ln/>
        </p:spPr>
      </p:pic>
      <p:sp>
        <p:nvSpPr>
          <p:cNvPr id="54287" name="AutoShap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46672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/>
              <a:t>         Структура белка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>
                <a:solidFill>
                  <a:srgbClr val="006666"/>
                </a:solidFill>
              </a:rPr>
              <a:t>   Третичная структура</a:t>
            </a:r>
            <a:r>
              <a:rPr lang="ru-RU" sz="2400"/>
              <a:t> – это глобулярная форма, образующаяся за счет гидрофобных связей между радикалами аминокислот вторичной структуры</a:t>
            </a:r>
          </a:p>
          <a:p>
            <a:pPr>
              <a:lnSpc>
                <a:spcPct val="90000"/>
              </a:lnSpc>
            </a:pPr>
            <a:endParaRPr lang="ru-RU" sz="2000"/>
          </a:p>
        </p:txBody>
      </p:sp>
      <p:pic>
        <p:nvPicPr>
          <p:cNvPr id="57351" name="Picture 7" descr="L23p02p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00113" y="1989138"/>
            <a:ext cx="4227512" cy="3170237"/>
          </a:xfrm>
          <a:ln/>
        </p:spPr>
      </p:pic>
      <p:sp>
        <p:nvSpPr>
          <p:cNvPr id="57353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6237288"/>
            <a:ext cx="576262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/>
              <a:t>          Структура белка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076825" y="1916113"/>
            <a:ext cx="3573463" cy="40259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 b="1">
                <a:solidFill>
                  <a:srgbClr val="006666"/>
                </a:solidFill>
              </a:rPr>
              <a:t>   Четвертичная структура</a:t>
            </a:r>
            <a:r>
              <a:rPr lang="ru-RU" sz="2400"/>
              <a:t> – представляет собой объединение нескольких глобул с третичной структурой в единый конгломерат</a:t>
            </a:r>
          </a:p>
        </p:txBody>
      </p:sp>
      <p:pic>
        <p:nvPicPr>
          <p:cNvPr id="59399" name="Picture 7" descr="L23p10p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27088" y="2492375"/>
            <a:ext cx="4083050" cy="3062288"/>
          </a:xfrm>
          <a:ln/>
        </p:spPr>
      </p:pic>
      <p:sp>
        <p:nvSpPr>
          <p:cNvPr id="59400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67625" y="6308725"/>
            <a:ext cx="504825" cy="395288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9401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503238" cy="406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/>
              <a:t>Физические свойства белков</a:t>
            </a: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1827213"/>
            <a:ext cx="4049712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1800" dirty="0">
                <a:latin typeface="Arial" pitchFamily="34" charset="0"/>
              </a:rPr>
              <a:t>                     </a:t>
            </a:r>
            <a:r>
              <a:rPr lang="ru-RU" sz="2000" b="1" i="1" dirty="0">
                <a:solidFill>
                  <a:srgbClr val="006666"/>
                </a:solidFill>
                <a:latin typeface="Arial" pitchFamily="34" charset="0"/>
              </a:rPr>
              <a:t>Белки</a:t>
            </a:r>
          </a:p>
          <a:p>
            <a:pPr>
              <a:buFont typeface="Wingdings" pitchFamily="2" charset="2"/>
              <a:buNone/>
            </a:pPr>
            <a:r>
              <a:rPr lang="ru-RU" sz="1600" dirty="0">
                <a:latin typeface="Arial" pitchFamily="34" charset="0"/>
              </a:rPr>
              <a:t>                      + Н</a:t>
            </a:r>
            <a:r>
              <a:rPr lang="ru-RU" sz="1600" baseline="-25000" dirty="0">
                <a:latin typeface="Arial" pitchFamily="34" charset="0"/>
              </a:rPr>
              <a:t>2</a:t>
            </a:r>
            <a:r>
              <a:rPr lang="ru-RU" sz="1600" dirty="0">
                <a:latin typeface="Arial" pitchFamily="34" charset="0"/>
              </a:rPr>
              <a:t>О</a:t>
            </a:r>
          </a:p>
          <a:p>
            <a:pPr>
              <a:buFont typeface="Wingdings" pitchFamily="2" charset="2"/>
              <a:buNone/>
            </a:pPr>
            <a:endParaRPr lang="ru-RU" sz="1600" dirty="0">
              <a:latin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ru-RU" sz="1600" i="1" dirty="0">
                <a:latin typeface="Arial" pitchFamily="34" charset="0"/>
              </a:rPr>
              <a:t>Растворимые             Нерастворимые</a:t>
            </a:r>
          </a:p>
          <a:p>
            <a:pPr>
              <a:buFont typeface="Wingdings" pitchFamily="2" charset="2"/>
              <a:buNone/>
            </a:pPr>
            <a:r>
              <a:rPr lang="ru-RU" sz="1600" i="1" dirty="0">
                <a:latin typeface="Arial" pitchFamily="34" charset="0"/>
              </a:rPr>
              <a:t>глобулярные                фибриллярные</a:t>
            </a:r>
          </a:p>
          <a:p>
            <a:pPr>
              <a:buFont typeface="Wingdings" pitchFamily="2" charset="2"/>
              <a:buNone/>
            </a:pPr>
            <a:r>
              <a:rPr lang="en-US" sz="1600" dirty="0">
                <a:latin typeface="Arial" pitchFamily="34" charset="0"/>
              </a:rPr>
              <a:t>(</a:t>
            </a:r>
            <a:r>
              <a:rPr lang="ru-RU" sz="1600" dirty="0">
                <a:latin typeface="Arial" pitchFamily="34" charset="0"/>
              </a:rPr>
              <a:t>«</a:t>
            </a:r>
            <a:r>
              <a:rPr lang="en-US" sz="1200" dirty="0">
                <a:latin typeface="Arial" pitchFamily="34" charset="0"/>
              </a:rPr>
              <a:t>globules</a:t>
            </a:r>
            <a:r>
              <a:rPr lang="ru-RU" sz="1200" dirty="0">
                <a:latin typeface="Arial" pitchFamily="34" charset="0"/>
              </a:rPr>
              <a:t> – </a:t>
            </a:r>
            <a:r>
              <a:rPr lang="ru-RU" sz="1200" dirty="0" err="1">
                <a:latin typeface="Arial" pitchFamily="34" charset="0"/>
              </a:rPr>
              <a:t>отлат</a:t>
            </a:r>
            <a:r>
              <a:rPr lang="ru-RU" sz="1200" dirty="0">
                <a:latin typeface="Arial" pitchFamily="34" charset="0"/>
              </a:rPr>
              <a:t>.                   («</a:t>
            </a:r>
            <a:r>
              <a:rPr lang="en-US" sz="1200" dirty="0" err="1">
                <a:latin typeface="Arial" pitchFamily="34" charset="0"/>
              </a:rPr>
              <a:t>fibrilla</a:t>
            </a:r>
            <a:r>
              <a:rPr lang="ru-RU" sz="1200" dirty="0">
                <a:latin typeface="Arial" pitchFamily="34" charset="0"/>
              </a:rPr>
              <a:t>» - от лат.                        </a:t>
            </a:r>
          </a:p>
          <a:p>
            <a:pPr>
              <a:buFont typeface="Wingdings" pitchFamily="2" charset="2"/>
              <a:buNone/>
            </a:pPr>
            <a:r>
              <a:rPr lang="ru-RU" sz="1200" dirty="0">
                <a:latin typeface="Arial" pitchFamily="34" charset="0"/>
              </a:rPr>
              <a:t>«шарик»)                                     волоконце, нить)</a:t>
            </a:r>
          </a:p>
          <a:p>
            <a:pPr>
              <a:buFont typeface="Wingdings" pitchFamily="2" charset="2"/>
              <a:buNone/>
            </a:pPr>
            <a:r>
              <a:rPr lang="ru-RU" sz="1400" dirty="0">
                <a:latin typeface="Arial" pitchFamily="34" charset="0"/>
              </a:rPr>
              <a:t>Белок яйца -                      </a:t>
            </a:r>
            <a:r>
              <a:rPr lang="ru-RU" sz="1400" dirty="0" smtClean="0">
                <a:latin typeface="Arial" pitchFamily="34" charset="0"/>
              </a:rPr>
              <a:t>Кератин </a:t>
            </a:r>
            <a:r>
              <a:rPr lang="ru-RU" sz="1400" dirty="0">
                <a:latin typeface="Arial" pitchFamily="34" charset="0"/>
              </a:rPr>
              <a:t>– волос,</a:t>
            </a:r>
          </a:p>
          <a:p>
            <a:pPr>
              <a:buFont typeface="Wingdings" pitchFamily="2" charset="2"/>
              <a:buNone/>
            </a:pPr>
            <a:r>
              <a:rPr lang="ru-RU" sz="1400" dirty="0">
                <a:latin typeface="Arial" pitchFamily="34" charset="0"/>
              </a:rPr>
              <a:t>альбумин,                          </a:t>
            </a:r>
            <a:r>
              <a:rPr lang="ru-RU" sz="1400" dirty="0" smtClean="0">
                <a:latin typeface="Arial" pitchFamily="34" charset="0"/>
              </a:rPr>
              <a:t>ногти</a:t>
            </a:r>
            <a:r>
              <a:rPr lang="ru-RU" sz="1400" dirty="0">
                <a:latin typeface="Arial" pitchFamily="34" charset="0"/>
              </a:rPr>
              <a:t>, перья</a:t>
            </a:r>
          </a:p>
          <a:p>
            <a:pPr>
              <a:buFont typeface="Wingdings" pitchFamily="2" charset="2"/>
              <a:buNone/>
            </a:pPr>
            <a:r>
              <a:rPr lang="ru-RU" sz="1400" dirty="0">
                <a:latin typeface="Arial" pitchFamily="34" charset="0"/>
              </a:rPr>
              <a:t>Белок молока -                  Коллаген - мускулы,</a:t>
            </a:r>
          </a:p>
          <a:p>
            <a:pPr>
              <a:buFont typeface="Wingdings" pitchFamily="2" charset="2"/>
              <a:buNone/>
            </a:pPr>
            <a:r>
              <a:rPr lang="ru-RU" sz="1400" dirty="0">
                <a:latin typeface="Arial" pitchFamily="34" charset="0"/>
              </a:rPr>
              <a:t>казеин                                сухожилия</a:t>
            </a:r>
          </a:p>
          <a:p>
            <a:pPr>
              <a:buFont typeface="Wingdings" pitchFamily="2" charset="2"/>
              <a:buNone/>
            </a:pPr>
            <a:r>
              <a:rPr lang="ru-RU" sz="1400" dirty="0">
                <a:latin typeface="Arial" pitchFamily="34" charset="0"/>
              </a:rPr>
              <a:t>                                           </a:t>
            </a:r>
            <a:r>
              <a:rPr lang="ru-RU" sz="1400" dirty="0" smtClean="0">
                <a:latin typeface="Arial" pitchFamily="34" charset="0"/>
              </a:rPr>
              <a:t>Фиброин </a:t>
            </a:r>
            <a:r>
              <a:rPr lang="ru-RU" sz="1400" dirty="0">
                <a:latin typeface="Arial" pitchFamily="34" charset="0"/>
              </a:rPr>
              <a:t>– шелк</a:t>
            </a:r>
          </a:p>
          <a:p>
            <a:pPr>
              <a:buFont typeface="Wingdings" pitchFamily="2" charset="2"/>
              <a:buNone/>
            </a:pPr>
            <a:endParaRPr lang="ru-RU" sz="1400" dirty="0">
              <a:latin typeface="Arial" pitchFamily="34" charset="0"/>
            </a:endParaRPr>
          </a:p>
        </p:txBody>
      </p:sp>
      <p:pic>
        <p:nvPicPr>
          <p:cNvPr id="62471" name="Picture 7" descr="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102225" y="2525713"/>
            <a:ext cx="3581400" cy="2716212"/>
          </a:xfrm>
          <a:ln/>
        </p:spPr>
      </p:pic>
      <p:sp>
        <p:nvSpPr>
          <p:cNvPr id="62478" name="AutoShape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85113" y="5876925"/>
            <a:ext cx="431800" cy="360363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/>
              <a:t>Физические свойства белков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076825" y="2420938"/>
            <a:ext cx="3581400" cy="38274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500">
                <a:latin typeface="Arial" pitchFamily="34" charset="0"/>
              </a:rPr>
              <a:t>    Некоторые растворимые белки образуют коллоидные растворы как альбумин – белок куриного яйца</a:t>
            </a:r>
          </a:p>
        </p:txBody>
      </p:sp>
      <p:pic>
        <p:nvPicPr>
          <p:cNvPr id="65542" name="Picture 6" descr="L1p07p0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71550" y="2492375"/>
            <a:ext cx="4011613" cy="3008313"/>
          </a:xfrm>
          <a:ln/>
        </p:spPr>
      </p:pic>
      <p:sp>
        <p:nvSpPr>
          <p:cNvPr id="65543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949950"/>
            <a:ext cx="431800" cy="3603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               </a:t>
            </a:r>
            <a:r>
              <a:rPr lang="ru-RU" sz="3200" b="1"/>
              <a:t>Цели урока:</a:t>
            </a: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>
                <a:latin typeface="Arial" pitchFamily="34" charset="0"/>
              </a:rPr>
              <a:t>   </a:t>
            </a:r>
            <a:r>
              <a:rPr lang="ru-RU" sz="2000">
                <a:latin typeface="Arial" pitchFamily="34" charset="0"/>
              </a:rPr>
              <a:t> </a:t>
            </a:r>
            <a:r>
              <a:rPr lang="ru-RU"/>
              <a:t>дать понятие о белках – природных полимерах, о многообразии их функций во взаимосвязи со строением и свойствами; информировать школьников о гигиене питания, о сохранении своего здоровья.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/>
              <a:t>  Химические свойства белков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>
                <a:latin typeface="Arial" pitchFamily="34" charset="0"/>
              </a:rPr>
              <a:t>Кислоты, щелочи и высокая температура разрушают структуру белков и приводят к их </a:t>
            </a:r>
            <a:r>
              <a:rPr lang="ru-RU" sz="2800" b="1" i="1">
                <a:solidFill>
                  <a:srgbClr val="006666"/>
                </a:solidFill>
                <a:latin typeface="Arial" pitchFamily="34" charset="0"/>
              </a:rPr>
              <a:t>денатурации</a:t>
            </a:r>
            <a:r>
              <a:rPr lang="ru-RU" sz="2800">
                <a:solidFill>
                  <a:srgbClr val="006666"/>
                </a:solidFill>
                <a:latin typeface="Arial" pitchFamily="34" charset="0"/>
              </a:rPr>
              <a:t>.</a:t>
            </a:r>
          </a:p>
          <a:p>
            <a:r>
              <a:rPr lang="ru-RU" sz="2800">
                <a:latin typeface="Arial" pitchFamily="34" charset="0"/>
              </a:rPr>
              <a:t>Белки также </a:t>
            </a:r>
            <a:r>
              <a:rPr lang="ru-RU" sz="2800" b="1" i="1">
                <a:latin typeface="Arial" pitchFamily="34" charset="0"/>
              </a:rPr>
              <a:t>денатурируют</a:t>
            </a:r>
            <a:r>
              <a:rPr lang="ru-RU" sz="2800">
                <a:latin typeface="Arial" pitchFamily="34" charset="0"/>
              </a:rPr>
              <a:t> под действием спирта и тяжелых металлов.</a:t>
            </a:r>
          </a:p>
          <a:p>
            <a:r>
              <a:rPr lang="ru-RU" sz="2800" b="1" i="1">
                <a:solidFill>
                  <a:srgbClr val="006666"/>
                </a:solidFill>
                <a:latin typeface="Arial" pitchFamily="34" charset="0"/>
              </a:rPr>
              <a:t>Денатурация – </a:t>
            </a:r>
            <a:r>
              <a:rPr lang="ru-RU" sz="2800" b="1" i="1">
                <a:latin typeface="Arial" pitchFamily="34" charset="0"/>
              </a:rPr>
              <a:t>процесс необратимый.</a:t>
            </a:r>
          </a:p>
          <a:p>
            <a:endParaRPr lang="ru-RU" sz="2800">
              <a:latin typeface="Arial" pitchFamily="34" charset="0"/>
            </a:endParaRPr>
          </a:p>
        </p:txBody>
      </p:sp>
      <p:sp>
        <p:nvSpPr>
          <p:cNvPr id="7475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092825"/>
            <a:ext cx="503238" cy="360363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/>
              <a:t>         Денатурация белка</a:t>
            </a:r>
          </a:p>
        </p:txBody>
      </p:sp>
      <p:pic>
        <p:nvPicPr>
          <p:cNvPr id="78852" name="c4100801v.mpg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051050" y="1903413"/>
            <a:ext cx="5616575" cy="4213225"/>
          </a:xfrm>
          <a:ln/>
        </p:spPr>
      </p:pic>
      <p:sp>
        <p:nvSpPr>
          <p:cNvPr id="78855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165850"/>
            <a:ext cx="504825" cy="3937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8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88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85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8852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/>
              <a:t>           Гидролиз белков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0900" name="Picture 4" descr="c4100802i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2420938"/>
            <a:ext cx="8453437" cy="2943225"/>
          </a:xfrm>
          <a:prstGeom prst="rect">
            <a:avLst/>
          </a:prstGeom>
          <a:noFill/>
        </p:spPr>
      </p:pic>
      <p:sp>
        <p:nvSpPr>
          <p:cNvPr id="80901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237288"/>
            <a:ext cx="503237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/>
              <a:t>Применение реакций гидролиза </a:t>
            </a:r>
            <a:br>
              <a:rPr lang="ru-RU" sz="3200" b="1"/>
            </a:br>
            <a:r>
              <a:rPr lang="ru-RU" sz="3200" b="1"/>
              <a:t>                 белков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	</a:t>
            </a:r>
          </a:p>
        </p:txBody>
      </p:sp>
      <p:pic>
        <p:nvPicPr>
          <p:cNvPr id="52228" name="Picture 4" descr="c4100803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0113" y="1916113"/>
            <a:ext cx="8005762" cy="4244975"/>
          </a:xfrm>
          <a:prstGeom prst="rect">
            <a:avLst/>
          </a:prstGeom>
          <a:noFill/>
        </p:spPr>
      </p:pic>
      <p:sp>
        <p:nvSpPr>
          <p:cNvPr id="52229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381750"/>
            <a:ext cx="430212" cy="3603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/>
              <a:t>Химические свойства белков</a:t>
            </a:r>
          </a:p>
        </p:txBody>
      </p:sp>
      <p:pic>
        <p:nvPicPr>
          <p:cNvPr id="67588" name="Picture 4" descr="GCH_3C24_07Nd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27088" y="2276475"/>
            <a:ext cx="4470400" cy="3657600"/>
          </a:xfrm>
          <a:noFill/>
          <a:ln/>
        </p:spPr>
      </p:pic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5795963" y="2781300"/>
            <a:ext cx="29241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/>
              <a:t>Качественная реакция </a:t>
            </a:r>
          </a:p>
          <a:p>
            <a:r>
              <a:rPr lang="ru-RU" sz="2000"/>
              <a:t>на белки  -</a:t>
            </a:r>
          </a:p>
          <a:p>
            <a:r>
              <a:rPr lang="ru-RU" sz="2000" b="1">
                <a:solidFill>
                  <a:srgbClr val="006666"/>
                </a:solidFill>
              </a:rPr>
              <a:t>ксантопротеиновая</a:t>
            </a:r>
          </a:p>
        </p:txBody>
      </p:sp>
      <p:sp>
        <p:nvSpPr>
          <p:cNvPr id="67590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237288"/>
            <a:ext cx="431800" cy="36036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/>
              <a:t>  Химические свойства белков</a:t>
            </a:r>
          </a:p>
        </p:txBody>
      </p:sp>
      <p:pic>
        <p:nvPicPr>
          <p:cNvPr id="61446" name="Picture 6" descr="GCH_3C24_06Nd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71550" y="2205038"/>
            <a:ext cx="4470400" cy="3657600"/>
          </a:xfrm>
          <a:noFill/>
          <a:ln/>
        </p:spPr>
      </p:pic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5580063" y="2205038"/>
            <a:ext cx="31686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/>
              <a:t>Качественная реакция</a:t>
            </a:r>
          </a:p>
          <a:p>
            <a:r>
              <a:rPr lang="ru-RU" sz="2000"/>
              <a:t>на белки - </a:t>
            </a:r>
            <a:r>
              <a:rPr lang="ru-RU" sz="2000" b="1">
                <a:solidFill>
                  <a:srgbClr val="006666"/>
                </a:solidFill>
              </a:rPr>
              <a:t>биуретовая</a:t>
            </a:r>
          </a:p>
        </p:txBody>
      </p:sp>
      <p:sp>
        <p:nvSpPr>
          <p:cNvPr id="61449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6165850"/>
            <a:ext cx="503237" cy="35877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765175"/>
            <a:ext cx="7313613" cy="968375"/>
          </a:xfrm>
        </p:spPr>
        <p:txBody>
          <a:bodyPr/>
          <a:lstStyle/>
          <a:p>
            <a:r>
              <a:rPr lang="ru-RU" sz="3200" b="1">
                <a:solidFill>
                  <a:srgbClr val="006666"/>
                </a:solidFill>
                <a:latin typeface="arial cyr"/>
              </a:rPr>
              <a:t>  Пищевая ценность белков. </a:t>
            </a:r>
            <a:r>
              <a:rPr lang="ru-RU" sz="2800" b="1">
                <a:solidFill>
                  <a:srgbClr val="006666"/>
                </a:solidFill>
                <a:latin typeface="arial cyr"/>
              </a:rPr>
              <a:t>Превращения белков в организме</a:t>
            </a:r>
            <a:r>
              <a:rPr lang="ru-RU" sz="3200" b="1">
                <a:solidFill>
                  <a:srgbClr val="006666"/>
                </a:solidFill>
              </a:rPr>
              <a:t> </a:t>
            </a:r>
            <a:br>
              <a:rPr lang="ru-RU" sz="3200" b="1">
                <a:solidFill>
                  <a:srgbClr val="006666"/>
                </a:solidFill>
              </a:rPr>
            </a:br>
            <a:endParaRPr lang="ru-RU" sz="3200" b="1">
              <a:solidFill>
                <a:srgbClr val="006666"/>
              </a:solidFill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/>
              <a:t> </a:t>
            </a:r>
          </a:p>
        </p:txBody>
      </p:sp>
      <p:pic>
        <p:nvPicPr>
          <p:cNvPr id="76928" name="Picture 128" descr="24-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68538" y="1989138"/>
            <a:ext cx="6697662" cy="3425825"/>
          </a:xfrm>
          <a:prstGeom prst="rect">
            <a:avLst/>
          </a:prstGeom>
          <a:noFill/>
        </p:spPr>
      </p:pic>
      <p:pic>
        <p:nvPicPr>
          <p:cNvPr id="76929" name="Picture 129" descr="рисунок белковой пищи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3141663"/>
            <a:ext cx="2087563" cy="1571625"/>
          </a:xfrm>
          <a:prstGeom prst="rect">
            <a:avLst/>
          </a:prstGeom>
          <a:noFill/>
        </p:spPr>
      </p:pic>
      <p:sp>
        <p:nvSpPr>
          <p:cNvPr id="76931" name="AutoShape 13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237288"/>
            <a:ext cx="431800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/>
              <a:t>             Функции белков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628775"/>
            <a:ext cx="7705725" cy="46799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/>
          </a:p>
        </p:txBody>
      </p:sp>
      <p:sp>
        <p:nvSpPr>
          <p:cNvPr id="81924" name="Oval 4"/>
          <p:cNvSpPr>
            <a:spLocks noChangeArrowheads="1"/>
          </p:cNvSpPr>
          <p:nvPr/>
        </p:nvSpPr>
        <p:spPr bwMode="auto">
          <a:xfrm>
            <a:off x="1763713" y="2133600"/>
            <a:ext cx="1368425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000"/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1763713" y="2420938"/>
            <a:ext cx="13922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/>
              <a:t>ферментативная</a:t>
            </a:r>
          </a:p>
        </p:txBody>
      </p:sp>
      <p:sp>
        <p:nvSpPr>
          <p:cNvPr id="81930" name="Oval 10"/>
          <p:cNvSpPr>
            <a:spLocks noChangeArrowheads="1"/>
          </p:cNvSpPr>
          <p:nvPr/>
        </p:nvSpPr>
        <p:spPr bwMode="auto">
          <a:xfrm>
            <a:off x="4140200" y="1557338"/>
            <a:ext cx="1368425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000"/>
          </a:p>
        </p:txBody>
      </p:sp>
      <p:sp>
        <p:nvSpPr>
          <p:cNvPr id="81934" name="Oval 14"/>
          <p:cNvSpPr>
            <a:spLocks noChangeArrowheads="1"/>
          </p:cNvSpPr>
          <p:nvPr/>
        </p:nvSpPr>
        <p:spPr bwMode="auto">
          <a:xfrm>
            <a:off x="4859338" y="5229225"/>
            <a:ext cx="1368425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000"/>
          </a:p>
        </p:txBody>
      </p:sp>
      <p:sp>
        <p:nvSpPr>
          <p:cNvPr id="81935" name="Oval 15"/>
          <p:cNvSpPr>
            <a:spLocks noChangeArrowheads="1"/>
          </p:cNvSpPr>
          <p:nvPr/>
        </p:nvSpPr>
        <p:spPr bwMode="auto">
          <a:xfrm>
            <a:off x="2771775" y="5084763"/>
            <a:ext cx="1368425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000"/>
          </a:p>
        </p:txBody>
      </p:sp>
      <p:sp>
        <p:nvSpPr>
          <p:cNvPr id="81936" name="Oval 16"/>
          <p:cNvSpPr>
            <a:spLocks noChangeArrowheads="1"/>
          </p:cNvSpPr>
          <p:nvPr/>
        </p:nvSpPr>
        <p:spPr bwMode="auto">
          <a:xfrm>
            <a:off x="6300788" y="4221163"/>
            <a:ext cx="1368425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000"/>
          </a:p>
        </p:txBody>
      </p:sp>
      <p:sp>
        <p:nvSpPr>
          <p:cNvPr id="81937" name="Oval 17"/>
          <p:cNvSpPr>
            <a:spLocks noChangeArrowheads="1"/>
          </p:cNvSpPr>
          <p:nvPr/>
        </p:nvSpPr>
        <p:spPr bwMode="auto">
          <a:xfrm>
            <a:off x="6948488" y="2997200"/>
            <a:ext cx="1368425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000"/>
          </a:p>
        </p:txBody>
      </p:sp>
      <p:sp>
        <p:nvSpPr>
          <p:cNvPr id="81938" name="Oval 18"/>
          <p:cNvSpPr>
            <a:spLocks noChangeArrowheads="1"/>
          </p:cNvSpPr>
          <p:nvPr/>
        </p:nvSpPr>
        <p:spPr bwMode="auto">
          <a:xfrm>
            <a:off x="6443663" y="1773238"/>
            <a:ext cx="1368425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000"/>
          </a:p>
        </p:txBody>
      </p:sp>
      <p:sp>
        <p:nvSpPr>
          <p:cNvPr id="81939" name="Oval 19"/>
          <p:cNvSpPr>
            <a:spLocks noChangeArrowheads="1"/>
          </p:cNvSpPr>
          <p:nvPr/>
        </p:nvSpPr>
        <p:spPr bwMode="auto">
          <a:xfrm>
            <a:off x="1476375" y="3644900"/>
            <a:ext cx="1368425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000"/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1619250" y="3933825"/>
            <a:ext cx="11572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/>
              <a:t>строительная</a:t>
            </a:r>
          </a:p>
        </p:txBody>
      </p:sp>
      <p:sp>
        <p:nvSpPr>
          <p:cNvPr id="81941" name="Text Box 21"/>
          <p:cNvSpPr txBox="1">
            <a:spLocks noChangeArrowheads="1"/>
          </p:cNvSpPr>
          <p:nvPr/>
        </p:nvSpPr>
        <p:spPr bwMode="auto">
          <a:xfrm>
            <a:off x="4211638" y="1844675"/>
            <a:ext cx="12922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/>
              <a:t>каталитическая</a:t>
            </a:r>
          </a:p>
        </p:txBody>
      </p:sp>
      <p:sp>
        <p:nvSpPr>
          <p:cNvPr id="81942" name="Text Box 22"/>
          <p:cNvSpPr txBox="1">
            <a:spLocks noChangeArrowheads="1"/>
          </p:cNvSpPr>
          <p:nvPr/>
        </p:nvSpPr>
        <p:spPr bwMode="auto">
          <a:xfrm>
            <a:off x="2987675" y="5373688"/>
            <a:ext cx="9890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200"/>
              <a:t>сигнальная</a:t>
            </a:r>
          </a:p>
        </p:txBody>
      </p:sp>
      <p:sp>
        <p:nvSpPr>
          <p:cNvPr id="81943" name="Text Box 23"/>
          <p:cNvSpPr txBox="1">
            <a:spLocks noChangeArrowheads="1"/>
          </p:cNvSpPr>
          <p:nvPr/>
        </p:nvSpPr>
        <p:spPr bwMode="auto">
          <a:xfrm>
            <a:off x="6588125" y="2060575"/>
            <a:ext cx="11525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/>
              <a:t>двигательная</a:t>
            </a:r>
          </a:p>
        </p:txBody>
      </p:sp>
      <p:sp>
        <p:nvSpPr>
          <p:cNvPr id="81944" name="Text Box 24"/>
          <p:cNvSpPr txBox="1">
            <a:spLocks noChangeArrowheads="1"/>
          </p:cNvSpPr>
          <p:nvPr/>
        </p:nvSpPr>
        <p:spPr bwMode="auto">
          <a:xfrm>
            <a:off x="7216775" y="3305175"/>
            <a:ext cx="869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/>
              <a:t>защитная</a:t>
            </a:r>
          </a:p>
        </p:txBody>
      </p:sp>
      <p:sp>
        <p:nvSpPr>
          <p:cNvPr id="81945" name="Text Box 25"/>
          <p:cNvSpPr txBox="1">
            <a:spLocks noChangeArrowheads="1"/>
          </p:cNvSpPr>
          <p:nvPr/>
        </p:nvSpPr>
        <p:spPr bwMode="auto">
          <a:xfrm>
            <a:off x="6443663" y="4508500"/>
            <a:ext cx="11445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/>
              <a:t>регуляторная</a:t>
            </a:r>
          </a:p>
        </p:txBody>
      </p:sp>
      <p:sp>
        <p:nvSpPr>
          <p:cNvPr id="81946" name="Text Box 26"/>
          <p:cNvSpPr txBox="1">
            <a:spLocks noChangeArrowheads="1"/>
          </p:cNvSpPr>
          <p:nvPr/>
        </p:nvSpPr>
        <p:spPr bwMode="auto">
          <a:xfrm>
            <a:off x="4932363" y="5516563"/>
            <a:ext cx="1282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/>
              <a:t>энергетическая</a:t>
            </a:r>
          </a:p>
        </p:txBody>
      </p:sp>
      <p:pic>
        <p:nvPicPr>
          <p:cNvPr id="81949" name="Picture 29" descr="картинка молекулы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51725" y="5013325"/>
            <a:ext cx="1338263" cy="1211263"/>
          </a:xfrm>
          <a:prstGeom prst="rect">
            <a:avLst/>
          </a:prstGeom>
          <a:noFill/>
        </p:spPr>
      </p:pic>
      <p:pic>
        <p:nvPicPr>
          <p:cNvPr id="81950" name="Picture 30" descr="молекула одна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1275" y="2781300"/>
            <a:ext cx="1654175" cy="1760538"/>
          </a:xfrm>
          <a:prstGeom prst="rect">
            <a:avLst/>
          </a:prstGeom>
          <a:blipFill dpi="0" rotWithShape="0">
            <a:blip r:embed="rId2" cstate="email"/>
            <a:srcRect/>
            <a:tile tx="0" ty="0" sx="100000" sy="100000" flip="none" algn="tl"/>
          </a:blipFill>
        </p:spPr>
      </p:pic>
      <p:pic>
        <p:nvPicPr>
          <p:cNvPr id="81951" name="Picture 31" descr="картинка молекулы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31913" y="4868863"/>
            <a:ext cx="1338262" cy="1346200"/>
          </a:xfrm>
          <a:prstGeom prst="rect">
            <a:avLst/>
          </a:prstGeom>
          <a:noFill/>
        </p:spPr>
      </p:pic>
      <p:sp>
        <p:nvSpPr>
          <p:cNvPr id="81952" name="AutoShape 32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6453188"/>
            <a:ext cx="360362" cy="2889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/>
              <a:t>              Задачи урока: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500"/>
              <a:t>1. Раскрыть ведущую роль белков в строении и жизнедеятельности клетки.</a:t>
            </a:r>
          </a:p>
          <a:p>
            <a:r>
              <a:rPr lang="ru-RU" sz="2500"/>
              <a:t>2. Объяснить строение макромолекул белка, имеющих характер информационных биополимеров.</a:t>
            </a:r>
          </a:p>
          <a:p>
            <a:r>
              <a:rPr lang="ru-RU" sz="2500"/>
              <a:t>3. Ознакомить учащихся с химическими свойствами белков.</a:t>
            </a:r>
          </a:p>
          <a:p>
            <a:r>
              <a:rPr lang="ru-RU" sz="2500"/>
              <a:t>4. Рассмотреть функции белков – основы жизни.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              </a:t>
            </a:r>
            <a:r>
              <a:rPr lang="ru-RU" sz="3200" b="1"/>
              <a:t>План урока: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hlinkClick r:id="rId2" action="ppaction://hlinksldjump"/>
              </a:rPr>
              <a:t>1. Состав белков.</a:t>
            </a:r>
            <a:endParaRPr lang="ru-RU" dirty="0"/>
          </a:p>
          <a:p>
            <a:r>
              <a:rPr lang="ru-RU" dirty="0">
                <a:hlinkClick r:id="rId3" action="ppaction://hlinksldjump"/>
              </a:rPr>
              <a:t>2. Строение белков.</a:t>
            </a:r>
            <a:endParaRPr lang="ru-RU" dirty="0"/>
          </a:p>
          <a:p>
            <a:r>
              <a:rPr lang="ru-RU" dirty="0">
                <a:hlinkClick r:id="rId4" action="ppaction://hlinksldjump"/>
              </a:rPr>
              <a:t>3. Физические свойства белков. </a:t>
            </a:r>
            <a:endParaRPr lang="ru-RU" dirty="0"/>
          </a:p>
          <a:p>
            <a:r>
              <a:rPr lang="ru-RU" dirty="0">
                <a:hlinkClick r:id="rId5" action="ppaction://hlinksldjump"/>
              </a:rPr>
              <a:t>4. Химические свойства белков.</a:t>
            </a:r>
            <a:endParaRPr lang="ru-RU" dirty="0"/>
          </a:p>
          <a:p>
            <a:r>
              <a:rPr lang="ru-RU" dirty="0">
                <a:hlinkClick r:id="rId6" action="ppaction://hlinksldjump"/>
              </a:rPr>
              <a:t>5. Пищевая ценность белков.</a:t>
            </a:r>
            <a:endParaRPr lang="ru-RU" dirty="0"/>
          </a:p>
          <a:p>
            <a:r>
              <a:rPr lang="ru-RU" dirty="0">
                <a:hlinkClick r:id="rId7" action="ppaction://hlinksldjump"/>
              </a:rPr>
              <a:t>6. Функции белков.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/>
              <a:t>           Что такое жизнь?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773238"/>
            <a:ext cx="3455987" cy="40973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100"/>
              <a:t>    </a:t>
            </a:r>
            <a:r>
              <a:rPr lang="ru-RU" sz="2100" i="1"/>
              <a:t>«Меняя каждый миг свой образ прихотливый,                                        капризна как дитя и призрачна как дым,                                       кипит повсюду жизнь в тревоге суетливой                                   великое смешав с ничтожным и смешным.»</a:t>
            </a:r>
          </a:p>
          <a:p>
            <a:pPr>
              <a:buFont typeface="Wingdings" pitchFamily="2" charset="2"/>
              <a:buNone/>
            </a:pPr>
            <a:r>
              <a:rPr lang="ru-RU" sz="2100" i="1"/>
              <a:t>            С. Я. Надсон</a:t>
            </a:r>
          </a:p>
        </p:txBody>
      </p:sp>
      <p:pic>
        <p:nvPicPr>
          <p:cNvPr id="39946" name="Picture 10" descr="Водяные лилии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851275" y="1628775"/>
            <a:ext cx="5113338" cy="3835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/>
              <a:t>        Что такое белок?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773238"/>
            <a:ext cx="3633787" cy="4114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900"/>
              <a:t>    </a:t>
            </a:r>
            <a:r>
              <a:rPr lang="ru-RU" sz="2400" b="1" i="1">
                <a:latin typeface="Arial" pitchFamily="34" charset="0"/>
              </a:rPr>
              <a:t>Белок</a:t>
            </a:r>
            <a:r>
              <a:rPr lang="ru-RU" sz="2400" i="1">
                <a:latin typeface="Arial" pitchFamily="34" charset="0"/>
              </a:rPr>
              <a:t> – это высокомолекулярное органическое соединение, представляющее собой биополимер, состоящий из мономеров,  которыми являются аминокислоты соединенные пептидной связью.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ru-RU" sz="2500"/>
          </a:p>
        </p:txBody>
      </p:sp>
      <p:pic>
        <p:nvPicPr>
          <p:cNvPr id="44039" name="Picture 7" descr="L23p02p0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95738" y="2205038"/>
            <a:ext cx="4897437" cy="3552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/>
              <a:t>          Состав белков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400"/>
              <a:t>Атомы углерода (С)</a:t>
            </a:r>
          </a:p>
          <a:p>
            <a:r>
              <a:rPr lang="ru-RU" sz="2400"/>
              <a:t>Атомы водорода (Н)</a:t>
            </a:r>
          </a:p>
          <a:p>
            <a:r>
              <a:rPr lang="ru-RU" sz="2400"/>
              <a:t>Атомы азота (</a:t>
            </a:r>
            <a:r>
              <a:rPr lang="en-US" sz="2400"/>
              <a:t>N)</a:t>
            </a:r>
            <a:endParaRPr lang="ru-RU" sz="2400"/>
          </a:p>
          <a:p>
            <a:r>
              <a:rPr lang="ru-RU" sz="2400"/>
              <a:t>Атомы кислорода (О)</a:t>
            </a:r>
          </a:p>
          <a:p>
            <a:r>
              <a:rPr lang="ru-RU" sz="2400"/>
              <a:t>Атомы серы </a:t>
            </a:r>
            <a:r>
              <a:rPr lang="en-US" sz="2400"/>
              <a:t>(S)</a:t>
            </a:r>
          </a:p>
          <a:p>
            <a:pPr>
              <a:buFont typeface="Wingdings" pitchFamily="2" charset="2"/>
              <a:buNone/>
            </a:pPr>
            <a:endParaRPr lang="ru-RU" sz="2400"/>
          </a:p>
          <a:p>
            <a:pPr>
              <a:buFont typeface="Wingdings" pitchFamily="2" charset="2"/>
              <a:buNone/>
            </a:pPr>
            <a:endParaRPr lang="ru-RU" sz="2000"/>
          </a:p>
        </p:txBody>
      </p:sp>
      <p:pic>
        <p:nvPicPr>
          <p:cNvPr id="43013" name="Picture 5" descr="модель глицин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24525" y="5013325"/>
            <a:ext cx="1524000" cy="1524000"/>
          </a:xfrm>
          <a:prstGeom prst="rect">
            <a:avLst/>
          </a:prstGeom>
          <a:noFill/>
        </p:spPr>
      </p:pic>
      <p:pic>
        <p:nvPicPr>
          <p:cNvPr id="43014" name="Picture 6" descr="серин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4868863"/>
            <a:ext cx="1800225" cy="1350962"/>
          </a:xfrm>
          <a:prstGeom prst="rect">
            <a:avLst/>
          </a:prstGeom>
          <a:noFill/>
        </p:spPr>
      </p:pic>
      <p:pic>
        <p:nvPicPr>
          <p:cNvPr id="43015" name="Picture 7" descr="Структура_хелаторового_комплекса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48488" y="1844675"/>
            <a:ext cx="1735137" cy="1679575"/>
          </a:xfrm>
          <a:prstGeom prst="rect">
            <a:avLst/>
          </a:prstGeom>
          <a:noFill/>
        </p:spPr>
      </p:pic>
      <p:sp>
        <p:nvSpPr>
          <p:cNvPr id="43018" name="AutoShape 10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027988" y="6021388"/>
            <a:ext cx="433387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19" name="AutoShape 11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6021388"/>
            <a:ext cx="433387" cy="36036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/>
              <a:t>Относительные молекулярные</a:t>
            </a:r>
            <a:br>
              <a:rPr lang="ru-RU" sz="3200" b="1"/>
            </a:br>
            <a:r>
              <a:rPr lang="ru-RU" sz="3200" b="1"/>
              <a:t>     массы некоторых белков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/>
              <a:t>     </a:t>
            </a:r>
            <a:r>
              <a:rPr lang="ru-RU" sz="2000" b="1" dirty="0">
                <a:solidFill>
                  <a:srgbClr val="006666"/>
                </a:solidFill>
                <a:latin typeface="Arial" pitchFamily="34" charset="0"/>
              </a:rPr>
              <a:t>Белок                 </a:t>
            </a:r>
            <a:r>
              <a:rPr lang="ru-RU" sz="2000" b="1" dirty="0" smtClean="0">
                <a:solidFill>
                  <a:srgbClr val="006666"/>
                </a:solidFill>
                <a:latin typeface="Arial" pitchFamily="34" charset="0"/>
              </a:rPr>
              <a:t>   </a:t>
            </a:r>
            <a:r>
              <a:rPr lang="ru-RU" sz="2000" b="1" dirty="0">
                <a:solidFill>
                  <a:srgbClr val="006666"/>
                </a:solidFill>
                <a:latin typeface="Arial" pitchFamily="34" charset="0"/>
              </a:rPr>
              <a:t>Относительная молекулярная                     </a:t>
            </a:r>
          </a:p>
          <a:p>
            <a:pPr>
              <a:buFont typeface="Wingdings" pitchFamily="2" charset="2"/>
              <a:buNone/>
            </a:pPr>
            <a:r>
              <a:rPr lang="ru-RU" sz="2000" b="1" dirty="0">
                <a:solidFill>
                  <a:srgbClr val="006666"/>
                </a:solidFill>
                <a:latin typeface="Arial" pitchFamily="34" charset="0"/>
              </a:rPr>
              <a:t>                                            </a:t>
            </a:r>
            <a:r>
              <a:rPr lang="ru-RU" sz="2000" b="1" dirty="0" smtClean="0">
                <a:solidFill>
                  <a:srgbClr val="006666"/>
                </a:solidFill>
                <a:latin typeface="Arial" pitchFamily="34" charset="0"/>
              </a:rPr>
              <a:t>  масса </a:t>
            </a:r>
            <a:endParaRPr lang="ru-RU" sz="2000" b="1" dirty="0">
              <a:solidFill>
                <a:srgbClr val="006666"/>
              </a:solidFill>
              <a:latin typeface="Arial" pitchFamily="34" charset="0"/>
            </a:endParaRPr>
          </a:p>
          <a:p>
            <a:pPr>
              <a:buFont typeface="Wingdings" pitchFamily="2" charset="2"/>
              <a:buNone/>
            </a:pPr>
            <a:endParaRPr lang="ru-RU" sz="2000" b="1" dirty="0">
              <a:solidFill>
                <a:srgbClr val="006666"/>
              </a:solidFill>
              <a:latin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ru-RU" sz="2000" b="1" dirty="0">
                <a:latin typeface="Arial" pitchFamily="34" charset="0"/>
              </a:rPr>
              <a:t>     Инсулин                         5734                                                    </a:t>
            </a:r>
            <a:r>
              <a:rPr lang="ru-RU" sz="2000" b="1" dirty="0" err="1">
                <a:latin typeface="Arial" pitchFamily="34" charset="0"/>
              </a:rPr>
              <a:t>Рибонуклеаза</a:t>
            </a:r>
            <a:r>
              <a:rPr lang="ru-RU" sz="2000" b="1" dirty="0">
                <a:latin typeface="Arial" pitchFamily="34" charset="0"/>
              </a:rPr>
              <a:t>               15 000                                                                         Яичный альбумин       36 000                                                      Гемоглобин                   65 000                                                                      Белок вируса                50 000 000                                        Окситоцин                     1007</a:t>
            </a:r>
          </a:p>
        </p:txBody>
      </p:sp>
      <p:pic>
        <p:nvPicPr>
          <p:cNvPr id="68740" name="Picture 132" descr="структура миоглобин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32588" y="4652963"/>
            <a:ext cx="1660525" cy="1835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/>
              <a:t>           Аминокислоты</a:t>
            </a:r>
          </a:p>
        </p:txBody>
      </p:sp>
      <p:sp>
        <p:nvSpPr>
          <p:cNvPr id="46085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900113" y="2276475"/>
            <a:ext cx="3579812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500"/>
              <a:t>        </a:t>
            </a:r>
            <a:r>
              <a:rPr lang="en-US" sz="2500"/>
              <a:t>H   </a:t>
            </a:r>
            <a:r>
              <a:rPr lang="ru-RU" sz="2500"/>
              <a:t> </a:t>
            </a:r>
            <a:r>
              <a:rPr lang="en-US" sz="2500"/>
              <a:t>H          </a:t>
            </a:r>
            <a:r>
              <a:rPr lang="en-US" sz="2500">
                <a:solidFill>
                  <a:srgbClr val="FF0000"/>
                </a:solidFill>
              </a:rPr>
              <a:t>O</a:t>
            </a:r>
          </a:p>
          <a:p>
            <a:pPr>
              <a:buFont typeface="Wingdings" pitchFamily="2" charset="2"/>
              <a:buNone/>
            </a:pPr>
            <a:r>
              <a:rPr lang="ru-RU" sz="2500"/>
              <a:t>        </a:t>
            </a:r>
            <a:r>
              <a:rPr lang="en-US" sz="2500"/>
              <a:t>|    </a:t>
            </a:r>
            <a:r>
              <a:rPr lang="ru-RU" sz="2500"/>
              <a:t> </a:t>
            </a:r>
            <a:r>
              <a:rPr lang="en-US" sz="2500"/>
              <a:t>|         </a:t>
            </a:r>
            <a:r>
              <a:rPr lang="ru-RU" sz="2500"/>
              <a:t>//</a:t>
            </a:r>
            <a:endParaRPr lang="en-US" sz="2500"/>
          </a:p>
          <a:p>
            <a:pPr>
              <a:buFont typeface="Wingdings" pitchFamily="2" charset="2"/>
              <a:buNone/>
            </a:pPr>
            <a:r>
              <a:rPr lang="en-US" sz="2500"/>
              <a:t>  H </a:t>
            </a:r>
            <a:r>
              <a:rPr lang="ru-RU" sz="2500"/>
              <a:t>-</a:t>
            </a:r>
            <a:r>
              <a:rPr lang="en-US" sz="2500"/>
              <a:t> C </a:t>
            </a:r>
            <a:r>
              <a:rPr lang="ru-RU" sz="2500"/>
              <a:t>-</a:t>
            </a:r>
            <a:r>
              <a:rPr lang="en-US" sz="2500"/>
              <a:t>  C </a:t>
            </a:r>
            <a:r>
              <a:rPr lang="ru-RU" sz="2500"/>
              <a:t>-</a:t>
            </a:r>
            <a:r>
              <a:rPr lang="en-US" sz="2500"/>
              <a:t>   </a:t>
            </a:r>
            <a:r>
              <a:rPr lang="en-US" sz="2500">
                <a:solidFill>
                  <a:srgbClr val="FF0000"/>
                </a:solidFill>
              </a:rPr>
              <a:t>C</a:t>
            </a:r>
            <a:r>
              <a:rPr lang="en-US" sz="2500"/>
              <a:t>  </a:t>
            </a:r>
          </a:p>
          <a:p>
            <a:pPr>
              <a:buFont typeface="Wingdings" pitchFamily="2" charset="2"/>
              <a:buNone/>
            </a:pPr>
            <a:r>
              <a:rPr lang="en-US" sz="2500"/>
              <a:t>        |     |       \                            </a:t>
            </a:r>
          </a:p>
          <a:p>
            <a:pPr>
              <a:buFont typeface="Wingdings" pitchFamily="2" charset="2"/>
              <a:buNone/>
            </a:pPr>
            <a:r>
              <a:rPr lang="en-US" sz="2500"/>
              <a:t>       H   </a:t>
            </a:r>
            <a:r>
              <a:rPr lang="en-US" sz="2500">
                <a:solidFill>
                  <a:srgbClr val="009900"/>
                </a:solidFill>
              </a:rPr>
              <a:t>NH</a:t>
            </a:r>
            <a:r>
              <a:rPr lang="en-US" sz="2500" baseline="-25000">
                <a:solidFill>
                  <a:srgbClr val="009900"/>
                </a:solidFill>
              </a:rPr>
              <a:t>2</a:t>
            </a:r>
            <a:r>
              <a:rPr lang="en-US" sz="2500"/>
              <a:t>      OH     </a:t>
            </a:r>
            <a:r>
              <a:rPr lang="ru-RU" sz="2500"/>
              <a:t>                            </a:t>
            </a:r>
          </a:p>
          <a:p>
            <a:endParaRPr lang="ru-RU" sz="2500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148263" y="2276475"/>
            <a:ext cx="35814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>
                <a:latin typeface="Arial" pitchFamily="34" charset="0"/>
              </a:rPr>
              <a:t>    </a:t>
            </a:r>
            <a:r>
              <a:rPr lang="ru-RU" sz="2800">
                <a:latin typeface="Arial" pitchFamily="34" charset="0"/>
              </a:rPr>
              <a:t>Основными структурными компонентами белков являются аминокислоты</a:t>
            </a:r>
          </a:p>
        </p:txBody>
      </p:sp>
      <p:pic>
        <p:nvPicPr>
          <p:cNvPr id="46087" name="Picture 7" descr="белок структур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63938" y="4652963"/>
            <a:ext cx="1879600" cy="2095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атмение">
  <a:themeElements>
    <a:clrScheme name="Затмение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Затме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тмение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859</TotalTime>
  <Words>692</Words>
  <Application>Microsoft Office PowerPoint</Application>
  <PresentationFormat>Экран (4:3)</PresentationFormat>
  <Paragraphs>119</Paragraphs>
  <Slides>27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Затмение</vt:lpstr>
      <vt:lpstr>       Главная молекула жизни </vt:lpstr>
      <vt:lpstr>               Цели урока:</vt:lpstr>
      <vt:lpstr>              Задачи урока:</vt:lpstr>
      <vt:lpstr>              План урока:</vt:lpstr>
      <vt:lpstr>           Что такое жизнь?</vt:lpstr>
      <vt:lpstr>        Что такое белок?</vt:lpstr>
      <vt:lpstr>          Состав белков</vt:lpstr>
      <vt:lpstr>Относительные молекулярные      массы некоторых белков</vt:lpstr>
      <vt:lpstr>           Аминокислоты</vt:lpstr>
      <vt:lpstr>Образование пептидной связи</vt:lpstr>
      <vt:lpstr>Образование белковой молекулы</vt:lpstr>
      <vt:lpstr>Степени организации белковых                    молекул   </vt:lpstr>
      <vt:lpstr>Степени организации белковых молекул</vt:lpstr>
      <vt:lpstr>           Структура белка</vt:lpstr>
      <vt:lpstr>           Структура белка</vt:lpstr>
      <vt:lpstr>         Структура белка</vt:lpstr>
      <vt:lpstr>          Структура белка</vt:lpstr>
      <vt:lpstr>Физические свойства белков</vt:lpstr>
      <vt:lpstr>Физические свойства белков</vt:lpstr>
      <vt:lpstr>  Химические свойства белков</vt:lpstr>
      <vt:lpstr>         Денатурация белка</vt:lpstr>
      <vt:lpstr>           Гидролиз белков</vt:lpstr>
      <vt:lpstr>Применение реакций гидролиза                   белков</vt:lpstr>
      <vt:lpstr>Химические свойства белков</vt:lpstr>
      <vt:lpstr>  Химические свойства белков</vt:lpstr>
      <vt:lpstr>  Пищевая ценность белков. Превращения белков в организме  </vt:lpstr>
      <vt:lpstr>             Функции белков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Roman</cp:lastModifiedBy>
  <cp:revision>63</cp:revision>
  <dcterms:created xsi:type="dcterms:W3CDTF">2006-07-03T08:57:12Z</dcterms:created>
  <dcterms:modified xsi:type="dcterms:W3CDTF">2011-03-23T12:22:07Z</dcterms:modified>
</cp:coreProperties>
</file>