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56" r:id="rId3"/>
    <p:sldId id="258" r:id="rId4"/>
    <p:sldId id="260" r:id="rId5"/>
    <p:sldId id="259" r:id="rId6"/>
    <p:sldId id="261" r:id="rId7"/>
    <p:sldId id="262" r:id="rId8"/>
    <p:sldId id="278" r:id="rId9"/>
    <p:sldId id="263" r:id="rId10"/>
    <p:sldId id="280" r:id="rId11"/>
    <p:sldId id="272" r:id="rId12"/>
    <p:sldId id="274" r:id="rId13"/>
    <p:sldId id="281" r:id="rId14"/>
    <p:sldId id="273" r:id="rId15"/>
    <p:sldId id="264" r:id="rId16"/>
    <p:sldId id="265" r:id="rId17"/>
    <p:sldId id="268" r:id="rId18"/>
    <p:sldId id="275" r:id="rId19"/>
    <p:sldId id="276" r:id="rId20"/>
    <p:sldId id="271" r:id="rId21"/>
    <p:sldId id="269" r:id="rId22"/>
    <p:sldId id="266" r:id="rId23"/>
    <p:sldId id="267" r:id="rId24"/>
    <p:sldId id="270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CDF-9E2E-4EA4-BEA8-A67D2CCBC2A4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D71B-BD4C-4588-9AE5-C5F3699CEF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CDF-9E2E-4EA4-BEA8-A67D2CCBC2A4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D71B-BD4C-4588-9AE5-C5F3699CE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CDF-9E2E-4EA4-BEA8-A67D2CCBC2A4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D71B-BD4C-4588-9AE5-C5F3699CE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CDF-9E2E-4EA4-BEA8-A67D2CCBC2A4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D71B-BD4C-4588-9AE5-C5F3699CE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CDF-9E2E-4EA4-BEA8-A67D2CCBC2A4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4BD71B-BD4C-4588-9AE5-C5F3699CE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CDF-9E2E-4EA4-BEA8-A67D2CCBC2A4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D71B-BD4C-4588-9AE5-C5F3699CE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CDF-9E2E-4EA4-BEA8-A67D2CCBC2A4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D71B-BD4C-4588-9AE5-C5F3699CE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CDF-9E2E-4EA4-BEA8-A67D2CCBC2A4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D71B-BD4C-4588-9AE5-C5F3699CE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CDF-9E2E-4EA4-BEA8-A67D2CCBC2A4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D71B-BD4C-4588-9AE5-C5F3699CE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CDF-9E2E-4EA4-BEA8-A67D2CCBC2A4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D71B-BD4C-4588-9AE5-C5F3699CE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CDF-9E2E-4EA4-BEA8-A67D2CCBC2A4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D71B-BD4C-4588-9AE5-C5F3699CE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25DCDF-9E2E-4EA4-BEA8-A67D2CCBC2A4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4BD71B-BD4C-4588-9AE5-C5F3699CE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УРОК - ЗАЧЕТ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СЛОЖНОЕ     ПРЕДЛОЖЕНИЕ</a:t>
            </a:r>
          </a:p>
          <a:p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</a:rPr>
              <a:t>Нам дан во владение самый богатый, меткий, могучий и поистине волшебный русский язык.</a:t>
            </a:r>
          </a:p>
          <a:p>
            <a:r>
              <a:rPr lang="ru-RU" sz="4800" dirty="0" smtClean="0">
                <a:solidFill>
                  <a:srgbClr val="0070C0"/>
                </a:solidFill>
              </a:rPr>
              <a:t>                 К.Г.Паустовский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Выделяется группа сложноподчиненных предложений с придаточным определительным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00306"/>
            <a:ext cx="8229600" cy="4709160"/>
          </a:xfrm>
        </p:spPr>
        <p:txBody>
          <a:bodyPr/>
          <a:lstStyle/>
          <a:p>
            <a:r>
              <a:rPr lang="ru-RU" sz="4400" dirty="0" smtClean="0">
                <a:solidFill>
                  <a:srgbClr val="7030A0"/>
                </a:solidFill>
              </a:rPr>
              <a:t>Кто именно?</a:t>
            </a:r>
          </a:p>
          <a:p>
            <a:r>
              <a:rPr lang="ru-RU" sz="4400" dirty="0" smtClean="0">
                <a:solidFill>
                  <a:srgbClr val="7030A0"/>
                </a:solidFill>
              </a:rPr>
              <a:t>Что именно?</a:t>
            </a:r>
          </a:p>
          <a:p>
            <a:endParaRPr lang="ru-RU" dirty="0" smtClean="0"/>
          </a:p>
          <a:p>
            <a:r>
              <a:rPr lang="ru-RU" sz="4800" dirty="0" smtClean="0">
                <a:solidFill>
                  <a:srgbClr val="0070C0"/>
                </a:solidFill>
              </a:rPr>
              <a:t>Кто ищет, тот всегда найдет.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Сложноподчиненное предложение с придаточным изъяснительным.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2500306"/>
            <a:ext cx="9215502" cy="40233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0" dirty="0" smtClean="0">
                <a:solidFill>
                  <a:srgbClr val="FF0000"/>
                </a:solidFill>
              </a:rPr>
              <a:t> </a:t>
            </a:r>
            <a:r>
              <a:rPr lang="en-US" sz="16000" dirty="0" smtClean="0">
                <a:solidFill>
                  <a:schemeClr val="bg1"/>
                </a:solidFill>
              </a:rPr>
              <a:t>[    ],(    )</a:t>
            </a:r>
            <a:endParaRPr lang="ru-RU" sz="16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3214686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Союзы: что как будто чтобы ли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3857628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Союзные слова: что как сколько зачем куда когда почему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Дуга 27"/>
          <p:cNvSpPr/>
          <p:nvPr/>
        </p:nvSpPr>
        <p:spPr>
          <a:xfrm rot="21009524">
            <a:off x="2822047" y="2392183"/>
            <a:ext cx="2500298" cy="1285884"/>
          </a:xfrm>
          <a:prstGeom prst="arc">
            <a:avLst>
              <a:gd name="adj1" fmla="val 13080619"/>
              <a:gd name="adj2" fmla="val 21306937"/>
            </a:avLst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428992" y="192880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Вопросы  падежей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Сложноподчиненными предложениями с придаточными изъяснительными передается косвенная речь.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709160"/>
          </a:xfrm>
        </p:spPr>
        <p:txBody>
          <a:bodyPr>
            <a:normAutofit fontScale="62500" lnSpcReduction="20000"/>
          </a:bodyPr>
          <a:lstStyle/>
          <a:p>
            <a:r>
              <a:rPr lang="ru-RU" sz="4200" dirty="0" smtClean="0">
                <a:solidFill>
                  <a:srgbClr val="FF0000"/>
                </a:solidFill>
              </a:rPr>
              <a:t>Преобразуйте данные высказывания в сложноподчиненные предложения с придаточными изъяснительными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endParaRPr lang="ru-RU" sz="51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5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«А как вы нашли нашего губернатора?»- сказала Манилова.</a:t>
            </a:r>
          </a:p>
          <a:p>
            <a:r>
              <a:rPr lang="ru-RU" sz="5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«Очень хороший город, прекрасный город», - отвечал Чичиков.</a:t>
            </a:r>
          </a:p>
          <a:p>
            <a:r>
              <a:rPr lang="ru-RU" sz="5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«Вы всегда в деревне проводите время?» – сделал, наконец, в свою очередь, вопрос Чичиков.</a:t>
            </a:r>
            <a:endParaRPr lang="ru-RU" sz="51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ПРАВИЛЬНЫЙ ОТВЕТ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Манилова спросила, как он нашел их губернатора.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Чичиков отвечал, что город очень хороший, прекрасный город.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Чичиков сделал, наконец, в свою очередь, вопрос, всегда ли он проводит время в деревне.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Виды придаточных обстоятельственных</a:t>
            </a:r>
            <a:endParaRPr lang="ru-RU" sz="54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00" dirty="0" smtClean="0">
                <a:solidFill>
                  <a:srgbClr val="FF0000"/>
                </a:solidFill>
                <a:effectLst/>
              </a:rPr>
              <a:t>Сложноподчиненное предложение с придаточным места</a:t>
            </a:r>
          </a:p>
        </p:txBody>
      </p:sp>
      <p:pic>
        <p:nvPicPr>
          <p:cNvPr id="4" name="Рисунок 3" descr="3s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2285992"/>
            <a:ext cx="7658154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Сложноподчиненное предложение с придаточным времени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5s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42910" y="3000372"/>
            <a:ext cx="7339983" cy="27860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00" dirty="0" smtClean="0">
                <a:solidFill>
                  <a:srgbClr val="C00000"/>
                </a:solidFill>
                <a:effectLst/>
              </a:rPr>
              <a:t>Сложноподчиненное предложение с придаточным сравнения</a:t>
            </a:r>
          </a:p>
        </p:txBody>
      </p:sp>
      <p:pic>
        <p:nvPicPr>
          <p:cNvPr id="6" name="Содержимое 5" descr="6s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00034" y="2643182"/>
            <a:ext cx="8047071" cy="33606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Запятая перед союзом КАК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70916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Запятая ставится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1. Сегодня цветущая липа напомнила чувствам опять, как нежно тогда я сыпал цветы на кудрявую прядь.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2. И кудри их белы, как утренний снег.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3. Это, господа, не кто иной, как капитан Копейкин.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Запятая перед союзом КАК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70916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Запятая не ставится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1. А.С.Пушкин создал произведения как в стихах, так и в прозе.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2. Я вам как чужой.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3. Дождь льет как из ведра.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4. В этом учебном заведении он работал как учитель.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5. Решите этот вопрос как можно скорее.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>
                <a:solidFill>
                  <a:srgbClr val="0070C0"/>
                </a:solidFill>
              </a:rPr>
              <a:t>Типы сложного предложения и средства связи между его частями.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214686"/>
            <a:ext cx="228601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Бессоюзные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3214686"/>
            <a:ext cx="207170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Союзные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3214686"/>
            <a:ext cx="200026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</a:rPr>
              <a:t>С разными видами связи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3554008" y="4446994"/>
            <a:ext cx="714381" cy="535783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6" idx="2"/>
          </p:cNvCxnSpPr>
          <p:nvPr/>
        </p:nvCxnSpPr>
        <p:spPr>
          <a:xfrm rot="16200000" flipH="1">
            <a:off x="4339826" y="4411273"/>
            <a:ext cx="714380" cy="607222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928662" y="5072074"/>
            <a:ext cx="350046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Сложносочиненные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5072074"/>
            <a:ext cx="321471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Сложноподчиненные</a:t>
            </a:r>
            <a:endParaRPr lang="ru-RU" sz="2400" b="1" dirty="0">
              <a:solidFill>
                <a:srgbClr val="7030A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700" dirty="0" smtClean="0">
                <a:solidFill>
                  <a:srgbClr val="C00000"/>
                </a:solidFill>
                <a:effectLst/>
              </a:rPr>
              <a:t>Сложноподчиненное предложение с придаточным образа действия и степени</a:t>
            </a:r>
          </a:p>
        </p:txBody>
      </p:sp>
      <p:pic>
        <p:nvPicPr>
          <p:cNvPr id="4" name="Содержимое 3" descr="8s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214414" y="2285992"/>
            <a:ext cx="6715172" cy="4143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00" dirty="0" smtClean="0">
                <a:solidFill>
                  <a:srgbClr val="C00000"/>
                </a:solidFill>
                <a:effectLst/>
              </a:rPr>
              <a:t>Сложноподчиненное предложение с придаточным цели</a:t>
            </a:r>
          </a:p>
        </p:txBody>
      </p:sp>
      <p:pic>
        <p:nvPicPr>
          <p:cNvPr id="4" name="Содержимое 3" descr="10s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57224" y="2285992"/>
            <a:ext cx="7234701" cy="4205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/>
              </a:rPr>
              <a:t>Сложноподчиненное предложение с придаточным условия</a:t>
            </a:r>
            <a:endParaRPr lang="ru-RU" dirty="0">
              <a:solidFill>
                <a:srgbClr val="C00000"/>
              </a:solidFill>
              <a:effectLst/>
            </a:endParaRPr>
          </a:p>
        </p:txBody>
      </p:sp>
      <p:pic>
        <p:nvPicPr>
          <p:cNvPr id="4" name="Содержимое 3" descr="12sqweqw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00100" y="2428868"/>
            <a:ext cx="7500990" cy="36092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00" dirty="0" smtClean="0">
                <a:solidFill>
                  <a:srgbClr val="C00000"/>
                </a:solidFill>
                <a:effectLst/>
              </a:rPr>
              <a:t>Сложноподчиненное предложение с придаточным уступительным</a:t>
            </a:r>
          </a:p>
        </p:txBody>
      </p:sp>
      <p:pic>
        <p:nvPicPr>
          <p:cNvPr id="4" name="Содержимое 3" descr="26s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785786" y="2714620"/>
            <a:ext cx="7751484" cy="32147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00" dirty="0" smtClean="0">
                <a:solidFill>
                  <a:srgbClr val="C00000"/>
                </a:solidFill>
                <a:effectLst/>
              </a:rPr>
              <a:t>Сложноподчиненное предложение с придаточным причины и следствия</a:t>
            </a:r>
          </a:p>
        </p:txBody>
      </p:sp>
      <p:pic>
        <p:nvPicPr>
          <p:cNvPr id="4" name="Содержимое 3" descr="14s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928926" y="2214554"/>
            <a:ext cx="2857520" cy="39240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Зачем мы изучаем виды придаточных?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6000" dirty="0" smtClean="0">
                <a:solidFill>
                  <a:srgbClr val="FF0000"/>
                </a:solidFill>
              </a:rPr>
              <a:t>ЗАЧЕМ  МНЕ  ЭТО  НАДО  ЗНАТЬ?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Укажите средства связи между частями сложного предложения.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Легко 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бывает вспоминать про то, что горько было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.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lvl="0"/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Любит птичку, чтобы пела, да не ела.</a:t>
            </a:r>
          </a:p>
          <a:p>
            <a:pPr lvl="0"/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Пусть мы с тобой бессмертными не будем – бессмертными останутся дела. </a:t>
            </a:r>
          </a:p>
          <a:p>
            <a:pPr lvl="0"/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Сердито бился дождь в окно, и ветер</a:t>
            </a:r>
          </a:p>
          <a:p>
            <a:pPr lvl="0"/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дул, печально воя.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Характеристика сложносочиненного предложения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[      ] </a:t>
            </a:r>
            <a:r>
              <a:rPr lang="ru-RU" dirty="0" smtClean="0">
                <a:solidFill>
                  <a:srgbClr val="7030A0"/>
                </a:solidFill>
              </a:rPr>
              <a:t>, и </a:t>
            </a:r>
            <a:r>
              <a:rPr lang="en-US" dirty="0" smtClean="0">
                <a:solidFill>
                  <a:srgbClr val="7030A0"/>
                </a:solidFill>
              </a:rPr>
              <a:t>[      ]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СОЧИНИТЕЛЬНЫЕ СОЮЗЫ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2285992"/>
            <a:ext cx="27146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помощью которых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357562"/>
            <a:ext cx="2143140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Перечисляются</a:t>
            </a:r>
          </a:p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явления, которые</a:t>
            </a:r>
          </a:p>
          <a:p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происходят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одновременно</a:t>
            </a:r>
          </a:p>
          <a:p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или следуют</a:t>
            </a:r>
          </a:p>
          <a:p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одно за другим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4143380"/>
            <a:ext cx="292895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Одно явление противопоставляется другому </a:t>
            </a:r>
          </a:p>
          <a:p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500826" y="3643290"/>
            <a:ext cx="2000264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Указывается </a:t>
            </a:r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на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чередование явлений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>
            <a:stCxn id="4" idx="2"/>
            <a:endCxn id="6" idx="0"/>
          </p:cNvCxnSpPr>
          <p:nvPr/>
        </p:nvCxnSpPr>
        <p:spPr>
          <a:xfrm rot="5400000">
            <a:off x="4018356" y="3518298"/>
            <a:ext cx="1143008" cy="107157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5" idx="0"/>
          </p:cNvCxnSpPr>
          <p:nvPr/>
        </p:nvCxnSpPr>
        <p:spPr>
          <a:xfrm rot="5400000">
            <a:off x="3036083" y="1750207"/>
            <a:ext cx="357190" cy="2857520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  <a:endCxn id="7" idx="0"/>
          </p:cNvCxnSpPr>
          <p:nvPr/>
        </p:nvCxnSpPr>
        <p:spPr>
          <a:xfrm rot="16200000" flipH="1">
            <a:off x="5750739" y="1893071"/>
            <a:ext cx="642918" cy="2857520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i="1" dirty="0">
                <a:solidFill>
                  <a:srgbClr val="FF0000"/>
                </a:solidFill>
              </a:rPr>
              <a:t>Виды сложносочиненных предложений.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00306"/>
            <a:ext cx="8401080" cy="3768733"/>
          </a:xfrm>
          <a:ln>
            <a:solidFill>
              <a:schemeClr val="bg1">
                <a:lumMod val="65000"/>
                <a:lumOff val="35000"/>
              </a:schemeClr>
            </a:solidFill>
          </a:ln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80110" indent="-742950">
              <a:buFont typeface="+mj-lt"/>
              <a:buAutoNum type="arabicPeriod"/>
            </a:pP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[     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] 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, и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[       ]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.</a:t>
            </a:r>
            <a:endParaRPr lang="ru-RU" sz="6000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  <a:p>
            <a:pPr marL="880110" indent="-742950">
              <a:buFont typeface="+mj-lt"/>
              <a:buAutoNum type="arabicPeriod"/>
            </a:pP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[      ]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,но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[      ]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.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 </a:t>
            </a:r>
          </a:p>
          <a:p>
            <a:pPr marL="880110" indent="-742950">
              <a:buFont typeface="+mj-lt"/>
              <a:buAutoNum type="arabicPeriod"/>
            </a:pP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[      ] 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, или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[      ]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/>
            </a:r>
            <a:br>
              <a:rPr lang="ru-RU" u="sng" dirty="0" smtClean="0">
                <a:solidFill>
                  <a:srgbClr val="C00000"/>
                </a:solidFill>
              </a:rPr>
            </a:br>
            <a:r>
              <a:rPr lang="ru-RU" sz="4400" cap="all" dirty="0" smtClean="0">
                <a:solidFill>
                  <a:srgbClr val="C00000"/>
                </a:solidFill>
                <a:effectLst/>
              </a:rPr>
              <a:t>Знаки </a:t>
            </a:r>
            <a:r>
              <a:rPr lang="ru-RU" sz="4400" cap="all" dirty="0">
                <a:solidFill>
                  <a:srgbClr val="C00000"/>
                </a:solidFill>
                <a:effectLst/>
              </a:rPr>
              <a:t>препинания в сложносочиненном предложении</a:t>
            </a:r>
            <a:r>
              <a:rPr lang="ru-RU" dirty="0" smtClean="0">
                <a:solidFill>
                  <a:srgbClr val="C00000"/>
                </a:solidFill>
                <a:effectLst/>
              </a:rPr>
              <a:t>.</a:t>
            </a:r>
            <a:r>
              <a:rPr lang="ru-RU" b="0" dirty="0">
                <a:solidFill>
                  <a:srgbClr val="C00000"/>
                </a:solidFill>
                <a:effectLst/>
              </a:rPr>
              <a:t/>
            </a:r>
            <a:br>
              <a:rPr lang="ru-RU" b="0" dirty="0">
                <a:solidFill>
                  <a:srgbClr val="C00000"/>
                </a:solidFill>
                <a:effectLst/>
              </a:rPr>
            </a:br>
            <a:r>
              <a:rPr lang="ru-RU" b="0" dirty="0">
                <a:solidFill>
                  <a:schemeClr val="bg1">
                    <a:lumMod val="50000"/>
                    <a:lumOff val="50000"/>
                  </a:schemeClr>
                </a:solidFill>
                <a:effectLst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00438"/>
            <a:ext cx="8229600" cy="92869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            знак не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ставится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effectLst/>
              </a:rPr>
              <a:t>Характеристика сложноподчиненного  предложения.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429684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[       ] , ( что      ).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 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(Как    ) , [      ].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 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[ … ( где    ) … ].</a:t>
            </a:r>
          </a:p>
          <a:p>
            <a:r>
              <a:rPr lang="ru-RU" dirty="0" smtClean="0">
                <a:solidFill>
                  <a:srgbClr val="FF0000"/>
                </a:solidFill>
                <a:latin typeface="Candara" pitchFamily="34" charset="0"/>
              </a:rPr>
              <a:t>Подчинительные союзы: что, как, когда, чтобы…</a:t>
            </a:r>
          </a:p>
          <a:p>
            <a:r>
              <a:rPr lang="ru-RU" dirty="0" smtClean="0">
                <a:solidFill>
                  <a:srgbClr val="FF0000"/>
                </a:solidFill>
                <a:latin typeface="Candara" pitchFamily="34" charset="0"/>
              </a:rPr>
              <a:t>                                                  как будто, потому что…</a:t>
            </a:r>
          </a:p>
          <a:p>
            <a:r>
              <a:rPr lang="ru-RU" dirty="0" smtClean="0">
                <a:solidFill>
                  <a:srgbClr val="C00000"/>
                </a:solidFill>
                <a:latin typeface="Candara" pitchFamily="34" charset="0"/>
              </a:rPr>
              <a:t>Как отличить союз от союзного слова?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2571744"/>
            <a:ext cx="407196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Части сложноподчиненного предложения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4286256"/>
            <a:ext cx="257176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Поясняемая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4286256"/>
            <a:ext cx="257176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Поясняющая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5089925" y="3625455"/>
            <a:ext cx="714380" cy="464347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6340091" y="3589736"/>
            <a:ext cx="714380" cy="535785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Виды сложноподчиненных предложений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По значению и строению сложноподчиненные предложения делятся на </a:t>
            </a:r>
            <a:r>
              <a:rPr lang="en-US" sz="3200" smtClean="0">
                <a:solidFill>
                  <a:srgbClr val="C00000"/>
                </a:solidFill>
              </a:rPr>
              <a:t>3</a:t>
            </a:r>
            <a:r>
              <a:rPr lang="ru-RU" sz="3200" smtClean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группы.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Сложноподчиненное предложение с придаточным присоединительным.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- содержит сообщение (какое?)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- средство связи (какое?)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- вопрос (какой?)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7843838" cy="1785974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7030A0"/>
                </a:solidFill>
                <a:effectLst/>
              </a:rPr>
              <a:t>Сложноподчиненное предложение с придаточным определительным</a:t>
            </a:r>
            <a:endParaRPr lang="ru-RU" sz="4400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785926"/>
            <a:ext cx="6400800" cy="242886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 descr="20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28662" y="3786190"/>
            <a:ext cx="7000924" cy="280037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 w="50800">
          <a:solidFill>
            <a:schemeClr val="bg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515</Words>
  <Application>Microsoft Office PowerPoint</Application>
  <PresentationFormat>Экран (4:3)</PresentationFormat>
  <Paragraphs>101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УРОК - ЗАЧЕТ</vt:lpstr>
      <vt:lpstr>Типы сложного предложения и средства связи между его частями. </vt:lpstr>
      <vt:lpstr>Укажите средства связи между частями сложного предложения.  </vt:lpstr>
      <vt:lpstr>Характеристика сложносочиненного предложения [      ] , и [      ]. СОЧИНИТЕЛЬНЫЕ СОЮЗЫ </vt:lpstr>
      <vt:lpstr> Виды сложносочиненных предложений.</vt:lpstr>
      <vt:lpstr> Знаки препинания в сложносочиненном предложении.   </vt:lpstr>
      <vt:lpstr>Характеристика сложноподчиненного  предложения. </vt:lpstr>
      <vt:lpstr>Виды сложноподчиненных предложений</vt:lpstr>
      <vt:lpstr>Сложноподчиненное предложение с придаточным определительным</vt:lpstr>
      <vt:lpstr>Выделяется группа сложноподчиненных предложений с придаточным определительным</vt:lpstr>
      <vt:lpstr>Сложноподчиненное предложение с придаточным изъяснительным.</vt:lpstr>
      <vt:lpstr>Сложноподчиненными предложениями с придаточными изъяснительными передается косвенная речь.</vt:lpstr>
      <vt:lpstr>ПРАВИЛЬНЫЙ ОТВЕТ</vt:lpstr>
      <vt:lpstr>Виды придаточных обстоятельственных</vt:lpstr>
      <vt:lpstr>Сложноподчиненное предложение с придаточным места</vt:lpstr>
      <vt:lpstr>Сложноподчиненное предложение с придаточным времени </vt:lpstr>
      <vt:lpstr>Сложноподчиненное предложение с придаточным сравнения</vt:lpstr>
      <vt:lpstr>Запятая перед союзом КАК</vt:lpstr>
      <vt:lpstr>Запятая перед союзом КАК</vt:lpstr>
      <vt:lpstr>Сложноподчиненное предложение с придаточным образа действия и степени</vt:lpstr>
      <vt:lpstr>Сложноподчиненное предложение с придаточным цели</vt:lpstr>
      <vt:lpstr>Сложноподчиненное предложение с придаточным условия</vt:lpstr>
      <vt:lpstr>Сложноподчиненное предложение с придаточным уступительным</vt:lpstr>
      <vt:lpstr>Сложноподчиненное предложение с придаточным причины и следствия</vt:lpstr>
      <vt:lpstr>Зачем мы изучаем виды придаточных?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сложного предложения и средства связи между его частями. </dc:title>
  <dc:creator>СОШ 1414</dc:creator>
  <cp:lastModifiedBy>Roman</cp:lastModifiedBy>
  <cp:revision>50</cp:revision>
  <dcterms:created xsi:type="dcterms:W3CDTF">2010-01-28T11:01:23Z</dcterms:created>
  <dcterms:modified xsi:type="dcterms:W3CDTF">2011-04-19T12:39:48Z</dcterms:modified>
</cp:coreProperties>
</file>