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0" r:id="rId2"/>
    <p:sldId id="286" r:id="rId3"/>
    <p:sldId id="285" r:id="rId4"/>
    <p:sldId id="291" r:id="rId5"/>
    <p:sldId id="288" r:id="rId6"/>
    <p:sldId id="289" r:id="rId7"/>
    <p:sldId id="301" r:id="rId8"/>
    <p:sldId id="299" r:id="rId9"/>
    <p:sldId id="284" r:id="rId10"/>
    <p:sldId id="300" r:id="rId11"/>
    <p:sldId id="305" r:id="rId12"/>
    <p:sldId id="302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CC"/>
    <a:srgbClr val="46ED0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5" d="100"/>
          <a:sy n="75" d="100"/>
        </p:scale>
        <p:origin x="-186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8" d="100"/>
        <a:sy n="38" d="100"/>
      </p:scale>
      <p:origin x="0" y="0"/>
    </p:cViewPr>
  </p:sorterViewPr>
  <p:gridSpacing cx="184343675" cy="18434367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53882-B1BC-416A-B4DE-3E6E81809763}" type="datetimeFigureOut">
              <a:rPr lang="ru-RU" smtClean="0"/>
              <a:pPr/>
              <a:t>21.01.2011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0FC28-057A-41D0-AAB1-6F0337C1DEF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0FC28-057A-41D0-AAB1-6F0337C1DEF2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0FC28-057A-41D0-AAB1-6F0337C1DEF2}" type="slidenum">
              <a:rPr lang="ru-RU" smtClean="0"/>
              <a:pPr/>
              <a:t>10</a:t>
            </a:fld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0FC28-057A-41D0-AAB1-6F0337C1DEF2}" type="slidenum">
              <a:rPr lang="ru-RU" smtClean="0"/>
              <a:pPr/>
              <a:t>11</a:t>
            </a:fld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0FC28-057A-41D0-AAB1-6F0337C1DEF2}" type="slidenum">
              <a:rPr lang="ru-RU" smtClean="0"/>
              <a:pPr/>
              <a:t>12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0FC28-057A-41D0-AAB1-6F0337C1DEF2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0FC28-057A-41D0-AAB1-6F0337C1DEF2}" type="slidenum">
              <a:rPr lang="ru-RU" smtClean="0"/>
              <a:pPr/>
              <a:t>3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0FC28-057A-41D0-AAB1-6F0337C1DEF2}" type="slidenum">
              <a:rPr lang="ru-RU" smtClean="0"/>
              <a:pPr/>
              <a:t>4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0FC28-057A-41D0-AAB1-6F0337C1DEF2}" type="slidenum">
              <a:rPr lang="ru-RU" smtClean="0"/>
              <a:pPr/>
              <a:t>5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0FC28-057A-41D0-AAB1-6F0337C1DEF2}" type="slidenum">
              <a:rPr lang="ru-RU" smtClean="0"/>
              <a:pPr/>
              <a:t>6</a:t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0FC28-057A-41D0-AAB1-6F0337C1DEF2}" type="slidenum">
              <a:rPr lang="ru-RU" smtClean="0"/>
              <a:pPr/>
              <a:t>7</a:t>
            </a:fld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0FC28-057A-41D0-AAB1-6F0337C1DEF2}" type="slidenum">
              <a:rPr lang="ru-RU" smtClean="0"/>
              <a:pPr/>
              <a:t>8</a:t>
            </a:fld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0FC28-057A-41D0-AAB1-6F0337C1DEF2}" type="slidenum">
              <a:rPr lang="ru-RU" smtClean="0"/>
              <a:pPr/>
              <a:t>9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A40BC-D277-49CE-895A-8B8DBF00BD50}" type="datetimeFigureOut">
              <a:rPr lang="ru-RU" smtClean="0"/>
              <a:pPr/>
              <a:t>21.01.2011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40293-C68D-417F-BAC2-08D3F51D764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A40BC-D277-49CE-895A-8B8DBF00BD50}" type="datetimeFigureOut">
              <a:rPr lang="ru-RU" smtClean="0"/>
              <a:pPr/>
              <a:t>21.01.2011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40293-C68D-417F-BAC2-08D3F51D764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A40BC-D277-49CE-895A-8B8DBF00BD50}" type="datetimeFigureOut">
              <a:rPr lang="ru-RU" smtClean="0"/>
              <a:pPr/>
              <a:t>21.01.2011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40293-C68D-417F-BAC2-08D3F51D764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A40BC-D277-49CE-895A-8B8DBF00BD50}" type="datetimeFigureOut">
              <a:rPr lang="ru-RU" smtClean="0"/>
              <a:pPr/>
              <a:t>21.01.2011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40293-C68D-417F-BAC2-08D3F51D764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A40BC-D277-49CE-895A-8B8DBF00BD50}" type="datetimeFigureOut">
              <a:rPr lang="ru-RU" smtClean="0"/>
              <a:pPr/>
              <a:t>21.01.2011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40293-C68D-417F-BAC2-08D3F51D764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A40BC-D277-49CE-895A-8B8DBF00BD50}" type="datetimeFigureOut">
              <a:rPr lang="ru-RU" smtClean="0"/>
              <a:pPr/>
              <a:t>21.01.2011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40293-C68D-417F-BAC2-08D3F51D764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A40BC-D277-49CE-895A-8B8DBF00BD50}" type="datetimeFigureOut">
              <a:rPr lang="ru-RU" smtClean="0"/>
              <a:pPr/>
              <a:t>21.01.2011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40293-C68D-417F-BAC2-08D3F51D764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A40BC-D277-49CE-895A-8B8DBF00BD50}" type="datetimeFigureOut">
              <a:rPr lang="ru-RU" smtClean="0"/>
              <a:pPr/>
              <a:t>21.01.2011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40293-C68D-417F-BAC2-08D3F51D764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A40BC-D277-49CE-895A-8B8DBF00BD50}" type="datetimeFigureOut">
              <a:rPr lang="ru-RU" smtClean="0"/>
              <a:pPr/>
              <a:t>21.01.2011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40293-C68D-417F-BAC2-08D3F51D764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A40BC-D277-49CE-895A-8B8DBF00BD50}" type="datetimeFigureOut">
              <a:rPr lang="ru-RU" smtClean="0"/>
              <a:pPr/>
              <a:t>21.01.2011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40293-C68D-417F-BAC2-08D3F51D764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A40BC-D277-49CE-895A-8B8DBF00BD50}" type="datetimeFigureOut">
              <a:rPr lang="ru-RU" smtClean="0"/>
              <a:pPr/>
              <a:t>21.01.2011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40293-C68D-417F-BAC2-08D3F51D764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A40BC-D277-49CE-895A-8B8DBF00BD50}" type="datetimeFigureOut">
              <a:rPr lang="ru-RU" smtClean="0"/>
              <a:pPr/>
              <a:t>21.01.2011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40293-C68D-417F-BAC2-08D3F51D764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94188" cy="638334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Моне провел юность в Гавре, в Северной Франции. Здесь под влиянием учителя, Эжена</a:t>
            </a:r>
            <a:r>
              <a:rPr lang="ru-RU" sz="2400" dirty="0"/>
              <a:t> </a:t>
            </a:r>
            <a:r>
              <a:rPr lang="ru-RU" sz="2400" dirty="0" smtClean="0"/>
              <a:t>Будена , развилась его склонность к живописи под открытым небом. В 1862 г. он стал посещать мастерскую  Шарля Глейра в Париже, где познакомился с Ренуаром, еще одним ярким представителем импрессионизма. Почти всю жизнь Моне боролся с нуждой, но к 1890 г. добился прочного положения. В последние годы его беспокоило ухудшение зрения.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110164" y="5761044"/>
            <a:ext cx="3767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 Клод Моне (1840-1926)</a:t>
            </a:r>
            <a:endParaRPr lang="ru-RU" sz="2400" dirty="0"/>
          </a:p>
        </p:txBody>
      </p:sp>
      <p:pic>
        <p:nvPicPr>
          <p:cNvPr id="7" name="Рисунок 6" descr="File0003 (копия).jpg"/>
          <p:cNvPicPr>
            <a:picLocks noChangeAspect="1"/>
          </p:cNvPicPr>
          <p:nvPr/>
        </p:nvPicPr>
        <p:blipFill>
          <a:blip r:embed="rId4"/>
          <a:srcRect b="2560"/>
          <a:stretch>
            <a:fillRect/>
          </a:stretch>
        </p:blipFill>
        <p:spPr>
          <a:xfrm>
            <a:off x="5289552" y="1276344"/>
            <a:ext cx="3231648" cy="4305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ile0042 (копия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16284" y="0"/>
            <a:ext cx="5487331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TextBox 4"/>
          <p:cNvSpPr txBox="1"/>
          <p:nvPr/>
        </p:nvSpPr>
        <p:spPr>
          <a:xfrm>
            <a:off x="266688" y="3967164"/>
            <a:ext cx="2870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  Кувшинки. 1916 г.</a:t>
            </a:r>
            <a:endParaRPr lang="ru-RU" sz="2400" b="1" i="1" dirty="0"/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2457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Моне стремился писать так, чтобы зритель, глядя на картину, чувствовал то же, что художник в момент ее создания. Пушистость облаков передана мягкими округлыми мазками, а тронутая рябью поверхность реки – короткими поперечными штрихами кисти.</a:t>
            </a:r>
            <a:endParaRPr lang="ru-RU" sz="3600" dirty="0"/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ile0039 (копия).jpg"/>
          <p:cNvPicPr>
            <a:picLocks noChangeAspect="1"/>
          </p:cNvPicPr>
          <p:nvPr/>
        </p:nvPicPr>
        <p:blipFill>
          <a:blip r:embed="rId4" cstate="print">
            <a:lum bright="-10000"/>
          </a:blip>
          <a:stretch>
            <a:fillRect/>
          </a:stretch>
        </p:blipFill>
        <p:spPr>
          <a:xfrm>
            <a:off x="804852" y="738180"/>
            <a:ext cx="7632192" cy="5315712"/>
          </a:xfrm>
          <a:prstGeom prst="rect">
            <a:avLst/>
          </a:prstGeom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File0009 (копия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240" y="379404"/>
            <a:ext cx="7187114" cy="51920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571500" h="571500"/>
          </a:sp3d>
        </p:spPr>
      </p:pic>
      <p:sp>
        <p:nvSpPr>
          <p:cNvPr id="7" name="TextBox 6"/>
          <p:cNvSpPr txBox="1"/>
          <p:nvPr/>
        </p:nvSpPr>
        <p:spPr>
          <a:xfrm>
            <a:off x="1343016" y="5761044"/>
            <a:ext cx="5919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/>
              <a:t>Впечатление. Восход солнца.1872 г.</a:t>
            </a:r>
            <a:endParaRPr lang="ru-RU" sz="2800" i="1" dirty="0"/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04852" y="2352672"/>
            <a:ext cx="7575344" cy="144655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« Моне – это всего лишь глаз, </a:t>
            </a:r>
          </a:p>
          <a:p>
            <a:pPr algn="ctr"/>
            <a:r>
              <a:rPr lang="ru-RU" sz="4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н</a:t>
            </a:r>
            <a:r>
              <a:rPr lang="ru-RU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о, боже мой, какой глаз! »</a:t>
            </a:r>
            <a:endParaRPr lang="ru-RU" sz="4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57508" y="4684716"/>
            <a:ext cx="2693494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Поль Сезанн</a:t>
            </a:r>
            <a:endParaRPr lang="ru-RU" sz="36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ile0012.jpg"/>
          <p:cNvPicPr>
            <a:picLocks noChangeAspect="1"/>
          </p:cNvPicPr>
          <p:nvPr/>
        </p:nvPicPr>
        <p:blipFill>
          <a:blip r:embed="rId4" cstate="print"/>
          <a:srcRect l="6025" t="10764" b="5532"/>
          <a:stretch>
            <a:fillRect/>
          </a:stretch>
        </p:blipFill>
        <p:spPr>
          <a:xfrm>
            <a:off x="2598732" y="558792"/>
            <a:ext cx="5750315" cy="574041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266688" y="3249612"/>
            <a:ext cx="2332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Клод Моне.</a:t>
            </a:r>
          </a:p>
          <a:p>
            <a:r>
              <a:rPr lang="ru-RU" sz="2400" dirty="0" smtClean="0"/>
              <a:t>Тополя. 1891 г.</a:t>
            </a:r>
            <a:endParaRPr lang="ru-RU" sz="2400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File0008 (копия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8821" y="0"/>
            <a:ext cx="4166357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File0011.jpg"/>
          <p:cNvPicPr>
            <a:picLocks noChangeAspect="1"/>
          </p:cNvPicPr>
          <p:nvPr/>
        </p:nvPicPr>
        <p:blipFill>
          <a:blip r:embed="rId4" cstate="print">
            <a:lum bright="-10000"/>
          </a:blip>
          <a:srcRect t="11719" r="1459" b="5696"/>
          <a:stretch>
            <a:fillRect/>
          </a:stretch>
        </p:blipFill>
        <p:spPr>
          <a:xfrm>
            <a:off x="1163628" y="738180"/>
            <a:ext cx="6816744" cy="520225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0000" endPos="30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TextBox 6"/>
          <p:cNvSpPr txBox="1"/>
          <p:nvPr/>
        </p:nvSpPr>
        <p:spPr>
          <a:xfrm>
            <a:off x="2239956" y="6119820"/>
            <a:ext cx="4664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Вокзал Сен-Лазар. Прибытие поезда. 1877 г.</a:t>
            </a:r>
            <a:endParaRPr lang="ru-RU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ile0043 (копия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98732" y="738180"/>
            <a:ext cx="6139581" cy="538164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TextBox 5"/>
          <p:cNvSpPr txBox="1"/>
          <p:nvPr/>
        </p:nvSpPr>
        <p:spPr>
          <a:xfrm>
            <a:off x="266688" y="2532060"/>
            <a:ext cx="2152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Здание парламента в Лондоне. Закат. 1904 г.</a:t>
            </a:r>
            <a:endParaRPr lang="ru-RU" sz="2000" b="1" i="1" dirty="0"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File0041 (копия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9344" y="0"/>
            <a:ext cx="6642488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TextBox 8"/>
          <p:cNvSpPr txBox="1"/>
          <p:nvPr/>
        </p:nvSpPr>
        <p:spPr>
          <a:xfrm>
            <a:off x="0" y="3787776"/>
            <a:ext cx="25987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/>
              <a:t>Клод Моне.</a:t>
            </a:r>
          </a:p>
          <a:p>
            <a:pPr algn="ctr"/>
            <a:r>
              <a:rPr lang="ru-RU" sz="2000" i="1" dirty="0" smtClean="0"/>
              <a:t>Белые кувшинки.</a:t>
            </a:r>
          </a:p>
          <a:p>
            <a:pPr algn="ctr"/>
            <a:r>
              <a:rPr lang="ru-RU" sz="2000" i="1" dirty="0" smtClean="0"/>
              <a:t>1899 г.</a:t>
            </a:r>
            <a:endParaRPr lang="ru-RU" sz="2000" i="1" dirty="0"/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ile0044 (копия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01652" y="0"/>
            <a:ext cx="685504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684716"/>
            <a:ext cx="2152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Клод Моне.</a:t>
            </a:r>
          </a:p>
          <a:p>
            <a:pPr algn="ctr"/>
            <a:r>
              <a:rPr lang="ru-RU" b="1" i="1" dirty="0" smtClean="0"/>
              <a:t>Японский мостик.</a:t>
            </a:r>
          </a:p>
          <a:p>
            <a:pPr algn="ctr"/>
            <a:r>
              <a:rPr lang="ru-RU" b="1" i="1" dirty="0" smtClean="0"/>
              <a:t>1918-1924</a:t>
            </a:r>
            <a:endParaRPr lang="ru-RU" b="1" i="1" dirty="0"/>
          </a:p>
        </p:txBody>
      </p:sp>
      <p:pic>
        <p:nvPicPr>
          <p:cNvPr id="6" name="Рисунок 5" descr="File0044 (копия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54052" y="152400"/>
            <a:ext cx="6855048" cy="6858000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210</Words>
  <Application>Microsoft Office PowerPoint</Application>
  <PresentationFormat>Экран (4:3)</PresentationFormat>
  <Paragraphs>30</Paragraphs>
  <Slides>12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Моне провел юность в Гавре, в Северной Франции. Здесь под влиянием учителя, Эжена Будена , развилась его склонность к живописи под открытым небом. В 1862 г. он стал посещать мастерскую  Шарля Глейра в Париже, где познакомился с Ренуаром, еще одним ярким представителем импрессионизма. Почти всю жизнь Моне боролся с нуждой, но к 1890 г. добился прочного положения. В последние годы его беспокоило ухудшение зрения.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Моне стремился писать так, чтобы зритель, глядя на картину, чувствовал то же, что художник в момент ее создания. Пушистость облаков передана мягкими округлыми мазками, а тронутая рябью поверхность реки – короткими поперечными штрихами кисти.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Eduard</dc:creator>
  <cp:lastModifiedBy>№0</cp:lastModifiedBy>
  <cp:revision>56</cp:revision>
  <dcterms:created xsi:type="dcterms:W3CDTF">2010-02-25T16:39:04Z</dcterms:created>
  <dcterms:modified xsi:type="dcterms:W3CDTF">2011-01-21T13:56:02Z</dcterms:modified>
</cp:coreProperties>
</file>