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  <p:sldMasterId id="2147483756" r:id="rId5"/>
    <p:sldMasterId id="2147483768" r:id="rId6"/>
    <p:sldMasterId id="2147483780" r:id="rId7"/>
    <p:sldMasterId id="2147483792" r:id="rId8"/>
  </p:sldMasterIdLst>
  <p:notesMasterIdLst>
    <p:notesMasterId r:id="rId37"/>
  </p:notesMasterIdLst>
  <p:handoutMasterIdLst>
    <p:handoutMasterId r:id="rId38"/>
  </p:handoutMasterIdLst>
  <p:sldIdLst>
    <p:sldId id="295" r:id="rId9"/>
    <p:sldId id="256" r:id="rId10"/>
    <p:sldId id="300" r:id="rId11"/>
    <p:sldId id="301" r:id="rId12"/>
    <p:sldId id="277" r:id="rId13"/>
    <p:sldId id="278" r:id="rId14"/>
    <p:sldId id="271" r:id="rId15"/>
    <p:sldId id="258" r:id="rId16"/>
    <p:sldId id="260" r:id="rId17"/>
    <p:sldId id="261" r:id="rId18"/>
    <p:sldId id="303" r:id="rId19"/>
    <p:sldId id="308" r:id="rId20"/>
    <p:sldId id="304" r:id="rId21"/>
    <p:sldId id="307" r:id="rId22"/>
    <p:sldId id="305" r:id="rId23"/>
    <p:sldId id="306" r:id="rId24"/>
    <p:sldId id="276" r:id="rId25"/>
    <p:sldId id="286" r:id="rId26"/>
    <p:sldId id="302" r:id="rId27"/>
    <p:sldId id="296" r:id="rId28"/>
    <p:sldId id="297" r:id="rId29"/>
    <p:sldId id="298" r:id="rId30"/>
    <p:sldId id="299" r:id="rId31"/>
    <p:sldId id="287" r:id="rId32"/>
    <p:sldId id="288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4805"/>
    <a:srgbClr val="EB6E07"/>
    <a:srgbClr val="D7E4BD"/>
    <a:srgbClr val="0066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0" autoAdjust="0"/>
  </p:normalViewPr>
  <p:slideViewPr>
    <p:cSldViewPr>
      <p:cViewPr>
        <p:scale>
          <a:sx n="69" d="100"/>
          <a:sy n="69" d="100"/>
        </p:scale>
        <p:origin x="-120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65DEA-2C35-452A-9445-1B194670325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Мележик О.Г.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4C7DF-ECC8-4817-8F06-C3A4291E4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F990EC-A8CA-4BEC-912B-463935F09BDD}" type="datetimeFigureOut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Мележик О.Г.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CC2F0C-2297-4A9F-A478-3E28BEF31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Мележик</a:t>
            </a:r>
            <a:r>
              <a:rPr lang="ru-RU" smtClean="0"/>
              <a:t> О.Г.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Мележик О.Г.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Мележик О.Г.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2CEC8-BC91-463C-B8C3-E69563FFD2DF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29BF-7F2B-4763-9984-585B6735C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5CA5-445A-4BBF-AA67-3609DDC82617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2CF7-BF2E-4D14-B9CE-50C8C2134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7F40-848F-4E03-B0D7-F882EF0ABDD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8252-9D3A-40FC-B5BD-F5EABEEF1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CE3DFDF5-CDB3-41B9-BFFA-21B8A97F9313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0BDF592C-4593-4F55-B84B-D04BB4704567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96C9C9DA-4E2C-4FCB-8147-0EDE1786799B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6974B60A-B489-40BF-A8AB-575C0AA9ED6B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09454190-F533-491E-827A-84D4FF6C4CBB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DD8BCD28-2DE6-46DE-8AA8-25C207F0A525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E2B3850C-03AE-4174-87A7-763492CA486E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B6264717-203A-45BE-ADE6-3F2E80169805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15DC-6759-4083-AC49-880EB9E90ECD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BBA7-57D6-4980-A5B1-3C3268525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A4BB2A35-4539-48A8-A017-29CD91FA4CE9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3A02812A-9636-4403-8D19-960ABA2DDF73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48A8BDED-5D4D-48DE-A480-0589872A743D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788CC993-FA9B-426C-BB3E-9EA3AD92B0EE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EA1F1659-D3EA-4D14-AC49-9B6D2D7843A9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A6DAA5AB-F018-4D59-B1D6-7A668396B49E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14975DB0-E1E9-4894-B0AD-86FE41E8AD62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C1F85AC9-24DA-425E-B44D-FFB1E008C3E9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B17DBCCE-C155-4162-A2F6-4D0C5BBC36A0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0D5F3E44-8762-4688-AA25-BE95695EF339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DF7C-019A-465E-858E-0B1FBDFB7A82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A932-DE25-47D8-AA59-A46F50220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5722BECF-FE77-47E4-A0AE-4B39CA071426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434890C7-9F4F-42E0-84D1-41150A37CFC9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1B77DF7E-AD38-4F09-92DE-4DD8149F9EE7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3A0E023D-D2F7-4D60-ACC0-9E7F2504E852}" type="datetime1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>
            <a:scene3d>
              <a:camera prst="orthographicFront"/>
              <a:lightRig rig="threePt" dir="t"/>
            </a:scene3d>
            <a:sp3d extrusionH="44450"/>
          </a:bodyPr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EC871DE-5C2C-44E2-8867-799832E494B5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4"/>
              </a:buBlip>
              <a:defRPr/>
            </a:lvl7pPr>
            <a:lvl8pPr>
              <a:buFontTx/>
              <a:buBlip>
                <a:blip r:embed="rId5"/>
              </a:buBlip>
              <a:defRPr/>
            </a:lvl8pPr>
            <a:lvl9pPr>
              <a:buFontTx/>
              <a:buBlip>
                <a:blip r:embed="rId6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3179BEA-C81E-4E90-9A9F-D7C8BC19FC06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0849BC5-9ACB-46BD-B06F-5AA150F53C42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D90070C-6827-4E94-BFCE-D95B6C2C8FB4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E2D218D-779A-443A-8B28-B91821835C08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3193FE2-7D27-4EA6-BC8E-CD872521E66A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B7B1-6E22-4913-BCCD-52649D4E422E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EF46-820D-4778-A315-F1751A71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9B8F657-A9D7-461C-8686-C5EA8B4AD3BE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EC059BB8-3BC2-4F1E-8C17-2A3E0F4A20AA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35B713B0-A26F-440B-B6C9-ECBBD13EF95F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4D6AEC87-37ED-4DC8-AE5A-5912AE2A9D9C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33E38F63-05D4-4B23-9BEB-9339D29D18C5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>
            <a:scene3d>
              <a:camera prst="orthographicFront"/>
              <a:lightRig rig="threePt" dir="t"/>
            </a:scene3d>
            <a:sp3d extrusionH="44450"/>
          </a:bodyPr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F2021BC-1388-4D8E-882B-96393A97DF13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4"/>
              </a:buBlip>
              <a:defRPr/>
            </a:lvl7pPr>
            <a:lvl8pPr>
              <a:buFontTx/>
              <a:buBlip>
                <a:blip r:embed="rId5"/>
              </a:buBlip>
              <a:defRPr/>
            </a:lvl8pPr>
            <a:lvl9pPr>
              <a:buFontTx/>
              <a:buBlip>
                <a:blip r:embed="rId6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8AF136A-C343-475F-8378-A7A6BBC5D245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F2D1E09-8C6E-4862-BEB2-A090D9C1E2D7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84C6BA6-1FC7-47B2-9FF3-D473293119FB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B6F710-E3FA-4FF5-87C3-E1C76739E52D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6F7E-E31C-4990-852B-BBA6B2763E39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438E-AAFA-4C4C-AAB7-0E02A097A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E9504809-2E08-425C-885D-7DEEBED49D7E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79E8711-B5E9-411B-9155-42310CDCAA76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8A46F2D-5DB3-42D7-90BA-2296733A90DA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ECD6D09-1C0B-4E83-9336-85B963FC9FD8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07A503-53E0-4871-B2E1-CB07D10FFE73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6A81849-E7B1-481A-A680-00AD9CA15854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>
            <a:scene3d>
              <a:camera prst="orthographicFront"/>
              <a:lightRig rig="threePt" dir="t"/>
            </a:scene3d>
            <a:sp3d extrusionH="44450"/>
          </a:bodyPr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B9FCF63-6B99-47BC-B560-C203ABC15F42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4"/>
              </a:buBlip>
              <a:defRPr/>
            </a:lvl7pPr>
            <a:lvl8pPr>
              <a:buFontTx/>
              <a:buBlip>
                <a:blip r:embed="rId5"/>
              </a:buBlip>
              <a:defRPr/>
            </a:lvl8pPr>
            <a:lvl9pPr>
              <a:buFontTx/>
              <a:buBlip>
                <a:blip r:embed="rId6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50D754F-9F56-416D-875A-B5D6A1BBCF6E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837E3D3-8E95-42C0-A199-149BAB79B936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4BECD028-0373-478D-A82B-31833C16C552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DAE48-EFFF-4E76-87C3-60D473E454CC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5CB2-8CCE-4F6B-9BD1-4C2984C10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11FB4EF-E30D-41A2-A1C1-BDCE96F9C106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7DE1D21-6B83-42DD-8CB6-0C9EE7DA24C5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0A96078-65E1-4250-898E-8DEE545220C8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F1278AC-55AF-4829-A6EA-5AF1B1A53CA3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A903CE1-A0AB-49A0-BD06-3A7DA2D24D7F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4EDD3B8F-682A-473D-8B42-1C690914F995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DAE3547-C651-453D-B866-0C3701B807DE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>
            <a:scene3d>
              <a:camera prst="orthographicFront"/>
              <a:lightRig rig="threePt" dir="t"/>
            </a:scene3d>
            <a:sp3d extrusionH="44450"/>
          </a:bodyPr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2C66C9A-888E-4A2C-A22F-B8BF58E88274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4"/>
              </a:buBlip>
              <a:defRPr/>
            </a:lvl7pPr>
            <a:lvl8pPr>
              <a:buFontTx/>
              <a:buBlip>
                <a:blip r:embed="rId5"/>
              </a:buBlip>
              <a:defRPr/>
            </a:lvl8pPr>
            <a:lvl9pPr>
              <a:buFontTx/>
              <a:buBlip>
                <a:blip r:embed="rId6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4B6A08A8-671D-42B5-B0B5-A6AD8B9572D7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32C7C5-6CBE-4D26-B20C-27DC0771D1B4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 dirty="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AC55-88A4-4798-A507-B0A31DFE2097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7562-1268-4948-8D13-C3C80831E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6E1DDDD-B259-49EB-AD0A-225D73363D50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43D26B2-A0A5-4881-AE8B-9C56DE77FC05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59F27DE-E0A3-49AB-916A-6DE2CBE53253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3FB7713-FED5-4104-BD1F-DC43BF60B4D8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BE248A0-99DA-4B1E-AC9D-B5B7BB51505A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F24FBDA-0262-4E94-B6A9-EA74673E7422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57D6EA0-B515-4E96-8F1A-85AB5C4DF4EA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C5E015A-0FE6-4545-834C-77A192EE75CC}" type="datetime1">
              <a:rPr lang="ru-RU" sz="1200" kern="1200" smtClean="0">
                <a:solidFill>
                  <a:srgbClr val="232C12"/>
                </a:solidFill>
                <a:latin typeface="Calibri"/>
                <a:cs typeface="Arial" pitchFamily="34" charset="0"/>
              </a:rPr>
              <a:pPr algn="l" rtl="0"/>
              <a:t>08.02.2011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0B5C4C5-D8CE-4942-8453-AA32781EC105}" type="datetime1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l" rtl="0"/>
              <a:t>08.02.2011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233B1D6-5AA7-4A85-9798-3CC7BFD5AAC1}" type="datetime1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l" rtl="0"/>
              <a:t>08.02.2011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113C-D050-4CC6-9DBD-C24EE68B161D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ACA0-F12E-45B7-B3E3-661C57C07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85B84B2-F134-402D-AF89-AF1A13A190D7}" type="datetime1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l" rtl="0"/>
              <a:t>08.02.2011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B953755-4598-455F-9CF7-B996A3CF4381}" type="datetime1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l" rtl="0"/>
              <a:t>08.02.2011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8200DCE-70B1-41EA-B4B0-4E59D465AA66}" type="datetime1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l" rtl="0"/>
              <a:t>08.02.2011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6B5129A1-AF01-4AF7-BFED-04437B7FE8C8}" type="datetime1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l" rtl="0"/>
              <a:t>08.02.2011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63FFF69-B867-4BE2-AEE2-47D1A6F6551A}" type="datetime1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l" rtl="0"/>
              <a:t>08.02.2011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E326D0-67F3-4877-8EB3-4D50774B69CC}" type="datetime1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l" rtl="0"/>
              <a:t>08.02.2011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2FA61CE-9704-4622-A88E-18C02D24B793}" type="datetime1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l" rtl="0"/>
              <a:t>08.02.2011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5886D57-3803-47C5-91F0-4E5B99BAB9F4}" type="datetime1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l" rtl="0"/>
              <a:t>08.02.2011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9E7D25B5-8B5F-424C-BFEE-B765571BF042}" type="datetime1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l" rtl="0"/>
              <a:t>08.02.2011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F6DE-3C04-4B8F-8A57-D31EDC4F1896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008B-E646-4D99-A82B-E3C3DE5C6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071562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53554_1189793300_Autumn_Leaves_New_York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0" y="53975"/>
            <a:ext cx="1214438" cy="134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358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0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9215F0-D597-4496-98A8-569D8D407CF7}" type="datetime1">
              <a:rPr lang="ru-RU" smtClean="0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0"/>
            <a:ext cx="5224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0"/>
            <a:ext cx="209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2A33F-810C-4041-A477-BC09A6F7F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10" descr="qqqqqqqq.pn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/>
            <a:fld id="{00EFCD05-0C1B-4B79-B83D-B6B8E29762BB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/>
            <a:fld id="{4788F69E-711C-48F8-87E6-51EC359A3FBA}" type="slidenum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/>
            <a:fld id="{B65A98BC-26ED-4BC8-9370-DC702129790E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l" rtl="0"/>
              <a:t>08.02.2011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/>
            <a:fld id="{4788F69E-711C-48F8-87E6-51EC359A3FBA}" type="slidenum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fld id="{AC1E83E5-BB34-4720-AC69-A95E405800A6}" type="datetime1">
              <a:rPr lang="ru-RU" kern="1200" smtClean="0">
                <a:latin typeface="Calibri"/>
              </a:rPr>
              <a:pPr rtl="0"/>
              <a:t>08.02.2011</a:t>
            </a:fld>
            <a:endParaRPr lang="ru-RU" kern="1200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endParaRPr lang="ru-RU" kern="120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fld id="{7F670E81-14DE-40AB-8A3F-EE8E8E61794E}" type="slidenum">
              <a:rPr lang="ru-RU" kern="1200" smtClean="0">
                <a:latin typeface="Calibri"/>
              </a:rPr>
              <a:pPr rtl="0"/>
              <a:t>‹#›</a:t>
            </a:fld>
            <a:endParaRPr lang="ru-RU" kern="1200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fld id="{1D601B95-C7A3-47B2-8668-223172F5438D}" type="datetime1">
              <a:rPr lang="ru-RU" kern="1200" smtClean="0">
                <a:latin typeface="Calibri"/>
              </a:rPr>
              <a:pPr rtl="0"/>
              <a:t>08.02.2011</a:t>
            </a:fld>
            <a:endParaRPr lang="ru-RU" kern="1200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endParaRPr lang="ru-RU" kern="120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fld id="{7F670E81-14DE-40AB-8A3F-EE8E8E61794E}" type="slidenum">
              <a:rPr lang="ru-RU" kern="1200" smtClean="0">
                <a:latin typeface="Calibri"/>
              </a:rPr>
              <a:pPr rtl="0"/>
              <a:t>‹#›</a:t>
            </a:fld>
            <a:endParaRPr lang="ru-RU" kern="1200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fld id="{C54C1848-2E96-46A5-8D23-C76A3F938D7C}" type="datetime1">
              <a:rPr lang="ru-RU" kern="1200" smtClean="0">
                <a:latin typeface="Calibri"/>
              </a:rPr>
              <a:pPr rtl="0"/>
              <a:t>08.02.2011</a:t>
            </a:fld>
            <a:endParaRPr lang="ru-RU" kern="1200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endParaRPr lang="ru-RU" kern="120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fld id="{7F670E81-14DE-40AB-8A3F-EE8E8E61794E}" type="slidenum">
              <a:rPr lang="ru-RU" kern="1200" smtClean="0">
                <a:latin typeface="Calibri"/>
              </a:rPr>
              <a:pPr rtl="0"/>
              <a:t>‹#›</a:t>
            </a:fld>
            <a:endParaRPr lang="ru-RU" kern="1200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fld id="{54A98477-7412-4792-9813-DC811652A453}" type="datetime1">
              <a:rPr lang="ru-RU" kern="1200" smtClean="0">
                <a:latin typeface="Calibri"/>
              </a:rPr>
              <a:pPr rtl="0"/>
              <a:t>08.02.2011</a:t>
            </a:fld>
            <a:endParaRPr lang="ru-RU" kern="1200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endParaRPr lang="ru-RU" kern="120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 rtl="0"/>
            <a:fld id="{7F670E81-14DE-40AB-8A3F-EE8E8E61794E}" type="slidenum">
              <a:rPr lang="ru-RU" kern="1200" smtClean="0">
                <a:latin typeface="Calibri"/>
              </a:rPr>
              <a:pPr rtl="0"/>
              <a:t>‹#›</a:t>
            </a:fld>
            <a:endParaRPr lang="ru-RU" kern="1200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 rtl="0"/>
            <a:fld id="{AFE7039C-0DD5-49A7-B38F-39B6A75C1C52}" type="datetime1">
              <a:rPr lang="ru-RU" kern="1200" smtClean="0">
                <a:latin typeface="Franklin Gothic Book"/>
                <a:ea typeface="+mn-ea"/>
                <a:cs typeface="+mn-cs"/>
              </a:rPr>
              <a:pPr rtl="0"/>
              <a:t>08.02.2011</a:t>
            </a:fld>
            <a:endParaRPr lang="ru-RU" kern="1200"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pPr rtl="0"/>
            <a:endParaRPr lang="ru-RU" kern="1200"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 rtl="0"/>
            <a:fld id="{05C112D9-C2EE-4C4E-89E1-85B21C1EB3AC}" type="slidenum">
              <a:rPr lang="ru-RU" kern="1200" smtClean="0">
                <a:latin typeface="Franklin Gothic Book"/>
                <a:ea typeface="+mn-ea"/>
                <a:cs typeface="+mn-cs"/>
              </a:rPr>
              <a:pPr rtl="0"/>
              <a:t>‹#›</a:t>
            </a:fld>
            <a:endParaRPr lang="ru-RU" kern="1200">
              <a:latin typeface="Franklin Gothic 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64;&#1050;&#1054;&#1051;&#1068;&#1053;&#1067;&#1045;%20&#1044;&#1054;&#1050;&#1059;&#1052;&#1045;&#1053;&#1058;&#1067;\&#1052;&#1054;%20&#1088;&#1091;&#1089;&#1089;&#1082;&#1086;&#1075;&#1086;%20&#1103;&#1079;&#1099;&#1082;&#1072;\&#1053;&#1077;&#1076;&#1077;&#1083;&#1103;\&#1053;&#1077;&#1076;&#1077;&#1083;&#1103;%20&#1088;&#1091;&#1089;.&#1103;&#1079;.%20&#1080;%20&#1083;&#1080;&#1090;&#1077;&#1088;.%202009-2010\&#1059;&#1088;&#1086;&#1082;.%20&#1052;&#1077;&#1083;&#1077;&#1078;&#1080;&#1082;%20&#1054;.&#1043;\&#1055;&#1088;&#1077;&#1079;&#1077;&#1085;&#1090;&#1072;&#1094;&#1080;&#1103;2.pptx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64;&#1050;&#1054;&#1051;&#1068;&#1053;&#1067;&#1045;%20&#1044;&#1054;&#1050;&#1059;&#1052;&#1045;&#1053;&#1058;&#1067;\&#1052;&#1054;%20&#1088;&#1091;&#1089;&#1089;&#1082;&#1086;&#1075;&#1086;%20&#1103;&#1079;&#1099;&#1082;&#1072;\&#1053;&#1077;&#1076;&#1077;&#1083;&#1103;\&#1053;&#1077;&#1076;&#1077;&#1083;&#1103;%20&#1088;&#1091;&#1089;.&#1103;&#1079;.%20&#1080;%20&#1083;&#1080;&#1090;&#1077;&#1088;.%202009-2010\&#1059;&#1088;&#1086;&#1082;.%20&#1052;&#1077;&#1083;&#1077;&#1078;&#1080;&#1082;%20&#1054;.&#1043;\&#1055;&#1088;&#1077;&#1079;&#1077;&#1085;&#1090;&#1072;&#1094;&#1080;&#1103;2.pptx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715304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Интегрированный  урок русского языка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и информатики в 9-ом классе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5C112D9-C2EE-4C4E-89E1-85B21C1EB3AC}" type="slidenum">
              <a:rPr lang="ru-RU" sz="1200" kern="1200" smtClean="0">
                <a:solidFill>
                  <a:srgbClr val="002060"/>
                </a:solidFill>
                <a:latin typeface="Franklin Gothic Book"/>
                <a:ea typeface="+mn-ea"/>
                <a:cs typeface="+mn-cs"/>
              </a:rPr>
              <a:pPr algn="r" rtl="0"/>
              <a:t>1</a:t>
            </a:fld>
            <a:endParaRPr lang="ru-RU" sz="1200" kern="1200" dirty="0">
              <a:solidFill>
                <a:srgbClr val="002060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3194920"/>
            <a:ext cx="8001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тель русского языка и литературы: Белоногова Наталья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7158" y="389073"/>
            <a:ext cx="8786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457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43240" y="6072206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Нижнекамск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357166"/>
            <a:ext cx="741055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 И НАУКИ РЕСПУБЛИКИ ТАТАРСТАН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ГАОУ СПО «НИЖНЕКАМСКИЙ ИНДУСТРИАЛЬНЫЙ ТЕХНИКУМ»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571612"/>
            <a:ext cx="4643470" cy="13620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Почему? По какой причине?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071942"/>
            <a:ext cx="9429784" cy="1500187"/>
          </a:xfrm>
        </p:spPr>
        <p:txBody>
          <a:bodyPr/>
          <a:lstStyle/>
          <a:p>
            <a:r>
              <a:rPr lang="ru-RU" sz="19900" dirty="0" smtClean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[ ],</a:t>
            </a:r>
            <a:r>
              <a:rPr lang="ru-RU" sz="19900" dirty="0" smtClean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(    )</a:t>
            </a:r>
            <a:endParaRPr lang="ru-RU" sz="199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3071810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Союзы:</a:t>
            </a:r>
            <a:r>
              <a:rPr lang="ru-RU" sz="2400" b="1" dirty="0" smtClean="0"/>
              <a:t> потому что, оттого что, благодаря тому что, так как, ибо, вследствие того что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357562"/>
            <a:ext cx="21831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/>
              <a:t>конт.сл</a:t>
            </a:r>
            <a:r>
              <a:rPr lang="ru-RU" sz="4000" b="1" dirty="0" smtClean="0"/>
              <a:t>.</a:t>
            </a:r>
          </a:p>
          <a:p>
            <a:pPr algn="ctr"/>
            <a:r>
              <a:rPr lang="ru-RU" sz="4000" b="1" dirty="0" smtClean="0"/>
              <a:t>+ </a:t>
            </a:r>
          </a:p>
          <a:p>
            <a:pPr algn="ctr"/>
            <a:r>
              <a:rPr lang="ru-RU" sz="4000" b="1" dirty="0" err="1" smtClean="0"/>
              <a:t>указ.сл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30718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8" idx="0"/>
          </p:cNvCxnSpPr>
          <p:nvPr/>
        </p:nvCxnSpPr>
        <p:spPr>
          <a:xfrm rot="5400000" flipH="1" flipV="1">
            <a:off x="1454752" y="2812083"/>
            <a:ext cx="500066" cy="19389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14480" y="2571744"/>
            <a:ext cx="4643470" cy="1588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108711" y="2820983"/>
            <a:ext cx="500066" cy="1588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Выгнутая вниз стрелка 17"/>
          <p:cNvSpPr/>
          <p:nvPr/>
        </p:nvSpPr>
        <p:spPr>
          <a:xfrm flipH="1">
            <a:off x="0" y="5572140"/>
            <a:ext cx="6500826" cy="945834"/>
          </a:xfrm>
          <a:prstGeom prst="curvedUpArrow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flipH="1">
            <a:off x="1500166" y="5643578"/>
            <a:ext cx="5000660" cy="731520"/>
          </a:xfrm>
          <a:prstGeom prst="curvedUpArrow">
            <a:avLst/>
          </a:prstGeom>
          <a:solidFill>
            <a:schemeClr val="tx2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428604"/>
            <a:ext cx="80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СПП с придаточным изъяснительным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rgbClr val="EB6E07"/>
          </a:solidFill>
          <a:ln w="63500">
            <a:solidFill>
              <a:srgbClr val="99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4282" y="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СПП                                                                 с придаточным причины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AA932-DE25-47D8-AA59-A46F50220A1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 descr="фон44 клетка"/>
          <p:cNvSpPr>
            <a:spLocks noChangeArrowheads="1"/>
          </p:cNvSpPr>
          <p:nvPr/>
        </p:nvSpPr>
        <p:spPr bwMode="auto">
          <a:xfrm>
            <a:off x="468313" y="260350"/>
            <a:ext cx="8281987" cy="61928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27088" y="333375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Выполни гимнастику для глаз по схеме: 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331913" y="1484313"/>
            <a:ext cx="69119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1547813" y="1484313"/>
            <a:ext cx="6696075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547813" y="3284538"/>
            <a:ext cx="6696075" cy="7921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187450" y="4076700"/>
            <a:ext cx="7058025" cy="1295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258888" y="1268413"/>
            <a:ext cx="433387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7885113" y="1557338"/>
            <a:ext cx="433387" cy="144462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476375" y="3500438"/>
            <a:ext cx="431800" cy="7143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7812088" y="4365625"/>
            <a:ext cx="504825" cy="14287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0.7559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6647E-6 L -0.64584 0.241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1596 L 0.65347 0.110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457E-6 L -0.75208 0.178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9230" grpId="1" animBg="1"/>
      <p:bldP spid="9231" grpId="0" animBg="1"/>
      <p:bldP spid="9231" grpId="1" animBg="1"/>
      <p:bldP spid="9237" grpId="0" animBg="1"/>
      <p:bldP spid="9237" grpId="1" animBg="1"/>
      <p:bldP spid="9238" grpId="0" animBg="1"/>
      <p:bldP spid="92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 descr="фон44 клетка"/>
          <p:cNvSpPr>
            <a:spLocks noChangeArrowheads="1"/>
          </p:cNvSpPr>
          <p:nvPr/>
        </p:nvSpPr>
        <p:spPr bwMode="auto">
          <a:xfrm>
            <a:off x="468313" y="260350"/>
            <a:ext cx="8281987" cy="61928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27088" y="333375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Выполни гимнастику для глаз по схеме: 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331913" y="1484313"/>
            <a:ext cx="69119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1547813" y="1484313"/>
            <a:ext cx="6696075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547813" y="3284538"/>
            <a:ext cx="6696075" cy="7921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187450" y="4076700"/>
            <a:ext cx="7058025" cy="1295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258888" y="1268413"/>
            <a:ext cx="433387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7885113" y="1557338"/>
            <a:ext cx="433387" cy="144462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476375" y="3500438"/>
            <a:ext cx="431800" cy="7143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7812088" y="4365625"/>
            <a:ext cx="504825" cy="14287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0.7559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6647E-6 L -0.64584 0.241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1596 L 0.65347 0.110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457E-6 L -0.75208 0.178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9230" grpId="1" animBg="1"/>
      <p:bldP spid="9231" grpId="0" animBg="1"/>
      <p:bldP spid="9231" grpId="1" animBg="1"/>
      <p:bldP spid="9237" grpId="0" animBg="1"/>
      <p:bldP spid="9237" grpId="1" animBg="1"/>
      <p:bldP spid="9238" grpId="0" animBg="1"/>
      <p:bldP spid="92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2051050" y="692150"/>
            <a:ext cx="4824413" cy="4752975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7019925" y="2205038"/>
            <a:ext cx="431800" cy="431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2051050" y="692150"/>
            <a:ext cx="4824413" cy="4752975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7019925" y="2205038"/>
            <a:ext cx="431800" cy="431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Oval 6"/>
          <p:cNvSpPr>
            <a:spLocks noChangeArrowheads="1"/>
          </p:cNvSpPr>
          <p:nvPr/>
        </p:nvSpPr>
        <p:spPr bwMode="auto">
          <a:xfrm rot="16200000">
            <a:off x="468312" y="3429001"/>
            <a:ext cx="576263" cy="5762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8844E-6 C 0.00052 -0.09989 0.09357 -0.18197 0.20677 -0.18197 C 0.3401 -0.18197 0.38854 -0.09087 0.4085 -0.0363 L 0.42916 0.0363 C 0.45034 0.09086 0.50156 0.1815 0.65277 0.1815 C 0.74895 0.1815 0.85816 0.09988 0.85833 3.98844E-6 C 0.85833 -0.09989 0.74895 -0.18197 0.65277 -0.18197 C 0.50156 -0.18197 0.45034 -0.09087 0.42916 -0.0363 L 0.4085 0.0363 C 0.38854 0.08994 0.34027 0.1815 0.20764 0.1815 C 0.09357 0.1815 3.61111E-6 0.09988 3.61111E-6 3.98844E-6 Z " pathEditMode="relative" rAng="16200000" ptsTypes="ffFffffFfff">
                                      <p:cBhvr>
                                        <p:cTn id="6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Oval 6"/>
          <p:cNvSpPr>
            <a:spLocks noChangeArrowheads="1"/>
          </p:cNvSpPr>
          <p:nvPr/>
        </p:nvSpPr>
        <p:spPr bwMode="auto">
          <a:xfrm rot="16200000">
            <a:off x="468312" y="3429001"/>
            <a:ext cx="576263" cy="5762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8844E-6 C 0.00052 -0.09989 0.09357 -0.18197 0.20677 -0.18197 C 0.3401 -0.18197 0.38854 -0.09087 0.4085 -0.0363 L 0.42916 0.0363 C 0.45034 0.09086 0.50156 0.1815 0.65277 0.1815 C 0.74895 0.1815 0.85816 0.09988 0.85833 3.98844E-6 C 0.85833 -0.09989 0.74895 -0.18197 0.65277 -0.18197 C 0.50156 -0.18197 0.45034 -0.09087 0.42916 -0.0363 L 0.4085 0.0363 C 0.38854 0.08994 0.34027 0.1815 0.20764 0.1815 C 0.09357 0.1815 3.61111E-6 0.09988 3.61111E-6 3.98844E-6 Z " pathEditMode="relative" rAng="16200000" ptsTypes="ffFffffFfff">
                                      <p:cBhvr>
                                        <p:cTn id="6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500174"/>
          <a:ext cx="8501122" cy="412939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57419"/>
                <a:gridCol w="4543703"/>
              </a:tblGrid>
              <a:tr h="7461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n>
                            <a:solidFill>
                              <a:srgbClr val="994805"/>
                            </a:solidFill>
                          </a:ln>
                          <a:solidFill>
                            <a:srgbClr val="C00000"/>
                          </a:solidFill>
                        </a:rPr>
                        <a:t>Главное предложение</a:t>
                      </a:r>
                      <a:endParaRPr lang="ru-RU" sz="2800" b="1" dirty="0" smtClean="0">
                        <a:ln>
                          <a:solidFill>
                            <a:srgbClr val="994805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n>
                            <a:solidFill>
                              <a:srgbClr val="994805"/>
                            </a:solidFill>
                          </a:ln>
                          <a:solidFill>
                            <a:srgbClr val="C00000"/>
                          </a:solidFill>
                        </a:rPr>
                        <a:t>Придаточное предложение</a:t>
                      </a:r>
                      <a:endParaRPr lang="ru-RU" sz="2800" b="1" dirty="0" smtClean="0">
                        <a:ln>
                          <a:solidFill>
                            <a:srgbClr val="994805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03">
                <a:tc>
                  <a:txBody>
                    <a:bodyPr/>
                    <a:lstStyle/>
                    <a:p>
                      <a:pPr marL="514350" indent="-514350" algn="just"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Был тот </a:t>
                      </a:r>
                      <a:r>
                        <a:rPr lang="ru-RU" sz="2400" b="1" dirty="0" err="1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предночный</a:t>
                      </a: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 час…</a:t>
                      </a:r>
                    </a:p>
                    <a:p>
                      <a:pPr marL="514350" indent="-514350" algn="just"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Вскоре  Иван Иванович догадался …</a:t>
                      </a:r>
                    </a:p>
                    <a:p>
                      <a:pPr marL="514350" indent="-514350" algn="just"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Он выехал оттуда …</a:t>
                      </a:r>
                    </a:p>
                    <a:p>
                      <a:pPr marL="514350" marR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Нет той силы…</a:t>
                      </a:r>
                    </a:p>
                    <a:p>
                      <a:pPr marL="514350" marR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Лес</a:t>
                      </a:r>
                      <a:r>
                        <a:rPr lang="ru-RU" sz="2400" b="1" baseline="0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 стоял тихий и молчаливый…….</a:t>
                      </a:r>
                      <a:endParaRPr lang="ru-RU" sz="2400" b="1" dirty="0" smtClean="0">
                        <a:ln>
                          <a:solidFill>
                            <a:srgbClr val="994805"/>
                          </a:solidFill>
                        </a:ln>
                      </a:endParaRPr>
                    </a:p>
                    <a:p>
                      <a:endParaRPr lang="ru-RU" sz="2400" b="1" dirty="0">
                        <a:ln w="38100">
                          <a:solidFill>
                            <a:srgbClr val="994805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indent="-514350" algn="just"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…которая позволила бы покинуть родные края. </a:t>
                      </a:r>
                    </a:p>
                    <a:p>
                      <a:pPr marL="514350" indent="-514350" algn="just"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…откуда одна за другой съезжали во двор лошади.</a:t>
                      </a:r>
                    </a:p>
                    <a:p>
                      <a:pPr marL="514350" indent="-514350" algn="just"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…потому</a:t>
                      </a:r>
                      <a:r>
                        <a:rPr lang="ru-RU" sz="2400" b="1" baseline="0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 что главные певцы улетели.</a:t>
                      </a:r>
                      <a:endParaRPr lang="ru-RU" sz="2400" b="1" dirty="0" smtClean="0">
                        <a:ln>
                          <a:solidFill>
                            <a:srgbClr val="994805"/>
                          </a:solidFill>
                        </a:ln>
                      </a:endParaRPr>
                    </a:p>
                    <a:p>
                      <a:pPr marL="514350" marR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…когда стираются </a:t>
                      </a:r>
                      <a:r>
                        <a:rPr lang="ru-RU" sz="2400" b="1" dirty="0" err="1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очерта-ния</a:t>
                      </a: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, линии, краски.</a:t>
                      </a:r>
                      <a:r>
                        <a:rPr lang="ru-RU" sz="2400" b="1" baseline="0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 </a:t>
                      </a:r>
                      <a:endParaRPr lang="ru-RU" sz="2400" b="1" dirty="0" smtClean="0">
                        <a:ln>
                          <a:solidFill>
                            <a:srgbClr val="994805"/>
                          </a:solidFill>
                        </a:ln>
                      </a:endParaRPr>
                    </a:p>
                    <a:p>
                      <a:pPr marL="514350" marR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rgbClr val="994805"/>
                            </a:solidFill>
                          </a:ln>
                        </a:rPr>
                        <a:t>… где находится штаб.</a:t>
                      </a:r>
                      <a:endParaRPr lang="ru-RU" sz="2400" b="1" dirty="0" smtClean="0">
                        <a:ln>
                          <a:solidFill>
                            <a:srgbClr val="994805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94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285728"/>
            <a:ext cx="8501122" cy="914400"/>
          </a:xfrm>
          <a:prstGeom prst="rect">
            <a:avLst/>
          </a:prstGeom>
          <a:solidFill>
            <a:srgbClr val="994805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+mj-lt"/>
              </a:rPr>
              <a:t>Составьте устно СПП, подобрав к главному предложению подходящее по смыслу придаточное предложение. Запишите полученное число. Выпишите СПП с придаточным причины.</a:t>
            </a:r>
            <a:endParaRPr lang="ru-RU" sz="2000" b="1" dirty="0">
              <a:latin typeface="+mj-lt"/>
            </a:endParaRPr>
          </a:p>
        </p:txBody>
      </p:sp>
      <p:sp>
        <p:nvSpPr>
          <p:cNvPr id="1026" name="plant"/>
          <p:cNvSpPr>
            <a:spLocks noEditPoints="1" noChangeArrowheads="1"/>
          </p:cNvSpPr>
          <p:nvPr/>
        </p:nvSpPr>
        <p:spPr bwMode="auto">
          <a:xfrm>
            <a:off x="0" y="504825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blipFill>
            <a:blip r:embed="rId2" cstate="email">
              <a:lum bright="20000"/>
            </a:blip>
            <a:stretch>
              <a:fillRect/>
            </a:stretch>
          </a:blipFill>
          <a:ln w="9525">
            <a:solidFill>
              <a:srgbClr val="994805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dirty="0" smtClean="0"/>
              <a:t>14</a:t>
            </a:r>
            <a:endParaRPr lang="ru-RU" sz="3000" b="1" dirty="0"/>
          </a:p>
        </p:txBody>
      </p:sp>
      <p:sp>
        <p:nvSpPr>
          <p:cNvPr id="10" name="plant"/>
          <p:cNvSpPr>
            <a:spLocks noEditPoints="1" noChangeArrowheads="1"/>
          </p:cNvSpPr>
          <p:nvPr/>
        </p:nvSpPr>
        <p:spPr bwMode="auto">
          <a:xfrm>
            <a:off x="0" y="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blipFill>
            <a:blip r:embed="rId2" cstate="email">
              <a:lum bright="20000"/>
            </a:blip>
            <a:stretch>
              <a:fillRect/>
            </a:stretch>
          </a:blipFill>
          <a:ln w="9525">
            <a:solidFill>
              <a:srgbClr val="994805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dirty="0" smtClean="0"/>
              <a:t>32</a:t>
            </a:r>
            <a:endParaRPr lang="ru-RU" sz="3000" b="1" dirty="0"/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7334250" y="521495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blipFill>
            <a:blip r:embed="rId2" cstate="email">
              <a:lum bright="20000"/>
            </a:blip>
            <a:stretch>
              <a:fillRect/>
            </a:stretch>
          </a:blipFill>
          <a:ln w="9525">
            <a:solidFill>
              <a:srgbClr val="994805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dirty="0" smtClean="0"/>
              <a:t>41</a:t>
            </a:r>
            <a:endParaRPr lang="ru-RU" sz="3000" b="1" dirty="0"/>
          </a:p>
        </p:txBody>
      </p:sp>
      <p:sp>
        <p:nvSpPr>
          <p:cNvPr id="16" name="plant"/>
          <p:cNvSpPr>
            <a:spLocks noEditPoints="1" noChangeArrowheads="1"/>
          </p:cNvSpPr>
          <p:nvPr/>
        </p:nvSpPr>
        <p:spPr bwMode="auto">
          <a:xfrm>
            <a:off x="5929322" y="57148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blipFill>
            <a:blip r:embed="rId2" cstate="email">
              <a:lum bright="20000"/>
            </a:blip>
            <a:stretch>
              <a:fillRect/>
            </a:stretch>
          </a:blipFill>
          <a:ln w="9525">
            <a:solidFill>
              <a:srgbClr val="994805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dirty="0" smtClean="0"/>
              <a:t>53</a:t>
            </a:r>
            <a:endParaRPr lang="ru-RU" sz="3000" b="1" dirty="0"/>
          </a:p>
        </p:txBody>
      </p:sp>
      <p:sp>
        <p:nvSpPr>
          <p:cNvPr id="17" name="plant"/>
          <p:cNvSpPr>
            <a:spLocks noEditPoints="1" noChangeArrowheads="1"/>
          </p:cNvSpPr>
          <p:nvPr/>
        </p:nvSpPr>
        <p:spPr bwMode="auto">
          <a:xfrm>
            <a:off x="3143240" y="450057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blipFill>
            <a:blip r:embed="rId2" cstate="email">
              <a:lum bright="20000"/>
            </a:blip>
            <a:stretch>
              <a:fillRect/>
            </a:stretch>
          </a:blipFill>
          <a:ln w="9525">
            <a:solidFill>
              <a:srgbClr val="994805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dirty="0" smtClean="0"/>
              <a:t>25</a:t>
            </a:r>
            <a:endParaRPr lang="ru-RU" sz="3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27562-1268-4948-8D13-C3C80831E73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00108"/>
            <a:ext cx="76438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3"/>
                </a:solidFill>
              </a:rPr>
              <a:t>Лес стоял тихий и молчаливый,</a:t>
            </a:r>
          </a:p>
          <a:p>
            <a:pPr algn="ctr"/>
            <a:r>
              <a:rPr lang="ru-RU" sz="6600" dirty="0" smtClean="0">
                <a:solidFill>
                  <a:schemeClr val="accent3"/>
                </a:solidFill>
              </a:rPr>
              <a:t>потому что главные певцы улетели. </a:t>
            </a:r>
            <a:endParaRPr lang="ru-RU" sz="6600" i="1" dirty="0" smtClean="0">
              <a:solidFill>
                <a:schemeClr val="accent3"/>
              </a:solidFill>
            </a:endParaRPr>
          </a:p>
          <a:p>
            <a:pPr algn="just" rtl="0"/>
            <a:endParaRPr lang="ru-RU" sz="6600" b="1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7170" name="Object 12">
            <a:hlinkClick r:id="rId3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7286625" y="5143500"/>
          <a:ext cx="939800" cy="950913"/>
        </p:xfrm>
        <a:graphic>
          <a:graphicData uri="http://schemas.openxmlformats.org/presentationml/2006/ole">
            <p:oleObj spid="_x0000_s7170" name="CorelDRAW" r:id="rId4" imgW="3763080" imgH="3804840" progId="">
              <p:embed/>
            </p:oleObj>
          </a:graphicData>
        </a:graphic>
      </p:graphicFrame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18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00108"/>
            <a:ext cx="76438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u="sng" dirty="0" smtClean="0">
                <a:solidFill>
                  <a:schemeClr val="accent3"/>
                </a:solidFill>
              </a:rPr>
              <a:t>Лес стоял </a:t>
            </a:r>
            <a:r>
              <a:rPr lang="ru-RU" sz="6600" dirty="0" smtClean="0">
                <a:solidFill>
                  <a:schemeClr val="accent3"/>
                </a:solidFill>
              </a:rPr>
              <a:t>тихий и молчаливый,</a:t>
            </a:r>
          </a:p>
          <a:p>
            <a:pPr algn="ctr"/>
            <a:r>
              <a:rPr lang="ru-RU" sz="6600" dirty="0" smtClean="0">
                <a:solidFill>
                  <a:schemeClr val="accent3"/>
                </a:solidFill>
              </a:rPr>
              <a:t>потому что главные </a:t>
            </a:r>
            <a:r>
              <a:rPr lang="ru-RU" sz="6600" u="sng" dirty="0" smtClean="0">
                <a:solidFill>
                  <a:schemeClr val="accent3"/>
                </a:solidFill>
              </a:rPr>
              <a:t>певцы</a:t>
            </a:r>
            <a:r>
              <a:rPr lang="ru-RU" sz="6600" dirty="0" smtClean="0">
                <a:solidFill>
                  <a:schemeClr val="accent3"/>
                </a:solidFill>
              </a:rPr>
              <a:t> </a:t>
            </a:r>
            <a:r>
              <a:rPr lang="ru-RU" sz="6600" u="sng" dirty="0" smtClean="0">
                <a:solidFill>
                  <a:schemeClr val="accent3"/>
                </a:solidFill>
              </a:rPr>
              <a:t>улетели</a:t>
            </a:r>
            <a:r>
              <a:rPr lang="ru-RU" sz="6600" dirty="0" smtClean="0">
                <a:solidFill>
                  <a:schemeClr val="accent3"/>
                </a:solidFill>
              </a:rPr>
              <a:t>. </a:t>
            </a:r>
            <a:endParaRPr lang="ru-RU" sz="6600" i="1" dirty="0" smtClean="0">
              <a:solidFill>
                <a:schemeClr val="accent3"/>
              </a:solidFill>
            </a:endParaRPr>
          </a:p>
          <a:p>
            <a:pPr algn="just" rtl="0"/>
            <a:endParaRPr lang="ru-RU" sz="6600" b="1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7170" name="Object 12">
            <a:hlinkClick r:id="rId3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7286625" y="5143500"/>
          <a:ext cx="939800" cy="950913"/>
        </p:xfrm>
        <a:graphic>
          <a:graphicData uri="http://schemas.openxmlformats.org/presentationml/2006/ole">
            <p:oleObj spid="_x0000_s119810" name="CorelDRAW" r:id="rId4" imgW="3763080" imgH="3804840" progId="">
              <p:embed/>
            </p:oleObj>
          </a:graphicData>
        </a:graphic>
      </p:graphicFrame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19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43174" y="2143116"/>
            <a:ext cx="24288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57488" y="6143644"/>
            <a:ext cx="30718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857356" y="3143248"/>
            <a:ext cx="4857784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095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994805"/>
                </a:solidFill>
              </a:rPr>
              <a:t/>
            </a:r>
            <a:br>
              <a:rPr lang="ru-RU" dirty="0" smtClean="0">
                <a:solidFill>
                  <a:srgbClr val="994805"/>
                </a:solidFill>
              </a:rPr>
            </a:br>
            <a:r>
              <a:rPr lang="ru-RU" dirty="0" smtClean="0">
                <a:solidFill>
                  <a:srgbClr val="994805"/>
                </a:solidFill>
              </a:rPr>
              <a:t/>
            </a:r>
            <a:br>
              <a:rPr lang="ru-RU" dirty="0" smtClean="0">
                <a:solidFill>
                  <a:srgbClr val="994805"/>
                </a:solidFill>
              </a:rPr>
            </a:br>
            <a:r>
              <a:rPr lang="ru-RU" sz="4800" dirty="0" smtClean="0">
                <a:solidFill>
                  <a:srgbClr val="994805"/>
                </a:solidFill>
              </a:rPr>
              <a:t>Сложноподчиненные предложения</a:t>
            </a:r>
            <a:br>
              <a:rPr lang="ru-RU" sz="4800" dirty="0" smtClean="0">
                <a:solidFill>
                  <a:srgbClr val="994805"/>
                </a:solidFill>
              </a:rPr>
            </a:br>
            <a:r>
              <a:rPr lang="ru-RU" sz="4800" dirty="0" smtClean="0">
                <a:solidFill>
                  <a:srgbClr val="994805"/>
                </a:solidFill>
              </a:rPr>
              <a:t> с придаточными причины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и применение условных функций для создания тестов</a:t>
            </a: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dirty="0" smtClean="0">
                <a:solidFill>
                  <a:srgbClr val="994805"/>
                </a:solidFill>
              </a:rPr>
              <a:t/>
            </a:r>
            <a:br>
              <a:rPr lang="ru-RU" dirty="0" smtClean="0">
                <a:solidFill>
                  <a:srgbClr val="994805"/>
                </a:solidFill>
              </a:rPr>
            </a:br>
            <a:endParaRPr lang="ru-RU" dirty="0" smtClean="0">
              <a:solidFill>
                <a:srgbClr val="994805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9359A-2CB2-4866-A4C0-398526912214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23813"/>
            <a:ext cx="9115425" cy="681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6" name="Прямая со стрелкой 5"/>
          <p:cNvCxnSpPr/>
          <p:nvPr/>
        </p:nvCxnSpPr>
        <p:spPr>
          <a:xfrm rot="5400000">
            <a:off x="3036083" y="1678769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5857884" y="1643050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8215338" y="1643050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214546" y="3286124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 smtClean="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20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2714612" y="5786454"/>
            <a:ext cx="1571636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rot="5400000">
            <a:off x="3714744" y="5500702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393273" y="5750735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 smtClean="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21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1785918" y="1285860"/>
            <a:ext cx="3857652" cy="8572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1678761" y="4107661"/>
            <a:ext cx="4143404" cy="214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28860" y="6286520"/>
            <a:ext cx="1214446" cy="28575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 smtClean="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22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20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142844" y="1071546"/>
            <a:ext cx="8501122" cy="16430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1643042" y="1357298"/>
            <a:ext cx="1643074" cy="9286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V="1">
            <a:off x="4893469" y="321449"/>
            <a:ext cx="1840054" cy="51976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215338" y="3857628"/>
            <a:ext cx="785818" cy="3571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 smtClean="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23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8286776" cy="192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>
            <a:off x="285720" y="714356"/>
            <a:ext cx="7858180" cy="16430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571480"/>
          <a:ext cx="7929618" cy="56683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43206"/>
                <a:gridCol w="2500330"/>
                <a:gridCol w="2786082"/>
              </a:tblGrid>
              <a:tr h="10211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СПП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с придаточными определительными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СПП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с придаточными изъяснительными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СПП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с придаточными обстоятельственными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4795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6116" y="1785926"/>
            <a:ext cx="2500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ru-RU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1. Я не вижу,   где граница между товарищем и </a:t>
            </a:r>
            <a:r>
              <a:rPr lang="ru-RU" sz="2000" b="1" kern="120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дру-гом</a:t>
            </a:r>
            <a:r>
              <a:rPr lang="ru-RU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 rtl="0"/>
            <a:endParaRPr lang="ru-RU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14942" y="1785926"/>
            <a:ext cx="571504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85926"/>
            <a:ext cx="264320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ru-RU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1. Вот полянка, где между двумя </a:t>
            </a:r>
            <a:r>
              <a:rPr lang="ru-RU" sz="2000" b="1" kern="120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ручь-ями</a:t>
            </a:r>
            <a:r>
              <a:rPr lang="ru-RU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я недавно </a:t>
            </a:r>
            <a:r>
              <a:rPr lang="ru-RU" sz="2000" b="1" kern="120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со-бирал</a:t>
            </a:r>
            <a:r>
              <a:rPr lang="ru-RU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белые </a:t>
            </a:r>
            <a:r>
              <a:rPr lang="ru-RU" sz="2000" b="1" kern="120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гри-бы</a:t>
            </a:r>
            <a:r>
              <a:rPr lang="ru-RU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 rtl="0"/>
            <a:endParaRPr lang="ru-RU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14612" y="1785926"/>
            <a:ext cx="571504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1785926"/>
            <a:ext cx="27146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ru-RU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1. Мне хотелось уйти туда, где </a:t>
            </a:r>
            <a:r>
              <a:rPr lang="ru-RU" sz="2000" b="1" kern="120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мож-но</a:t>
            </a:r>
            <a:r>
              <a:rPr lang="ru-RU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спокойно </a:t>
            </a:r>
            <a:r>
              <a:rPr lang="ru-RU" sz="2000" b="1" kern="120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пре-даться</a:t>
            </a:r>
            <a:r>
              <a:rPr lang="ru-RU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своим </a:t>
            </a:r>
            <a:r>
              <a:rPr lang="ru-RU" sz="2000" b="1" kern="120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мыс-лям</a:t>
            </a:r>
            <a:r>
              <a:rPr lang="ru-RU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 rtl="0"/>
            <a:endParaRPr lang="ru-RU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15206" y="2071678"/>
            <a:ext cx="571504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6385" name="Object 12"/>
          <p:cNvGraphicFramePr>
            <a:graphicFrameLocks noChangeAspect="1"/>
          </p:cNvGraphicFramePr>
          <p:nvPr/>
        </p:nvGraphicFramePr>
        <p:xfrm>
          <a:off x="7500958" y="5286388"/>
          <a:ext cx="939800" cy="950912"/>
        </p:xfrm>
        <a:graphic>
          <a:graphicData uri="http://schemas.openxmlformats.org/presentationml/2006/ole">
            <p:oleObj spid="_x0000_s4098" name="CorelDRAW" r:id="rId3" imgW="3763080" imgH="3804840" progId="">
              <p:embed/>
            </p:oleObj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788F69E-711C-48F8-87E6-51EC359A3FBA}" type="slidenum">
              <a:rPr lang="ru-RU" sz="1400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24</a:t>
            </a:fld>
            <a:endParaRPr lang="ru-RU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Вывод 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/>
              <a:t>Одна и та же «скрепа» может при</a:t>
            </a:r>
            <a:r>
              <a:rPr lang="en-US" sz="3600" dirty="0" smtClean="0"/>
              <a:t>-</a:t>
            </a:r>
            <a:r>
              <a:rPr lang="ru-RU" sz="3600" smtClean="0"/>
              <a:t>соединять разные типы </a:t>
            </a:r>
            <a:r>
              <a:rPr lang="ru-RU" sz="3600" dirty="0" smtClean="0"/>
              <a:t>придаточных.</a:t>
            </a:r>
          </a:p>
          <a:p>
            <a:pPr algn="just"/>
            <a:r>
              <a:rPr lang="ru-RU" sz="3600" dirty="0" smtClean="0"/>
              <a:t>Для определения типа придаточного предложения задавайте вопрос</a:t>
            </a:r>
            <a:r>
              <a:rPr lang="en-US" sz="3600" dirty="0" smtClean="0"/>
              <a:t>!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 smtClean="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25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Подведем итоги!</a:t>
            </a:r>
            <a:endParaRPr lang="ru-RU" sz="4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 smtClean="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26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500174"/>
            <a:ext cx="85725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К главной части </a:t>
            </a:r>
            <a:r>
              <a:rPr lang="ru-RU" sz="2800" b="1" u="sng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придаточные причины </a:t>
            </a:r>
            <a:r>
              <a:rPr lang="ru-RU" sz="28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присоединяются при </a:t>
            </a:r>
            <a:r>
              <a:rPr lang="ru-RU" sz="2800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помощи союзов </a:t>
            </a:r>
            <a:r>
              <a:rPr lang="ru-RU" sz="2800" b="1" i="1" kern="12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+mn-cs"/>
              </a:rPr>
              <a:t>…</a:t>
            </a:r>
            <a:r>
              <a:rPr lang="ru-RU" sz="2800" b="1" i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……………………...</a:t>
            </a:r>
            <a:endParaRPr lang="ru-RU" sz="2800" b="1" i="1" kern="12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/>
            <a:endParaRPr lang="ru-RU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571876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ru-RU" sz="2800" b="1" u="sng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Придаточные </a:t>
            </a:r>
            <a:r>
              <a:rPr lang="ru-RU" sz="2800" b="1" u="sng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  причины</a:t>
            </a:r>
            <a:r>
              <a:rPr lang="ru-RU" sz="2800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   могут                  </a:t>
            </a:r>
            <a:r>
              <a:rPr lang="ru-RU" sz="28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занимать ………… позицию по отношению  к главному предложению: ……………</a:t>
            </a:r>
            <a:endParaRPr lang="ru-RU" sz="2800" b="1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00042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ru-RU" sz="28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Придаточные </a:t>
            </a:r>
            <a:r>
              <a:rPr lang="ru-RU" sz="2800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причины  </a:t>
            </a:r>
            <a:r>
              <a:rPr lang="ru-RU" sz="28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отвечают на вопросы …………………………………………………</a:t>
            </a:r>
            <a:r>
              <a:rPr lang="ru-RU" b="1" i="1" kern="1200" dirty="0">
                <a:solidFill>
                  <a:srgbClr val="696464"/>
                </a:solidFill>
                <a:latin typeface="Times New Roman" pitchFamily="18" charset="0"/>
                <a:ea typeface="+mn-ea"/>
                <a:cs typeface="+mn-cs"/>
              </a:rPr>
              <a:t>	</a:t>
            </a:r>
            <a:endParaRPr lang="ru-RU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857232"/>
            <a:ext cx="613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2800" b="1" kern="120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почему? По какой причине?</a:t>
            </a:r>
            <a:endParaRPr lang="ru-RU" sz="28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714752"/>
            <a:ext cx="825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28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                                                       </a:t>
            </a:r>
            <a:endParaRPr lang="ru-RU" sz="2800" b="1" i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3929066"/>
            <a:ext cx="127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-RU" sz="28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любую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4357694"/>
            <a:ext cx="8364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28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                                               препозицию, интерпозицию, постпозицию.</a:t>
            </a:r>
          </a:p>
        </p:txBody>
      </p:sp>
      <p:sp>
        <p:nvSpPr>
          <p:cNvPr id="12" name="Овал 11"/>
          <p:cNvSpPr/>
          <p:nvPr/>
        </p:nvSpPr>
        <p:spPr>
          <a:xfrm>
            <a:off x="7429520" y="5143512"/>
            <a:ext cx="1571636" cy="1714488"/>
          </a:xfrm>
          <a:prstGeom prst="ellipse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357430"/>
            <a:ext cx="73581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потому что, оттого что, благодаря тому что, так как, ибо, 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2714620"/>
            <a:ext cx="32922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вследствие того что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28638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ru-RU" sz="2800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+mn-cs"/>
              </a:rPr>
              <a:t>Условная функция применяется для …</a:t>
            </a:r>
            <a:r>
              <a:rPr lang="ru-RU" b="1" i="1" kern="1200" dirty="0">
                <a:solidFill>
                  <a:srgbClr val="696464"/>
                </a:solidFill>
                <a:latin typeface="Times New Roman" pitchFamily="18" charset="0"/>
                <a:ea typeface="+mn-ea"/>
                <a:cs typeface="+mn-cs"/>
              </a:rPr>
              <a:t>	</a:t>
            </a:r>
            <a:endParaRPr lang="ru-RU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5786454"/>
            <a:ext cx="5157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-RU" sz="2800" b="1" dirty="0" smtClean="0">
                <a:solidFill>
                  <a:srgbClr val="C00000"/>
                </a:solidFill>
                <a:latin typeface="Calibri"/>
              </a:rPr>
              <a:t>с</a:t>
            </a:r>
            <a:r>
              <a:rPr lang="ru-RU" sz="2800" b="1" kern="120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оздания тестов </a:t>
            </a:r>
            <a:r>
              <a:rPr lang="ru-RU" sz="2800" b="1" dirty="0" smtClean="0">
                <a:solidFill>
                  <a:srgbClr val="C00000"/>
                </a:solidFill>
                <a:latin typeface="Calibri"/>
              </a:rPr>
              <a:t>на любую тему</a:t>
            </a:r>
            <a:endParaRPr lang="ru-RU" sz="28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 smtClean="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27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build="allAtOnce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Домашнее задание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§20.</a:t>
            </a:r>
          </a:p>
          <a:p>
            <a:pPr lvl="0"/>
            <a:r>
              <a:rPr lang="ru-RU" dirty="0" smtClean="0"/>
              <a:t> Упражнение 180, стр. 110     </a:t>
            </a:r>
            <a:r>
              <a:rPr lang="ru-RU" sz="2400" dirty="0" smtClean="0"/>
              <a:t>задания на оценку «4»</a:t>
            </a:r>
            <a:endParaRPr lang="ru-RU" dirty="0" smtClean="0"/>
          </a:p>
          <a:p>
            <a:pPr lvl="0"/>
            <a:r>
              <a:rPr lang="ru-RU" dirty="0" smtClean="0"/>
              <a:t> Составить тест в </a:t>
            </a:r>
            <a:r>
              <a:rPr lang="en-US" dirty="0" smtClean="0"/>
              <a:t>MS Excel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Упражнение 178, стр. 110 –   </a:t>
            </a:r>
            <a:r>
              <a:rPr lang="ru-RU" sz="2400" dirty="0" smtClean="0"/>
              <a:t>задания на оценку «5»</a:t>
            </a:r>
            <a:endParaRPr lang="ru-RU" dirty="0" smtClean="0"/>
          </a:p>
          <a:p>
            <a:pPr marL="1169988" lvl="2" indent="-255588"/>
            <a:endParaRPr lang="ru-RU" sz="3600" b="1" dirty="0" smtClean="0"/>
          </a:p>
          <a:p>
            <a:pPr marL="1169988" lvl="2" indent="-255588"/>
            <a:endParaRPr lang="ru-RU" sz="3600" b="1" dirty="0" smtClean="0"/>
          </a:p>
          <a:p>
            <a:pPr marL="1169988" lvl="0" indent="-255588">
              <a:buNone/>
            </a:pPr>
            <a:endParaRPr lang="ru-RU" sz="40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F670E81-14DE-40AB-8A3F-EE8E8E61794E}" type="slidenum">
              <a:rPr lang="ru-RU" sz="1200" kern="1200" smtClean="0">
                <a:solidFill>
                  <a:srgbClr val="232C12"/>
                </a:solidFill>
                <a:latin typeface="Calibri"/>
                <a:ea typeface="Verdana" pitchFamily="34" charset="0"/>
                <a:cs typeface="Arial" pitchFamily="34" charset="0"/>
              </a:rPr>
              <a:pPr algn="r" rtl="0"/>
              <a:t>28</a:t>
            </a:fld>
            <a:endParaRPr lang="ru-RU" sz="1200" kern="1200">
              <a:solidFill>
                <a:srgbClr val="232C12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143504" y="1714488"/>
            <a:ext cx="357190" cy="18573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  по фонетике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14546" y="1142984"/>
          <a:ext cx="4143403" cy="2643208"/>
        </p:xfrm>
        <a:graphic>
          <a:graphicData uri="http://schemas.openxmlformats.org/drawingml/2006/table">
            <a:tbl>
              <a:tblPr/>
              <a:tblGrid>
                <a:gridCol w="434243"/>
                <a:gridCol w="370916"/>
                <a:gridCol w="370916"/>
                <a:gridCol w="370916"/>
                <a:gridCol w="370916"/>
                <a:gridCol w="370916"/>
                <a:gridCol w="370916"/>
                <a:gridCol w="370916"/>
                <a:gridCol w="370916"/>
                <a:gridCol w="370916"/>
                <a:gridCol w="370916"/>
              </a:tblGrid>
              <a:tr h="3304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3731244"/>
          <a:ext cx="8429684" cy="3126756"/>
        </p:xfrm>
        <a:graphic>
          <a:graphicData uri="http://schemas.openxmlformats.org/drawingml/2006/table">
            <a:tbl>
              <a:tblPr/>
              <a:tblGrid>
                <a:gridCol w="585776"/>
                <a:gridCol w="7843908"/>
              </a:tblGrid>
              <a:tr h="338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каком слове есть звук [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ф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']?   Федерация, завтрак.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каком слове есть звук [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ж]? 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Фуражка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остужать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дворняжка.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каком слове произносится звук [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т]?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Впредь, молотьба, находка.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каком слове произносится звук [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']? Терка , еда, сюда, прятать.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каком слове произносится звук [т']? Территория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тенденция, тест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ателье.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каком слове количество букв и звуков совпадают ? Солнце, вьюга,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июльский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каком слове ударение падает на второй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слог?Красивее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упадут,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выключить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13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каком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слове выделенная буква обозначает мягкий согласный? Генети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к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а,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ан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т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итеза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бенефи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с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7" y="1142984"/>
          <a:ext cx="8501118" cy="5715016"/>
        </p:xfrm>
        <a:graphic>
          <a:graphicData uri="http://schemas.openxmlformats.org/drawingml/2006/table">
            <a:tbl>
              <a:tblPr/>
              <a:tblGrid>
                <a:gridCol w="890948"/>
                <a:gridCol w="761017"/>
                <a:gridCol w="761017"/>
                <a:gridCol w="761017"/>
                <a:gridCol w="761017"/>
                <a:gridCol w="761017"/>
                <a:gridCol w="761017"/>
                <a:gridCol w="761017"/>
                <a:gridCol w="761017"/>
                <a:gridCol w="761017"/>
                <a:gridCol w="761017"/>
              </a:tblGrid>
              <a:tr h="714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ф</a:t>
                      </a:r>
                      <a:endParaRPr lang="ru-RU" sz="4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ж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н</a:t>
                      </a:r>
                      <a:endParaRPr lang="ru-RU" sz="4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ю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501122" cy="1095375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C000"/>
                </a:solidFill>
              </a:rPr>
              <a:t>Заполним «слепую» схему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285852" y="285728"/>
            <a:ext cx="6643734" cy="785818"/>
          </a:xfrm>
          <a:prstGeom prst="rect">
            <a:avLst/>
          </a:prstGeom>
          <a:solidFill>
            <a:srgbClr val="FFC000"/>
          </a:solidFill>
          <a:ln w="63500">
            <a:solidFill>
              <a:srgbClr val="99480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latin typeface="Times New Roman" pitchFamily="18" charset="0"/>
              </a:rPr>
              <a:t>Сложные предложения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85720" y="1643050"/>
            <a:ext cx="3200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rgbClr val="99480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бессоюзные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143504" y="1643050"/>
            <a:ext cx="3200400" cy="685800"/>
          </a:xfrm>
          <a:prstGeom prst="rect">
            <a:avLst/>
          </a:prstGeom>
          <a:solidFill>
            <a:srgbClr val="FFFFCC"/>
          </a:solidFill>
          <a:ln w="63500">
            <a:solidFill>
              <a:srgbClr val="99480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4643438" y="1071546"/>
            <a:ext cx="1357322" cy="500066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H="1">
            <a:off x="3357554" y="1071546"/>
            <a:ext cx="1285884" cy="500066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14282" y="4143380"/>
            <a:ext cx="1857388" cy="500066"/>
          </a:xfrm>
          <a:prstGeom prst="rect">
            <a:avLst/>
          </a:prstGeom>
          <a:solidFill>
            <a:srgbClr val="D7E4BD"/>
          </a:solidFill>
          <a:ln w="63500">
            <a:solidFill>
              <a:srgbClr val="99480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charset="0"/>
              </a:rPr>
              <a:t>ССП</a:t>
            </a:r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4857752" y="4214818"/>
            <a:ext cx="1357322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rgbClr val="99480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?</a:t>
            </a:r>
            <a:endParaRPr lang="ru-RU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4000496" y="1643050"/>
            <a:ext cx="4929222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rgbClr val="99480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союзные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857752" y="4214818"/>
            <a:ext cx="1357322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rgbClr val="99480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СПП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000100" y="5000636"/>
            <a:ext cx="2895600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 algn="ctr">
            <a:solidFill>
              <a:srgbClr val="994805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3071810"/>
            <a:ext cx="3429024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9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3406" y="3071810"/>
            <a:ext cx="4500594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9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подчинительные союзы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союзные слова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>
            <a:off x="3714744" y="2285992"/>
            <a:ext cx="2643204" cy="71438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6357950" y="2285992"/>
            <a:ext cx="357190" cy="71438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85720" y="3071810"/>
            <a:ext cx="3429024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9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сочинительные союзы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>
            <a:off x="1071537" y="3571876"/>
            <a:ext cx="117157" cy="571504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6072198" y="3857628"/>
            <a:ext cx="285753" cy="35719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1000100" y="5000636"/>
            <a:ext cx="2895600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 algn="ctr">
            <a:solidFill>
              <a:srgbClr val="994805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определительные</a:t>
            </a: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6000760" y="5000636"/>
            <a:ext cx="2895600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 algn="ctr">
            <a:solidFill>
              <a:srgbClr val="994805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обстоятельственные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428992" y="5643578"/>
            <a:ext cx="2895600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 algn="ctr">
            <a:solidFill>
              <a:srgbClr val="994805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3428992" y="5643578"/>
            <a:ext cx="2895600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 algn="ctr">
            <a:solidFill>
              <a:srgbClr val="994805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изъяснительные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H="1">
            <a:off x="3857618" y="4714884"/>
            <a:ext cx="1714513" cy="285752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 flipH="1">
            <a:off x="5500694" y="4714884"/>
            <a:ext cx="71438" cy="928694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572132" y="4714884"/>
            <a:ext cx="1571636" cy="285752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14348" y="6072206"/>
            <a:ext cx="192882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9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6357958"/>
            <a:ext cx="2928958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9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29388" y="5929330"/>
            <a:ext cx="242889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9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Где? Когда? Как? …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7715272" y="5429264"/>
            <a:ext cx="142876" cy="500066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4714876" y="6072206"/>
            <a:ext cx="71438" cy="285752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 flipH="1">
            <a:off x="1714479" y="5429264"/>
            <a:ext cx="571503" cy="571504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85786" y="6072206"/>
            <a:ext cx="192882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9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Какой? Чей?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86116" y="6357958"/>
            <a:ext cx="2928958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9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r>
              <a:rPr lang="ru-RU" sz="2000" b="1" dirty="0" smtClean="0">
                <a:solidFill>
                  <a:srgbClr val="C00000"/>
                </a:solidFill>
              </a:rPr>
              <a:t> косв. падежей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nimBg="1"/>
      <p:bldP spid="31760" grpId="0" animBg="1"/>
      <p:bldP spid="35" grpId="0" animBg="1"/>
      <p:bldP spid="38" grpId="0" animBg="1"/>
      <p:bldP spid="41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188" cy="4525963"/>
          </a:xfrm>
        </p:spPr>
        <p:txBody>
          <a:bodyPr/>
          <a:lstStyle/>
          <a:p>
            <a:pPr algn="just"/>
            <a:r>
              <a:rPr lang="ru-RU" sz="2800" b="1" dirty="0" smtClean="0"/>
              <a:t>Познакомимся с новым видом придаточных предложений – с придаточными причины.</a:t>
            </a:r>
          </a:p>
          <a:p>
            <a:pPr algn="just"/>
            <a:r>
              <a:rPr lang="ru-RU" sz="2800" b="1" dirty="0" smtClean="0"/>
              <a:t>Проведем наблюдение над использованием подчинительных «скреп» в данных придаточных.</a:t>
            </a:r>
          </a:p>
          <a:p>
            <a:pPr algn="just"/>
            <a:r>
              <a:rPr lang="ru-RU" sz="2800" b="1" dirty="0" smtClean="0"/>
              <a:t>Продолжим учиться «читать» схемы предложений.</a:t>
            </a:r>
          </a:p>
          <a:p>
            <a:pPr algn="just"/>
            <a:r>
              <a:rPr lang="ru-RU" sz="2800" b="1" dirty="0" smtClean="0"/>
              <a:t>Будем учиться конструировать СПП с придаточными причины.</a:t>
            </a:r>
          </a:p>
          <a:p>
            <a:pPr algn="just"/>
            <a:r>
              <a:rPr lang="ru-RU" sz="2800" b="1" dirty="0" smtClean="0"/>
              <a:t>Будем применять условную функцию.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5375"/>
          </a:xfrm>
        </p:spPr>
        <p:txBody>
          <a:bodyPr/>
          <a:lstStyle/>
          <a:p>
            <a:r>
              <a:rPr lang="ru-RU" dirty="0" smtClean="0"/>
              <a:t>Цифровой диктант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30" cy="4668839"/>
          </a:xfrm>
        </p:spPr>
        <p:txBody>
          <a:bodyPr/>
          <a:lstStyle/>
          <a:p>
            <a:pPr lvl="0"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Простые предложения в СПП связаны подчинительной связью.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определения типа придаточных предложений надо задать вопрос от придаточных к главному.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Придаточные изъяснительные предложения отвечают на вопросы косвенных падежей.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придаточных определительных средствами связи главного предложения с придаточным  всегда являются союзы.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Предложение: </a:t>
            </a:r>
            <a:r>
              <a:rPr lang="ru-RU" sz="2400" b="1" dirty="0" smtClean="0">
                <a:solidFill>
                  <a:srgbClr val="C00000"/>
                </a:solidFill>
              </a:rPr>
              <a:t>Когда управляющий вызвал меня, я замирал от страха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– относится к придаточному времени.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5786454"/>
            <a:ext cx="2857520" cy="914400"/>
          </a:xfrm>
          <a:prstGeom prst="roundRect">
            <a:avLst/>
          </a:prstGeom>
          <a:blipFill>
            <a:blip r:embed="rId2" cstate="email">
              <a:lum bright="30000"/>
            </a:blip>
            <a:stretch>
              <a:fillRect/>
            </a:stretch>
          </a:blipFill>
          <a:ln w="50800">
            <a:solidFill>
              <a:srgbClr val="EB6E07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 - верно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1934" y="5786454"/>
            <a:ext cx="2857520" cy="914400"/>
          </a:xfrm>
          <a:prstGeom prst="roundRect">
            <a:avLst/>
          </a:prstGeom>
          <a:blipFill>
            <a:blip r:embed="rId2" cstate="email">
              <a:lum bright="30000"/>
            </a:blip>
            <a:stretch>
              <a:fillRect/>
            </a:stretch>
          </a:blipFill>
          <a:ln w="50800">
            <a:solidFill>
              <a:srgbClr val="EB6E07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0 - неверно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5643578"/>
            <a:ext cx="6429420" cy="1214422"/>
          </a:xfrm>
          <a:prstGeom prst="roundRect">
            <a:avLst/>
          </a:prstGeom>
          <a:blipFill>
            <a:blip r:embed="rId3" cstate="email">
              <a:lum bright="30000"/>
            </a:blip>
            <a:stretch>
              <a:fillRect/>
            </a:stretch>
          </a:blipFill>
          <a:ln w="63500">
            <a:solidFill>
              <a:srgbClr val="EB6E07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10101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rgbClr val="EB6E07"/>
          </a:solidFill>
          <a:ln w="63500">
            <a:solidFill>
              <a:srgbClr val="99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571612"/>
            <a:ext cx="4643470" cy="136207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Почему? По какой причине?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071942"/>
            <a:ext cx="9429784" cy="1500187"/>
          </a:xfrm>
        </p:spPr>
        <p:txBody>
          <a:bodyPr/>
          <a:lstStyle/>
          <a:p>
            <a:r>
              <a:rPr lang="ru-RU" sz="19900" dirty="0" smtClean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[ ],</a:t>
            </a:r>
            <a:r>
              <a:rPr lang="ru-RU" sz="19900" dirty="0" smtClean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(    )</a:t>
            </a:r>
            <a:endParaRPr lang="ru-RU" sz="199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3143248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Союзы: </a:t>
            </a:r>
            <a:r>
              <a:rPr lang="ru-RU" sz="2400" b="1" dirty="0" smtClean="0"/>
              <a:t>потому что, оттого что, благодаря тому что, так как, ибо, вследствие того что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357562"/>
            <a:ext cx="2258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smtClean="0"/>
              <a:t>к.сл.</a:t>
            </a:r>
            <a:endParaRPr lang="ru-RU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30718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8" idx="0"/>
          </p:cNvCxnSpPr>
          <p:nvPr/>
        </p:nvCxnSpPr>
        <p:spPr>
          <a:xfrm rot="5400000" flipH="1" flipV="1">
            <a:off x="1454752" y="2812083"/>
            <a:ext cx="500066" cy="19389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14480" y="2500306"/>
            <a:ext cx="4643470" cy="1588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108711" y="2820983"/>
            <a:ext cx="500066" cy="1588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3438" y="4714884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_     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flipH="1">
            <a:off x="0" y="5572140"/>
            <a:ext cx="6500826" cy="945834"/>
          </a:xfrm>
          <a:prstGeom prst="curvedUpArrow">
            <a:avLst/>
          </a:prstGeom>
          <a:solidFill>
            <a:schemeClr val="tx2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flipH="1">
            <a:off x="1500166" y="5643578"/>
            <a:ext cx="5000660" cy="731520"/>
          </a:xfrm>
          <a:prstGeom prst="curvedUpArrow">
            <a:avLst/>
          </a:prstGeom>
          <a:solidFill>
            <a:schemeClr val="tx2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СПП                                                                 с придаточным причины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AA932-DE25-47D8-AA59-A46F50220A1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64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3000614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3000614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10362642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10362642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10362642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10362642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30006422</Template>
  <TotalTime>1367</TotalTime>
  <Words>836</Words>
  <Application>Microsoft Office PowerPoint</Application>
  <PresentationFormat>Экран (4:3)</PresentationFormat>
  <Paragraphs>300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30006422</vt:lpstr>
      <vt:lpstr>1_30006141</vt:lpstr>
      <vt:lpstr>2_30006141</vt:lpstr>
      <vt:lpstr>2_10362642</vt:lpstr>
      <vt:lpstr>4_10362642</vt:lpstr>
      <vt:lpstr>5_10362642</vt:lpstr>
      <vt:lpstr>6_10362642</vt:lpstr>
      <vt:lpstr>10362645</vt:lpstr>
      <vt:lpstr>CorelDRAW</vt:lpstr>
      <vt:lpstr>Слайд 1</vt:lpstr>
      <vt:lpstr>  Сложноподчиненные предложения  с придаточными причины и применение условных функций для создания тестов  </vt:lpstr>
      <vt:lpstr>Кроссворд  по фонетике</vt:lpstr>
      <vt:lpstr>Кроссворд</vt:lpstr>
      <vt:lpstr>Заполним «слепую» схему</vt:lpstr>
      <vt:lpstr>Слайд 6</vt:lpstr>
      <vt:lpstr>Сегодня на уроке</vt:lpstr>
      <vt:lpstr>Цифровой диктант</vt:lpstr>
      <vt:lpstr> Почему? По какой причине?</vt:lpstr>
      <vt:lpstr> Почему? По какой причине?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Вывод </vt:lpstr>
      <vt:lpstr>Подведем итоги!</vt:lpstr>
      <vt:lpstr>Слайд 27</vt:lpstr>
      <vt:lpstr>Домашнее задание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Сложноподчиненные предложения  с придаточными изъяснительными</dc:title>
  <dc:creator>SamLab.ws</dc:creator>
  <cp:lastModifiedBy>Tata</cp:lastModifiedBy>
  <cp:revision>147</cp:revision>
  <dcterms:created xsi:type="dcterms:W3CDTF">2009-11-23T23:37:14Z</dcterms:created>
  <dcterms:modified xsi:type="dcterms:W3CDTF">2011-02-08T16:41:35Z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TC300064221049</vt:lpwstr>
  </property>
</Properties>
</file>