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6589-24A4-49CA-AFFF-A8060664F466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CE4-E491-43C9-979B-8DD40D8F0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6589-24A4-49CA-AFFF-A8060664F466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CE4-E491-43C9-979B-8DD40D8F0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6589-24A4-49CA-AFFF-A8060664F466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CE4-E491-43C9-979B-8DD40D8F0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6589-24A4-49CA-AFFF-A8060664F466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CE4-E491-43C9-979B-8DD40D8F0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6589-24A4-49CA-AFFF-A8060664F466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CE4-E491-43C9-979B-8DD40D8F0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6589-24A4-49CA-AFFF-A8060664F466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CE4-E491-43C9-979B-8DD40D8F0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6589-24A4-49CA-AFFF-A8060664F466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CE4-E491-43C9-979B-8DD40D8F0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6589-24A4-49CA-AFFF-A8060664F466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CE4-E491-43C9-979B-8DD40D8F0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6589-24A4-49CA-AFFF-A8060664F466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CE4-E491-43C9-979B-8DD40D8F0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6589-24A4-49CA-AFFF-A8060664F466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CE4-E491-43C9-979B-8DD40D8F0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6589-24A4-49CA-AFFF-A8060664F466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CE4-E491-43C9-979B-8DD40D8F0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6589-24A4-49CA-AFFF-A8060664F466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35CE4-E491-43C9-979B-8DD40D8F08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714488"/>
            <a:ext cx="8219108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Глагол. </a:t>
            </a:r>
          </a:p>
          <a:p>
            <a:pPr algn="ctr"/>
            <a:r>
              <a:rPr lang="ru-RU" sz="5400" b="1" dirty="0" smtClean="0">
                <a:ln/>
                <a:solidFill>
                  <a:schemeClr val="accent2">
                    <a:lumMod val="75000"/>
                  </a:schemeClr>
                </a:solidFill>
              </a:rPr>
              <a:t>Грамматические признаки</a:t>
            </a:r>
          </a:p>
          <a:p>
            <a:pPr algn="ctr"/>
            <a:r>
              <a:rPr lang="ru-RU" sz="5400" b="1" dirty="0" smtClean="0">
                <a:ln/>
                <a:solidFill>
                  <a:schemeClr val="accent2">
                    <a:lumMod val="75000"/>
                  </a:schemeClr>
                </a:solidFill>
              </a:rPr>
              <a:t> глагола.</a:t>
            </a:r>
            <a:endParaRPr lang="ru-RU" sz="5400" b="1" cap="none" spc="0" dirty="0">
              <a:ln/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01090" y="62865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357298"/>
            <a:ext cx="821537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2.   Гребёте, запасёте, пьёте, бежите, стучите, уйдёте, доползёте, отвезёте, пыхтите.</a:t>
            </a:r>
            <a:endParaRPr lang="ru-RU" sz="48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14678" y="2000240"/>
            <a:ext cx="35719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5008" y="2000240"/>
            <a:ext cx="35719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500958" y="2000240"/>
            <a:ext cx="35719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14546" y="2786058"/>
            <a:ext cx="35719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29124" y="2786058"/>
            <a:ext cx="35719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572264" y="2786058"/>
            <a:ext cx="35719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000364" y="3500438"/>
            <a:ext cx="35719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72132" y="3500438"/>
            <a:ext cx="35719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072462" y="3500438"/>
            <a:ext cx="35719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572528" y="63579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928670"/>
            <a:ext cx="874688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 определить спряжение,</a:t>
            </a: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Посмотри на окончание.</a:t>
            </a: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ещё на ударение</a:t>
            </a: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Обрати внимание!</a:t>
            </a: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окончание под ударением,</a:t>
            </a: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Легко ты узнаешь, какое спряжение.</a:t>
            </a: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29652" y="63579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500306"/>
            <a:ext cx="57890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Весело поют (</a:t>
            </a:r>
            <a:r>
              <a:rPr lang="en-US" sz="5400" b="1" dirty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), … 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43966" y="61436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572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У имён существительных склонение, а у глаголов … 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2143116"/>
            <a:ext cx="83582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Latha" pitchFamily="2"/>
              </a:rPr>
              <a:t>Что такое спряжение?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+mj-lt"/>
              <a:cs typeface="Latha" pitchFamily="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214686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Какие окончания имеют глаголы 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 спряжения, какие – 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II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 спряжения?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857232"/>
            <a:ext cx="6296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u="sng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Домашнее задание:</a:t>
            </a:r>
            <a:endParaRPr lang="ru-RU" sz="5400" b="1" u="sng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285992"/>
            <a:ext cx="8001056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dirty="0">
                <a:ln/>
              </a:rPr>
              <a:t>д</a:t>
            </a:r>
            <a:r>
              <a:rPr lang="ru-RU" sz="5400" cap="none" spc="0" dirty="0" smtClean="0">
                <a:ln/>
                <a:effectLst/>
              </a:rPr>
              <a:t>/м   с. 70  упр.138;</a:t>
            </a:r>
          </a:p>
          <a:p>
            <a:pPr algn="ctr"/>
            <a:r>
              <a:rPr lang="ru-RU" sz="4800" dirty="0">
                <a:ln/>
              </a:rPr>
              <a:t>с</a:t>
            </a:r>
            <a:r>
              <a:rPr lang="ru-RU" sz="4800" dirty="0" smtClean="0">
                <a:ln/>
              </a:rPr>
              <a:t>делать сигнальные карточки </a:t>
            </a:r>
            <a:endParaRPr lang="ru-RU" sz="4800" cap="none" spc="0" dirty="0">
              <a:ln/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5360"/>
            <a:ext cx="7734169" cy="68326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ru-RU" sz="5400" b="1" dirty="0">
                <a:ln/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ln/>
                <a:solidFill>
                  <a:schemeClr val="accent2">
                    <a:lumMod val="75000"/>
                  </a:schemeClr>
                </a:solidFill>
              </a:rPr>
              <a:t>самостоятельная</a:t>
            </a:r>
          </a:p>
          <a:p>
            <a:pPr>
              <a:buFont typeface="Wingdings" pitchFamily="2" charset="2"/>
              <a:buChar char="Ø"/>
            </a:pPr>
            <a:r>
              <a:rPr lang="ru-RU" sz="48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sz="48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обозначает</a:t>
            </a:r>
          </a:p>
          <a:p>
            <a:pPr>
              <a:buFont typeface="Wingdings" pitchFamily="2" charset="2"/>
              <a:buChar char="Ø"/>
            </a:pPr>
            <a:r>
              <a:rPr lang="ru-RU" sz="4800" b="1" dirty="0">
                <a:ln/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ln/>
                <a:solidFill>
                  <a:schemeClr val="accent2">
                    <a:lumMod val="75000"/>
                  </a:schemeClr>
                </a:solidFill>
              </a:rPr>
              <a:t>вопросы</a:t>
            </a:r>
          </a:p>
          <a:p>
            <a:pPr>
              <a:buFont typeface="Wingdings" pitchFamily="2" charset="2"/>
              <a:buChar char="Ø"/>
            </a:pPr>
            <a:r>
              <a:rPr lang="ru-RU" sz="48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sz="48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роль</a:t>
            </a:r>
          </a:p>
          <a:p>
            <a:pPr>
              <a:buFont typeface="Wingdings" pitchFamily="2" charset="2"/>
              <a:buChar char="Ø"/>
            </a:pPr>
            <a:r>
              <a:rPr lang="ru-RU" sz="4800" b="1" dirty="0">
                <a:ln/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ln/>
                <a:solidFill>
                  <a:schemeClr val="accent2">
                    <a:lumMod val="75000"/>
                  </a:schemeClr>
                </a:solidFill>
              </a:rPr>
              <a:t>суффиксы </a:t>
            </a:r>
            <a:r>
              <a:rPr lang="ru-RU" sz="4800" dirty="0" smtClean="0">
                <a:ln/>
              </a:rPr>
              <a:t>–</a:t>
            </a:r>
            <a:r>
              <a:rPr lang="ru-RU" sz="4800" dirty="0" err="1" smtClean="0">
                <a:ln/>
              </a:rPr>
              <a:t>ти</a:t>
            </a:r>
            <a:r>
              <a:rPr lang="ru-RU" sz="4800" dirty="0" smtClean="0">
                <a:ln/>
              </a:rPr>
              <a:t>-, -</a:t>
            </a:r>
            <a:r>
              <a:rPr lang="ru-RU" sz="4800" dirty="0" err="1" smtClean="0">
                <a:ln/>
              </a:rPr>
              <a:t>ть</a:t>
            </a:r>
            <a:r>
              <a:rPr lang="ru-RU" sz="4800" dirty="0" smtClean="0">
                <a:ln/>
              </a:rPr>
              <a:t>-, -</a:t>
            </a:r>
            <a:r>
              <a:rPr lang="ru-RU" sz="4800" dirty="0" err="1" smtClean="0">
                <a:ln/>
              </a:rPr>
              <a:t>ч-чь</a:t>
            </a:r>
            <a:r>
              <a:rPr lang="ru-RU" sz="4800" dirty="0" smtClean="0">
                <a:ln/>
              </a:rPr>
              <a:t>-</a:t>
            </a:r>
          </a:p>
          <a:p>
            <a:pPr>
              <a:buFont typeface="Wingdings" pitchFamily="2" charset="2"/>
              <a:buChar char="Ø"/>
            </a:pPr>
            <a:r>
              <a:rPr lang="ru-RU" sz="48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sz="48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не</a:t>
            </a:r>
          </a:p>
          <a:p>
            <a:pPr>
              <a:buFont typeface="Wingdings" pitchFamily="2" charset="2"/>
              <a:buChar char="Ø"/>
            </a:pPr>
            <a:r>
              <a:rPr lang="ru-RU" sz="4800" b="1" dirty="0">
                <a:ln/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ln/>
                <a:solidFill>
                  <a:schemeClr val="accent2">
                    <a:lumMod val="75000"/>
                  </a:schemeClr>
                </a:solidFill>
              </a:rPr>
              <a:t>время</a:t>
            </a:r>
          </a:p>
          <a:p>
            <a:pPr>
              <a:buFont typeface="Wingdings" pitchFamily="2" charset="2"/>
              <a:buChar char="Ø"/>
            </a:pPr>
            <a:r>
              <a:rPr lang="ru-RU" sz="48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sz="48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суффикс </a:t>
            </a:r>
            <a:r>
              <a:rPr lang="ru-RU" sz="4800" cap="none" spc="0" dirty="0" smtClean="0">
                <a:ln/>
                <a:effectLst/>
              </a:rPr>
              <a:t>–л-</a:t>
            </a:r>
            <a:r>
              <a:rPr lang="ru-RU" sz="48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, род</a:t>
            </a:r>
          </a:p>
          <a:p>
            <a:pPr>
              <a:buFont typeface="Wingdings" pitchFamily="2" charset="2"/>
              <a:buChar char="Ø"/>
            </a:pPr>
            <a:r>
              <a:rPr lang="ru-RU" sz="4800" b="1" dirty="0">
                <a:ln/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ln/>
                <a:solidFill>
                  <a:schemeClr val="accent2">
                    <a:lumMod val="75000"/>
                  </a:schemeClr>
                </a:solidFill>
              </a:rPr>
              <a:t>лицо, число</a:t>
            </a:r>
            <a:endParaRPr lang="ru-RU" sz="4800" b="1" cap="none" spc="0" dirty="0">
              <a:ln/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43966" y="64293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44" y="500042"/>
            <a:ext cx="2711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cap="none" spc="0" dirty="0" smtClean="0">
                <a:ln/>
                <a:effectLst/>
              </a:rPr>
              <a:t>1) сочинить</a:t>
            </a:r>
            <a:endParaRPr lang="ru-RU" sz="4000" cap="none" spc="0" dirty="0">
              <a:ln/>
              <a:effectLst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5499783" y="500953"/>
            <a:ext cx="285752" cy="141054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5643570" y="500042"/>
            <a:ext cx="285752" cy="14287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2143116"/>
            <a:ext cx="87350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dirty="0" smtClean="0">
                <a:ln/>
              </a:rPr>
              <a:t>1-е л.</a:t>
            </a:r>
            <a:r>
              <a:rPr lang="ru-RU" sz="4000" b="1" dirty="0" smtClean="0">
                <a:ln/>
                <a:solidFill>
                  <a:schemeClr val="accent3"/>
                </a:solidFill>
              </a:rPr>
              <a:t>  (я)     </a:t>
            </a:r>
            <a:r>
              <a:rPr lang="ru-RU" sz="4000" b="1" dirty="0" smtClean="0">
                <a:ln/>
              </a:rPr>
              <a:t>сочиню         </a:t>
            </a:r>
            <a:r>
              <a:rPr lang="ru-RU" sz="4000" b="1" dirty="0" smtClean="0">
                <a:ln/>
                <a:solidFill>
                  <a:srgbClr val="92D050"/>
                </a:solidFill>
              </a:rPr>
              <a:t>(мы)  </a:t>
            </a:r>
            <a:r>
              <a:rPr lang="ru-RU" sz="4000" b="1" dirty="0" smtClean="0">
                <a:ln/>
              </a:rPr>
              <a:t>сочиним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2285992"/>
            <a:ext cx="500066" cy="4286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929586" y="2285992"/>
            <a:ext cx="714380" cy="50006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3214686"/>
            <a:ext cx="87590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</a:rPr>
              <a:t>2-е л.</a:t>
            </a:r>
            <a:r>
              <a:rPr lang="ru-RU" sz="4000" b="1" dirty="0" smtClean="0">
                <a:ln/>
                <a:solidFill>
                  <a:schemeClr val="accent3"/>
                </a:solidFill>
              </a:rPr>
              <a:t> (ты)   </a:t>
            </a:r>
            <a:r>
              <a:rPr lang="ru-RU" sz="4000" b="1" dirty="0" smtClean="0">
                <a:ln/>
              </a:rPr>
              <a:t>сочинишь     </a:t>
            </a:r>
            <a:r>
              <a:rPr lang="ru-RU" sz="4000" b="1" dirty="0" smtClean="0">
                <a:ln/>
                <a:solidFill>
                  <a:srgbClr val="92D050"/>
                </a:solidFill>
              </a:rPr>
              <a:t>(вы)  </a:t>
            </a:r>
            <a:r>
              <a:rPr lang="ru-RU" sz="4000" b="1" dirty="0" smtClean="0">
                <a:ln/>
              </a:rPr>
              <a:t>сочините</a:t>
            </a:r>
            <a:endParaRPr lang="ru-RU" sz="4000" b="1" cap="none" spc="0" dirty="0">
              <a:ln/>
              <a:solidFill>
                <a:srgbClr val="92D050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29058" y="3286124"/>
            <a:ext cx="1000132" cy="571504"/>
          </a:xfrm>
          <a:prstGeom prst="rect">
            <a:avLst/>
          </a:prstGeom>
          <a:noFill/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58148" y="3357562"/>
            <a:ext cx="857256" cy="50006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4214818"/>
            <a:ext cx="251703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cap="none" spc="0" dirty="0" smtClean="0">
                <a:ln/>
                <a:effectLst/>
              </a:rPr>
              <a:t>3-е л.</a:t>
            </a:r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   он</a:t>
            </a:r>
          </a:p>
          <a:p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             она</a:t>
            </a:r>
          </a:p>
          <a:p>
            <a:r>
              <a:rPr lang="ru-RU" sz="4000" b="1" dirty="0">
                <a:ln/>
                <a:solidFill>
                  <a:schemeClr val="accent3"/>
                </a:solidFill>
              </a:rPr>
              <a:t> </a:t>
            </a:r>
            <a:r>
              <a:rPr lang="ru-RU" sz="4000" b="1" dirty="0" smtClean="0">
                <a:ln/>
                <a:solidFill>
                  <a:schemeClr val="accent3"/>
                </a:solidFill>
              </a:rPr>
              <a:t>            оно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9" name="Двойные круглые скобки 18"/>
          <p:cNvSpPr/>
          <p:nvPr/>
        </p:nvSpPr>
        <p:spPr>
          <a:xfrm>
            <a:off x="1500166" y="4357694"/>
            <a:ext cx="1000132" cy="1643074"/>
          </a:xfrm>
          <a:prstGeom prst="bracketPair">
            <a:avLst/>
          </a:prstGeom>
          <a:ln w="412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714612" y="4143380"/>
            <a:ext cx="19768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cap="none" spc="0" dirty="0" smtClean="0">
                <a:ln/>
                <a:effectLst/>
              </a:rPr>
              <a:t>сочинит</a:t>
            </a:r>
            <a:endParaRPr lang="ru-RU" sz="4000" b="1" cap="none" spc="0" dirty="0">
              <a:ln/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071934" y="4286256"/>
            <a:ext cx="571504" cy="428628"/>
          </a:xfrm>
          <a:prstGeom prst="rect">
            <a:avLst/>
          </a:prstGeom>
          <a:noFill/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286380" y="4143380"/>
            <a:ext cx="13468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dirty="0" smtClean="0">
                <a:ln/>
                <a:solidFill>
                  <a:schemeClr val="accent3"/>
                </a:solidFill>
              </a:rPr>
              <a:t>(они)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643702" y="4143380"/>
            <a:ext cx="19463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</a:rPr>
              <a:t>сочинят</a:t>
            </a:r>
            <a:endParaRPr lang="ru-RU" sz="4000" b="1" cap="none" spc="0" dirty="0">
              <a:ln/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001024" y="4286256"/>
            <a:ext cx="571504" cy="428628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5856973" y="500953"/>
            <a:ext cx="285752" cy="141054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6000760" y="500042"/>
            <a:ext cx="285752" cy="14287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857356" y="1500174"/>
            <a:ext cx="10179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/>
                <a:solidFill>
                  <a:srgbClr val="0070C0"/>
                </a:solidFill>
              </a:rPr>
              <a:t>е</a:t>
            </a:r>
            <a:r>
              <a:rPr lang="ru-RU" sz="2800" b="1" dirty="0" smtClean="0">
                <a:ln/>
                <a:solidFill>
                  <a:srgbClr val="0070C0"/>
                </a:solidFill>
              </a:rPr>
              <a:t>д. ч.</a:t>
            </a:r>
            <a:endParaRPr lang="ru-RU" sz="28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929322" y="1500174"/>
            <a:ext cx="10855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/>
                <a:solidFill>
                  <a:srgbClr val="0070C0"/>
                </a:solidFill>
              </a:rPr>
              <a:t>м</a:t>
            </a:r>
            <a:r>
              <a:rPr lang="ru-RU" sz="2800" b="1" dirty="0" smtClean="0">
                <a:ln/>
                <a:solidFill>
                  <a:srgbClr val="0070C0"/>
                </a:solidFill>
              </a:rPr>
              <a:t>н. </a:t>
            </a:r>
            <a:r>
              <a:rPr lang="ru-RU" sz="2800" b="1" dirty="0">
                <a:ln/>
                <a:solidFill>
                  <a:srgbClr val="0070C0"/>
                </a:solidFill>
              </a:rPr>
              <a:t>ч</a:t>
            </a:r>
            <a:r>
              <a:rPr lang="ru-RU" sz="2800" b="1" dirty="0" smtClean="0">
                <a:ln/>
                <a:solidFill>
                  <a:srgbClr val="0070C0"/>
                </a:solidFill>
              </a:rPr>
              <a:t>.</a:t>
            </a:r>
            <a:endParaRPr lang="ru-RU" sz="28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01090" y="62150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44" y="500042"/>
            <a:ext cx="21371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cap="none" spc="0" dirty="0" smtClean="0">
                <a:ln/>
                <a:effectLst/>
              </a:rPr>
              <a:t>1) спасти</a:t>
            </a:r>
            <a:endParaRPr lang="ru-RU" sz="4000" cap="none" spc="0" dirty="0">
              <a:ln/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143116"/>
            <a:ext cx="86703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dirty="0" smtClean="0">
                <a:ln/>
              </a:rPr>
              <a:t>1-е л.</a:t>
            </a:r>
            <a:r>
              <a:rPr lang="ru-RU" sz="4000" b="1" dirty="0" smtClean="0">
                <a:ln/>
                <a:solidFill>
                  <a:schemeClr val="accent3"/>
                </a:solidFill>
              </a:rPr>
              <a:t>  (я)      </a:t>
            </a:r>
            <a:r>
              <a:rPr lang="ru-RU" sz="4000" b="1" dirty="0" smtClean="0">
                <a:ln/>
              </a:rPr>
              <a:t>спасу             </a:t>
            </a:r>
            <a:r>
              <a:rPr lang="ru-RU" sz="4000" b="1" dirty="0" smtClean="0">
                <a:ln/>
                <a:solidFill>
                  <a:srgbClr val="92D050"/>
                </a:solidFill>
              </a:rPr>
              <a:t>(мы)    </a:t>
            </a:r>
            <a:r>
              <a:rPr lang="ru-RU" sz="4000" b="1" dirty="0" smtClean="0">
                <a:ln/>
              </a:rPr>
              <a:t>спасём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2357430"/>
            <a:ext cx="285752" cy="4286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58148" y="2285992"/>
            <a:ext cx="714380" cy="50006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3214686"/>
            <a:ext cx="86968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</a:rPr>
              <a:t>2-е л.</a:t>
            </a:r>
            <a:r>
              <a:rPr lang="ru-RU" sz="4000" b="1" dirty="0" smtClean="0">
                <a:ln/>
                <a:solidFill>
                  <a:schemeClr val="accent3"/>
                </a:solidFill>
              </a:rPr>
              <a:t> (ты)    </a:t>
            </a:r>
            <a:r>
              <a:rPr lang="ru-RU" sz="4000" b="1" dirty="0" smtClean="0">
                <a:ln/>
              </a:rPr>
              <a:t>спасёшь       </a:t>
            </a:r>
            <a:r>
              <a:rPr lang="ru-RU" sz="4000" b="1" dirty="0" smtClean="0">
                <a:ln/>
                <a:solidFill>
                  <a:srgbClr val="92D050"/>
                </a:solidFill>
              </a:rPr>
              <a:t>(вы)     </a:t>
            </a:r>
            <a:r>
              <a:rPr lang="ru-RU" sz="4000" b="1" dirty="0" smtClean="0">
                <a:ln/>
              </a:rPr>
              <a:t>спасёте</a:t>
            </a:r>
            <a:endParaRPr lang="ru-RU" sz="4000" b="1" cap="none" spc="0" dirty="0">
              <a:ln/>
              <a:solidFill>
                <a:srgbClr val="92D05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3286124"/>
            <a:ext cx="1000132" cy="571504"/>
          </a:xfrm>
          <a:prstGeom prst="rect">
            <a:avLst/>
          </a:prstGeom>
          <a:noFill/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357562"/>
            <a:ext cx="857256" cy="50006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4214818"/>
            <a:ext cx="251703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cap="none" spc="0" dirty="0" smtClean="0">
                <a:ln/>
                <a:effectLst/>
              </a:rPr>
              <a:t>3-е л.</a:t>
            </a:r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   он</a:t>
            </a:r>
          </a:p>
          <a:p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             она</a:t>
            </a:r>
          </a:p>
          <a:p>
            <a:r>
              <a:rPr lang="ru-RU" sz="4000" b="1" dirty="0">
                <a:ln/>
                <a:solidFill>
                  <a:schemeClr val="accent3"/>
                </a:solidFill>
              </a:rPr>
              <a:t> </a:t>
            </a:r>
            <a:r>
              <a:rPr lang="ru-RU" sz="4000" b="1" dirty="0" smtClean="0">
                <a:ln/>
                <a:solidFill>
                  <a:schemeClr val="accent3"/>
                </a:solidFill>
              </a:rPr>
              <a:t>            оно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Двойные круглые скобки 11"/>
          <p:cNvSpPr/>
          <p:nvPr/>
        </p:nvSpPr>
        <p:spPr>
          <a:xfrm>
            <a:off x="1500166" y="4357694"/>
            <a:ext cx="1000132" cy="1643074"/>
          </a:xfrm>
          <a:prstGeom prst="bracketPair">
            <a:avLst/>
          </a:prstGeom>
          <a:ln w="412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714612" y="4143380"/>
            <a:ext cx="17142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cap="none" spc="0" dirty="0" smtClean="0">
                <a:ln/>
                <a:effectLst/>
              </a:rPr>
              <a:t> спасёт</a:t>
            </a:r>
            <a:endParaRPr lang="ru-RU" sz="4000" b="1" cap="none" spc="0" dirty="0">
              <a:ln/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57620" y="4286256"/>
            <a:ext cx="571504" cy="428628"/>
          </a:xfrm>
          <a:prstGeom prst="rect">
            <a:avLst/>
          </a:prstGeom>
          <a:noFill/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86380" y="4143380"/>
            <a:ext cx="13468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dirty="0" smtClean="0">
                <a:ln/>
                <a:solidFill>
                  <a:schemeClr val="accent3"/>
                </a:solidFill>
              </a:rPr>
              <a:t>(они)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43702" y="4143380"/>
            <a:ext cx="18165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</a:rPr>
              <a:t>  спасут</a:t>
            </a:r>
            <a:endParaRPr lang="ru-RU" sz="4000" b="1" cap="none" spc="0" dirty="0">
              <a:ln/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929586" y="4357694"/>
            <a:ext cx="571504" cy="428628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5249750" y="465234"/>
            <a:ext cx="285752" cy="212492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5464975" y="464323"/>
            <a:ext cx="285752" cy="21431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857356" y="1500174"/>
            <a:ext cx="10179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/>
                <a:solidFill>
                  <a:srgbClr val="0070C0"/>
                </a:solidFill>
              </a:rPr>
              <a:t>е</a:t>
            </a:r>
            <a:r>
              <a:rPr lang="ru-RU" sz="2800" b="1" dirty="0" smtClean="0">
                <a:ln/>
                <a:solidFill>
                  <a:srgbClr val="0070C0"/>
                </a:solidFill>
              </a:rPr>
              <a:t>д. ч.</a:t>
            </a:r>
            <a:endParaRPr lang="ru-RU" sz="28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29322" y="1500174"/>
            <a:ext cx="10855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/>
                <a:solidFill>
                  <a:srgbClr val="0070C0"/>
                </a:solidFill>
              </a:rPr>
              <a:t>м</a:t>
            </a:r>
            <a:r>
              <a:rPr lang="ru-RU" sz="2800" b="1" dirty="0" smtClean="0">
                <a:ln/>
                <a:solidFill>
                  <a:srgbClr val="0070C0"/>
                </a:solidFill>
              </a:rPr>
              <a:t>н. </a:t>
            </a:r>
            <a:r>
              <a:rPr lang="ru-RU" sz="2800" b="1" dirty="0">
                <a:ln/>
                <a:solidFill>
                  <a:srgbClr val="0070C0"/>
                </a:solidFill>
              </a:rPr>
              <a:t>ч</a:t>
            </a:r>
            <a:r>
              <a:rPr lang="ru-RU" sz="2800" b="1" dirty="0" smtClean="0">
                <a:ln/>
                <a:solidFill>
                  <a:srgbClr val="0070C0"/>
                </a:solidFill>
              </a:rPr>
              <a:t>.</a:t>
            </a:r>
            <a:endParaRPr lang="ru-RU" sz="28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43966" y="64293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50" y="1285857"/>
          <a:ext cx="7858177" cy="4286286"/>
        </p:xfrm>
        <a:graphic>
          <a:graphicData uri="http://schemas.openxmlformats.org/drawingml/2006/table">
            <a:tbl>
              <a:tblPr/>
              <a:tblGrid>
                <a:gridCol w="654368"/>
                <a:gridCol w="654368"/>
                <a:gridCol w="654368"/>
                <a:gridCol w="654368"/>
                <a:gridCol w="654368"/>
                <a:gridCol w="655191"/>
                <a:gridCol w="655191"/>
                <a:gridCol w="655191"/>
                <a:gridCol w="655191"/>
                <a:gridCol w="655191"/>
                <a:gridCol w="655191"/>
                <a:gridCol w="655191"/>
              </a:tblGrid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72528" y="63579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0"/>
            <a:ext cx="4426468" cy="94487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5000" b="1" dirty="0">
                <a:ln/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5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веркающий – </a:t>
            </a:r>
          </a:p>
          <a:p>
            <a:r>
              <a:rPr lang="ru-RU" sz="5000" b="1" dirty="0">
                <a:ln/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5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ечка – </a:t>
            </a:r>
          </a:p>
          <a:p>
            <a:r>
              <a:rPr lang="ru-RU" sz="5000" b="1" dirty="0">
                <a:ln/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5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еребряный – </a:t>
            </a:r>
          </a:p>
          <a:p>
            <a:r>
              <a:rPr lang="ru-RU" sz="5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почуял – </a:t>
            </a:r>
          </a:p>
          <a:p>
            <a:r>
              <a:rPr lang="ru-RU" sz="5000" b="1" dirty="0">
                <a:ln/>
                <a:solidFill>
                  <a:schemeClr val="accent6">
                    <a:lumMod val="50000"/>
                  </a:schemeClr>
                </a:solidFill>
              </a:rPr>
              <a:t>ж</a:t>
            </a:r>
            <a:r>
              <a:rPr lang="ru-RU" sz="5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ужжание – </a:t>
            </a:r>
          </a:p>
          <a:p>
            <a:r>
              <a:rPr lang="ru-RU" sz="5000" b="1" dirty="0">
                <a:ln/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sz="5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ешение – </a:t>
            </a:r>
          </a:p>
          <a:p>
            <a:r>
              <a:rPr lang="ru-RU" sz="5000" b="1" dirty="0">
                <a:ln/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5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очинение –</a:t>
            </a:r>
          </a:p>
          <a:p>
            <a:r>
              <a:rPr lang="ru-RU" sz="5000" b="1" dirty="0">
                <a:ln/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5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чётчик – </a:t>
            </a:r>
          </a:p>
          <a:p>
            <a:r>
              <a:rPr lang="ru-RU" sz="5000" b="1" dirty="0">
                <a:ln/>
                <a:solidFill>
                  <a:schemeClr val="accent6">
                    <a:lumMod val="50000"/>
                  </a:schemeClr>
                </a:solidFill>
              </a:rPr>
              <a:t>б</a:t>
            </a:r>
            <a:r>
              <a:rPr lang="ru-RU" sz="5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ережливый – </a:t>
            </a:r>
          </a:p>
          <a:p>
            <a:r>
              <a:rPr lang="ru-RU" sz="5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ru-RU" sz="54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endParaRPr lang="ru-RU" sz="54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43966" y="65008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50" y="1285857"/>
          <a:ext cx="7858177" cy="4381537"/>
        </p:xfrm>
        <a:graphic>
          <a:graphicData uri="http://schemas.openxmlformats.org/drawingml/2006/table">
            <a:tbl>
              <a:tblPr/>
              <a:tblGrid>
                <a:gridCol w="654368"/>
                <a:gridCol w="654368"/>
                <a:gridCol w="654368"/>
                <a:gridCol w="654368"/>
                <a:gridCol w="654368"/>
                <a:gridCol w="655191"/>
                <a:gridCol w="655191"/>
                <a:gridCol w="655191"/>
                <a:gridCol w="655191"/>
                <a:gridCol w="655191"/>
                <a:gridCol w="655191"/>
                <a:gridCol w="655191"/>
              </a:tblGrid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15404" y="62865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142984"/>
            <a:ext cx="50321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/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в    е 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к   а    т 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ь</a:t>
            </a:r>
            <a:endParaRPr lang="ru-RU" sz="40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1643050"/>
            <a:ext cx="37978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/>
                <a:solidFill>
                  <a:schemeClr val="accent6">
                    <a:lumMod val="50000"/>
                  </a:schemeClr>
                </a:solidFill>
              </a:rPr>
              <a:t>и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с 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е    ч 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ь</a:t>
            </a:r>
            <a:endParaRPr lang="ru-RU" sz="40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2143116"/>
            <a:ext cx="55948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/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е 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 б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и    т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ь</a:t>
            </a:r>
            <a:endParaRPr lang="ru-RU" sz="40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643182"/>
            <a:ext cx="43604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err="1">
                <a:ln/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о    ч   у    я   т 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ь</a:t>
            </a:r>
            <a:endParaRPr lang="ru-RU" sz="40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3143248"/>
            <a:ext cx="43476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/>
                <a:solidFill>
                  <a:schemeClr val="accent6">
                    <a:lumMod val="50000"/>
                  </a:schemeClr>
                </a:solidFill>
              </a:rPr>
              <a:t>ж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у    ж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ж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а    т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ь</a:t>
            </a:r>
            <a:endParaRPr lang="ru-RU" sz="40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86050" y="3643314"/>
            <a:ext cx="37786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err="1">
                <a:ln/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е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ш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а    т 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ь</a:t>
            </a:r>
            <a:endParaRPr lang="ru-RU" sz="40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4143380"/>
            <a:ext cx="50850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/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 о   ч   и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 я    т 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ь</a:t>
            </a:r>
            <a:endParaRPr lang="ru-RU" sz="40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4643446"/>
            <a:ext cx="43813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/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ч   и    т    а    т 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ь</a:t>
            </a:r>
            <a:endParaRPr lang="ru-RU" sz="40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488" y="5072074"/>
            <a:ext cx="37144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/>
                <a:solidFill>
                  <a:schemeClr val="accent6">
                    <a:lumMod val="50000"/>
                  </a:schemeClr>
                </a:solidFill>
              </a:rPr>
              <a:t>б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е 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    ч    </a:t>
            </a:r>
            <a:r>
              <a:rPr lang="ru-RU" sz="4000" b="1" dirty="0" err="1" smtClean="0">
                <a:ln/>
                <a:solidFill>
                  <a:schemeClr val="accent6">
                    <a:lumMod val="50000"/>
                  </a:schemeClr>
                </a:solidFill>
              </a:rPr>
              <a:t>ь</a:t>
            </a:r>
            <a:endParaRPr lang="ru-RU" sz="40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1643050"/>
            <a:ext cx="86439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Рисуе</a:t>
            </a:r>
            <a:r>
              <a:rPr kumimoji="0" lang="ru-RU" sz="5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шь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(2л.,ед. ч.),  молчи</a:t>
            </a:r>
            <a:r>
              <a:rPr kumimoji="0" lang="ru-RU" sz="5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шь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(2л., ед.ч.) , …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15404" y="63579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142984"/>
            <a:ext cx="821537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sz="48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.   Подойдёшь, пасёшь, растёшь, спасёшь, цветёшь, трясёшь, навестишь, разместишь, молчишь. </a:t>
            </a:r>
            <a:endParaRPr lang="ru-RU" sz="48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929058" y="1857364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143636" y="1857364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143108" y="2571744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572000" y="2571744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215206" y="2571744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071670" y="3286124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214942" y="3286124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143240" y="4000504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929322" y="4000504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501090" y="62150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374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2011-01-10T18:48:05Z</dcterms:created>
  <dcterms:modified xsi:type="dcterms:W3CDTF">2011-01-10T20:46:26Z</dcterms:modified>
</cp:coreProperties>
</file>