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8"/>
  </p:notesMasterIdLst>
  <p:sldIdLst>
    <p:sldId id="294" r:id="rId2"/>
    <p:sldId id="256" r:id="rId3"/>
    <p:sldId id="257" r:id="rId4"/>
    <p:sldId id="258" r:id="rId5"/>
    <p:sldId id="274" r:id="rId6"/>
    <p:sldId id="287" r:id="rId7"/>
    <p:sldId id="290" r:id="rId8"/>
    <p:sldId id="291" r:id="rId9"/>
    <p:sldId id="259" r:id="rId10"/>
    <p:sldId id="260" r:id="rId11"/>
    <p:sldId id="275" r:id="rId12"/>
    <p:sldId id="276" r:id="rId13"/>
    <p:sldId id="277" r:id="rId14"/>
    <p:sldId id="278" r:id="rId15"/>
    <p:sldId id="279" r:id="rId16"/>
    <p:sldId id="280" r:id="rId17"/>
    <p:sldId id="281" r:id="rId18"/>
    <p:sldId id="282" r:id="rId19"/>
    <p:sldId id="283" r:id="rId20"/>
    <p:sldId id="263" r:id="rId21"/>
    <p:sldId id="269" r:id="rId22"/>
    <p:sldId id="284" r:id="rId23"/>
    <p:sldId id="285" r:id="rId24"/>
    <p:sldId id="286" r:id="rId25"/>
    <p:sldId id="292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038" autoAdjust="0"/>
    <p:restoredTop sz="92785" autoAdjust="0"/>
  </p:normalViewPr>
  <p:slideViewPr>
    <p:cSldViewPr>
      <p:cViewPr>
        <p:scale>
          <a:sx n="60" d="100"/>
          <a:sy n="60" d="100"/>
        </p:scale>
        <p:origin x="-474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36526A-AF4C-4258-8385-885A8B636CBF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5C3C9D-4308-4EB5-8DD7-4BF798A0146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Бананы</a:t>
            </a:r>
          </a:p>
          <a:p>
            <a:r>
              <a:rPr lang="ru-RU" dirty="0" smtClean="0"/>
              <a:t>Ананас</a:t>
            </a:r>
          </a:p>
          <a:p>
            <a:r>
              <a:rPr lang="ru-RU" dirty="0" smtClean="0"/>
              <a:t>кофе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C3C9D-4308-4EB5-8DD7-4BF798A01462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Пустыни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5C3C9D-4308-4EB5-8DD7-4BF798A01462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05.11.2009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gif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gi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idx="1"/>
          </p:nvPr>
        </p:nvSpPr>
        <p:spPr>
          <a:xfrm>
            <a:off x="214282" y="642918"/>
            <a:ext cx="8777318" cy="5437207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sz="3600" dirty="0" smtClean="0">
                <a:solidFill>
                  <a:srgbClr val="002060"/>
                </a:solidFill>
              </a:rPr>
              <a:t>   </a:t>
            </a: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Интегрированный урок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математике и окружающему миру 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4 классе УМК «Гармония»</a:t>
            </a:r>
          </a:p>
          <a:p>
            <a:pPr algn="ctr">
              <a:buNone/>
            </a:pPr>
            <a:endParaRPr lang="ru-RU" sz="36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Тема урока:</a:t>
            </a:r>
          </a:p>
          <a:p>
            <a:pPr algn="ctr">
              <a:buNone/>
            </a:pPr>
            <a:r>
              <a:rPr lang="ru-RU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«Африка в числах и величинах»</a:t>
            </a:r>
          </a:p>
          <a:p>
            <a:pPr algn="ctr">
              <a:buNone/>
            </a:pPr>
            <a:r>
              <a:rPr lang="ru-RU" sz="36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</a:p>
          <a:p>
            <a:pPr algn="ctr">
              <a:buNone/>
            </a:pPr>
            <a:r>
              <a:rPr lang="ru-RU" sz="3600" b="1" i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</a:t>
            </a:r>
            <a:r>
              <a:rPr lang="ru-RU" sz="24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Подготовила:</a:t>
            </a:r>
            <a:endParaRPr lang="ru-RU" sz="24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МОУ «Гимназия № 4»</a:t>
            </a:r>
          </a:p>
          <a:p>
            <a:pPr algn="ctr">
              <a:buNone/>
            </a:pP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</a:t>
            </a:r>
            <a:r>
              <a:rPr lang="ru-RU" sz="20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Патеева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А.Х.</a:t>
            </a:r>
            <a:endParaRPr lang="ru-RU" sz="20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0"/>
            <a:ext cx="8839200" cy="235743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Природные  зоны </a:t>
            </a:r>
            <a:b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</a:br>
            <a:r>
              <a:rPr lang="ru-RU" sz="5400" b="1" cap="none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      в  Африке .</a:t>
            </a:r>
            <a:endParaRPr lang="ru-RU" sz="5400" b="1" cap="none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endParaRPr lang="ru-RU" b="1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      </a:t>
            </a:r>
          </a:p>
          <a:p>
            <a:pPr>
              <a:buNone/>
            </a:pPr>
            <a:endParaRPr lang="ru-RU" sz="3600" b="1" cap="all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>
              <a:buNone/>
            </a:pPr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Джунгли</a:t>
            </a: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pPr>
              <a:buNone/>
            </a:pPr>
            <a:endParaRPr lang="ru-RU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  <a:p>
            <a:endParaRPr lang="ru-RU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6357950" y="2357430"/>
            <a:ext cx="1143008" cy="1071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 стрелкой 7"/>
          <p:cNvCxnSpPr/>
          <p:nvPr/>
        </p:nvCxnSpPr>
        <p:spPr>
          <a:xfrm rot="5400000">
            <a:off x="3679819" y="3249611"/>
            <a:ext cx="1214446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rot="5400000">
            <a:off x="964381" y="2536025"/>
            <a:ext cx="1071570" cy="100013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3286116" y="4357694"/>
            <a:ext cx="22145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Саванны</a:t>
            </a:r>
            <a:endParaRPr lang="ru-RU" sz="36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6572264" y="3857628"/>
            <a:ext cx="2201734" cy="646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Пустыни</a:t>
            </a:r>
            <a:endParaRPr lang="ru-RU" sz="3600" b="1" dirty="0"/>
          </a:p>
        </p:txBody>
      </p:sp>
      <p:pic>
        <p:nvPicPr>
          <p:cNvPr id="9" name="Рисунок 8" descr="2968336_lar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1" name="Рисунок 10" descr="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088500" cy="6858000"/>
          </a:xfrm>
          <a:prstGeom prst="rect">
            <a:avLst/>
          </a:prstGeom>
          <a:noFill/>
          <a:ln w="57150">
            <a:solidFill>
              <a:srgbClr val="3399FF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2000" fill="hold"/>
                                        <p:tgtEl>
                                          <p:spTgt spid="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3000"/>
                            </p:stCondLst>
                            <p:childTnLst>
                              <p:par>
                                <p:cTn id="1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500"/>
                            </p:stCondLst>
                            <p:childTnLst>
                              <p:par>
                                <p:cTn id="1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000"/>
                            </p:stCondLst>
                            <p:childTnLst>
                              <p:par>
                                <p:cTn id="34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2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4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"/>
                            </p:stCondLst>
                            <p:childTnLst>
                              <p:par>
                                <p:cTn id="48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9" dur="3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africa_map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48" y="1357298"/>
            <a:ext cx="7286676" cy="5214950"/>
          </a:xfrm>
        </p:spPr>
      </p:pic>
      <p:sp>
        <p:nvSpPr>
          <p:cNvPr id="4" name="Прямоугольник 3"/>
          <p:cNvSpPr/>
          <p:nvPr/>
        </p:nvSpPr>
        <p:spPr>
          <a:xfrm>
            <a:off x="357158" y="428604"/>
            <a:ext cx="757242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Африка в числах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86380" y="1571612"/>
            <a:ext cx="342902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Площадь Африки составляет 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1857356" y="2285992"/>
            <a:ext cx="40005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b="1" dirty="0" smtClean="0"/>
              <a:t>                         </a:t>
            </a:r>
            <a:r>
              <a:rPr lang="en-US" sz="1000" b="1" dirty="0" smtClean="0"/>
              <a:t>                                                                   </a:t>
            </a:r>
          </a:p>
          <a:p>
            <a:r>
              <a:rPr lang="ru-RU" sz="1000" b="1" dirty="0" smtClean="0"/>
              <a:t>  </a:t>
            </a:r>
            <a:r>
              <a:rPr lang="en-US" sz="1000" b="1" dirty="0" smtClean="0"/>
              <a:t>                                                                                         </a:t>
            </a:r>
            <a:r>
              <a:rPr lang="en-US" sz="1600" b="1" dirty="0" smtClean="0"/>
              <a:t>2</a:t>
            </a: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30.300.000км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Documents and Settings\Valentin\Рабочий стол\s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4" y="2000240"/>
            <a:ext cx="4786346" cy="464957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2928926" y="3000372"/>
            <a:ext cx="22145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400" b="1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1" y="428604"/>
            <a:ext cx="8858280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8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Крупнейший остров Мадагаскар</a:t>
            </a:r>
            <a:endParaRPr lang="ru-RU" sz="48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071802" y="3143248"/>
            <a:ext cx="321471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    2</a:t>
            </a:r>
          </a:p>
          <a:p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smtClean="0">
                <a:latin typeface="Times New Roman" pitchFamily="18" charset="0"/>
                <a:cs typeface="Times New Roman" pitchFamily="18" charset="0"/>
              </a:rPr>
              <a:t>589 </a:t>
            </a:r>
            <a:r>
              <a:rPr lang="en-US" sz="4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00 км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8" dur="2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6" name="Содержимое 5" descr="0000000409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000100" y="0"/>
            <a:ext cx="7060346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высокая точка – вулкан </a:t>
            </a:r>
            <a:r>
              <a:rPr lang="ru-RU" sz="4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</a:t>
            </a:r>
            <a:r>
              <a:rPr lang="ru-RU" sz="4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илиманджаро</a:t>
            </a:r>
            <a:endParaRPr lang="ru-RU" sz="4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1643050"/>
            <a:ext cx="3143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7200" b="1" dirty="0" smtClean="0">
                <a:solidFill>
                  <a:srgbClr val="FF0000"/>
                </a:solidFill>
              </a:rPr>
              <a:t>58</a:t>
            </a:r>
            <a:r>
              <a:rPr lang="en-US" sz="7200" b="1" dirty="0" smtClean="0">
                <a:solidFill>
                  <a:srgbClr val="FF0000"/>
                </a:solidFill>
              </a:rPr>
              <a:t>90</a:t>
            </a:r>
            <a:r>
              <a:rPr lang="ru-RU" sz="7200" b="1" dirty="0" smtClean="0">
                <a:solidFill>
                  <a:srgbClr val="FF0000"/>
                </a:solidFill>
              </a:rPr>
              <a:t>м</a:t>
            </a:r>
            <a:endParaRPr lang="ru-RU" sz="72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Содержимое 4" descr="assal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4" name="Прямоугольник 3"/>
          <p:cNvSpPr/>
          <p:nvPr/>
        </p:nvSpPr>
        <p:spPr>
          <a:xfrm>
            <a:off x="0" y="1"/>
            <a:ext cx="8929718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Самая нижняя точка- озеро </a:t>
            </a:r>
            <a:r>
              <a:rPr lang="ru-RU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</a:t>
            </a:r>
            <a:r>
              <a:rPr lang="ru-RU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ссаль</a:t>
            </a:r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43438" y="4643446"/>
            <a:ext cx="192882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r>
              <a:rPr lang="en-US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5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endParaRPr lang="ru-RU" sz="5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Содержимое 5" descr="115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45436"/>
          </a:xfrm>
        </p:spPr>
      </p:pic>
      <p:sp>
        <p:nvSpPr>
          <p:cNvPr id="5" name="Прямоугольник 4"/>
          <p:cNvSpPr/>
          <p:nvPr/>
        </p:nvSpPr>
        <p:spPr>
          <a:xfrm>
            <a:off x="642910" y="0"/>
            <a:ext cx="7984245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Нил- самая длинная река в мире</a:t>
            </a:r>
            <a:endParaRPr lang="ru-RU" sz="6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14810" y="2786058"/>
            <a:ext cx="292895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671км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5" dur="2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 w="57150">
            <a:solidFill>
              <a:srgbClr val="CCCC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15934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-91440"/>
            <a:ext cx="9144000" cy="694944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252369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0309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1000" y="3500439"/>
            <a:ext cx="8458200" cy="178594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4348" y="714356"/>
            <a:ext cx="8053414" cy="3571900"/>
          </a:xfrm>
        </p:spPr>
        <p:txBody>
          <a:bodyPr>
            <a:normAutofit/>
          </a:bodyPr>
          <a:lstStyle/>
          <a:p>
            <a:r>
              <a:rPr lang="ru-RU" sz="6600" b="1" dirty="0" smtClean="0"/>
              <a:t>15км/ч,  25км/ч,</a:t>
            </a:r>
            <a:r>
              <a:rPr lang="en-US" sz="6600" b="1" dirty="0" smtClean="0"/>
              <a:t> </a:t>
            </a:r>
            <a:r>
              <a:rPr lang="ru-RU" sz="6600" b="1" dirty="0" smtClean="0"/>
              <a:t>4км/ч,  12м/с,  60км/ч,  15см/мин.  </a:t>
            </a:r>
            <a:endParaRPr lang="ru-RU" sz="6600"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071538" y="428604"/>
            <a:ext cx="7848600" cy="287338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endParaRPr lang="ru-RU" sz="3200" b="1" dirty="0">
              <a:solidFill>
                <a:srgbClr val="800000"/>
              </a:solidFill>
              <a:latin typeface="Comic Sans MS" pitchFamily="66" charset="0"/>
            </a:endParaRPr>
          </a:p>
        </p:txBody>
      </p:sp>
      <p:pic>
        <p:nvPicPr>
          <p:cNvPr id="78852" name="Picture 4" descr="normal_03112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0"/>
            <a:ext cx="6143636" cy="3879741"/>
          </a:xfrm>
          <a:prstGeom prst="rect">
            <a:avLst/>
          </a:prstGeom>
          <a:noFill/>
          <a:ln w="57150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4" descr="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87044" y="3071811"/>
            <a:ext cx="5956956" cy="3786190"/>
          </a:xfrm>
          <a:prstGeom prst="rect">
            <a:avLst/>
          </a:prstGeom>
          <a:noFill/>
          <a:ln w="57150">
            <a:solidFill>
              <a:srgbClr val="CC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88913"/>
            <a:ext cx="7920038" cy="863600"/>
          </a:xfrm>
          <a:effectLst>
            <a:outerShdw dist="35921" dir="2700000" algn="ctr" rotWithShape="0">
              <a:schemeClr val="bg2"/>
            </a:outerShdw>
          </a:effectLst>
        </p:spPr>
        <p:txBody>
          <a:bodyPr>
            <a:normAutofit fontScale="90000"/>
          </a:bodyPr>
          <a:lstStyle/>
          <a:p>
            <a:r>
              <a:rPr lang="ru-RU" sz="3200" b="1">
                <a:solidFill>
                  <a:srgbClr val="800000"/>
                </a:solidFill>
                <a:latin typeface="Comic Sans MS" pitchFamily="66" charset="0"/>
              </a:rPr>
              <a:t>Обезьяны живут дружно,</a:t>
            </a:r>
            <a:br>
              <a:rPr lang="ru-RU" sz="3200" b="1">
                <a:solidFill>
                  <a:srgbClr val="800000"/>
                </a:solidFill>
                <a:latin typeface="Comic Sans MS" pitchFamily="66" charset="0"/>
              </a:rPr>
            </a:br>
            <a:r>
              <a:rPr lang="ru-RU" sz="3200" b="1">
                <a:solidFill>
                  <a:srgbClr val="800000"/>
                </a:solidFill>
                <a:latin typeface="Comic Sans MS" pitchFamily="66" charset="0"/>
              </a:rPr>
              <a:t>Им ссорится совсем не нужно</a:t>
            </a:r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subTitle" idx="1"/>
          </p:nvPr>
        </p:nvSpPr>
        <p:spPr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b="1">
                <a:solidFill>
                  <a:srgbClr val="003366"/>
                </a:solidFill>
                <a:latin typeface="Comic Sans MS" pitchFamily="66" charset="0"/>
              </a:rPr>
              <a:t>п</a:t>
            </a:r>
          </a:p>
        </p:txBody>
      </p:sp>
      <p:pic>
        <p:nvPicPr>
          <p:cNvPr id="84996" name="Picture 4" descr="normal_DAF0070H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1341438"/>
            <a:ext cx="7991475" cy="5314950"/>
          </a:xfrm>
          <a:prstGeom prst="rect">
            <a:avLst/>
          </a:prstGeom>
          <a:noFill/>
          <a:ln w="57150">
            <a:solidFill>
              <a:srgbClr val="CCCC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>
            <a:solidFill>
              <a:srgbClr val="CCCC00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Содержимое 5" descr="51043_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7147560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457200"/>
            <a:ext cx="9144000" cy="590075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5" descr="BIG_Cat18"/>
          <p:cNvPicPr>
            <a:picLocks noGrp="1" noChangeAspect="1" noChangeArrowheads="1" noCro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7215206" y="4643446"/>
            <a:ext cx="1390650" cy="1371600"/>
          </a:xfrm>
          <a:prstGeom prst="rect">
            <a:avLst/>
          </a:prstGeom>
          <a:noFill/>
        </p:spPr>
      </p:pic>
      <p:pic>
        <p:nvPicPr>
          <p:cNvPr id="5" name="Picture 6" descr="Giraf1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29520" y="1285860"/>
            <a:ext cx="1143008" cy="1223963"/>
          </a:xfrm>
          <a:prstGeom prst="rect">
            <a:avLst/>
          </a:prstGeom>
          <a:noFill/>
        </p:spPr>
      </p:pic>
      <p:pic>
        <p:nvPicPr>
          <p:cNvPr id="6" name="Picture 4" descr="Hippo17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5206" y="2928934"/>
            <a:ext cx="1511300" cy="993775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285852" y="2143116"/>
            <a:ext cx="8572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8" name="TextBox 7"/>
          <p:cNvSpPr txBox="1"/>
          <p:nvPr/>
        </p:nvSpPr>
        <p:spPr>
          <a:xfrm>
            <a:off x="571472" y="1500174"/>
            <a:ext cx="63579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(92 800 – 504  Х 75): 100 =</a:t>
            </a:r>
            <a:endParaRPr lang="ru-RU" sz="4000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214282" y="3071810"/>
            <a:ext cx="68580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/>
              <a:t>(2 000 – 1951) Х 50 + 1050 =</a:t>
            </a:r>
            <a:endParaRPr lang="ru-RU" sz="4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500034" y="5072074"/>
            <a:ext cx="7143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smtClean="0"/>
              <a:t>69 </a:t>
            </a:r>
            <a:r>
              <a:rPr lang="ru-RU" sz="4000" b="1" dirty="0" smtClean="0"/>
              <a:t>000 : 100 – 35 990 : 59  =</a:t>
            </a:r>
            <a:endParaRPr lang="ru-RU" sz="40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00166" y="500042"/>
            <a:ext cx="600965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Задание по выбору</a:t>
            </a:r>
            <a:endParaRPr lang="ru-RU" sz="5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80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11" grpId="0"/>
      <p:bldP spid="13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sz="4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accent1"/>
            </a:solidFill>
          </a:ln>
        </p:spPr>
        <p:txBody>
          <a:bodyPr>
            <a:normAutofit fontScale="92500" lnSpcReduction="10000"/>
          </a:bodyPr>
          <a:lstStyle/>
          <a:p>
            <a:r>
              <a:rPr lang="ru-RU" b="1" u="sng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Математика: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УРЗ № 87.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</a:t>
            </a:r>
            <a:r>
              <a:rPr lang="ru-RU" b="1" u="sng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Окружающий мир: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с.133- 135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</a:t>
            </a:r>
            <a:r>
              <a:rPr lang="ru-RU" b="1" u="sng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 выбору: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подготовить интересное сообщение о растениях или животных;</a:t>
            </a:r>
          </a:p>
          <a:p>
            <a:pPr>
              <a:buNone/>
            </a:pP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  составить </a:t>
            </a:r>
            <a:r>
              <a:rPr lang="ru-RU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крестословицу</a:t>
            </a:r>
            <a:r>
              <a:rPr lang="ru-RU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из названий озер, рек , пустынь, морей, пустынь. 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28604"/>
            <a:ext cx="65982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Домашнее   задание:</a:t>
            </a:r>
            <a:endParaRPr lang="ru-RU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80"/>
                            </p:stCondLst>
                            <p:childTnLst>
                              <p:par>
                                <p:cTn id="2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00"/>
                            </p:stCondLst>
                            <p:childTnLst>
                              <p:par>
                                <p:cTn id="31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3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4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400"/>
                            </p:stCondLst>
                            <p:childTnLst>
                              <p:par>
                                <p:cTn id="37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0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1800"/>
                            </p:stCondLst>
                            <p:childTnLst>
                              <p:par>
                                <p:cTn id="43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45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46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8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200"/>
                            </p:stCondLst>
                            <p:childTnLst>
                              <p:par>
                                <p:cTn id="49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1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2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3" dur="8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320"/>
                            </p:stCondLst>
                            <p:childTnLst>
                              <p:par>
                                <p:cTn id="55" presetID="27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57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58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9" dur="8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88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     </a:t>
            </a:r>
            <a:endParaRPr lang="ru-RU" sz="10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9" y="1000109"/>
            <a:ext cx="8358246" cy="387798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>
              <a:buNone/>
            </a:pPr>
            <a:r>
              <a:rPr lang="ru-RU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    </a:t>
            </a: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Спасибо </a:t>
            </a:r>
          </a:p>
          <a:p>
            <a:pPr>
              <a:buNone/>
            </a:pPr>
            <a:r>
              <a:rPr lang="ru-RU" sz="96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за внимание!</a:t>
            </a:r>
          </a:p>
          <a:p>
            <a:pPr algn="ctr"/>
            <a:endParaRPr lang="ru-RU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686800" cy="8382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           </a:t>
            </a:r>
            <a:r>
              <a:rPr lang="ru-RU" sz="6000" b="1" i="1" dirty="0" smtClean="0"/>
              <a:t>Устный  счет</a:t>
            </a:r>
            <a:endParaRPr lang="ru-RU" sz="6000" b="1" i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4294967295"/>
          </p:nvPr>
        </p:nvGraphicFramePr>
        <p:xfrm>
          <a:off x="285720" y="1554163"/>
          <a:ext cx="8644001" cy="245856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80500"/>
                <a:gridCol w="1080500"/>
                <a:gridCol w="1080500"/>
                <a:gridCol w="1293057"/>
                <a:gridCol w="867944"/>
                <a:gridCol w="1080500"/>
                <a:gridCol w="1080500"/>
                <a:gridCol w="1080500"/>
              </a:tblGrid>
              <a:tr h="1138076">
                <a:tc>
                  <a:txBody>
                    <a:bodyPr/>
                    <a:lstStyle/>
                    <a:p>
                      <a:pPr algn="ctr"/>
                      <a:r>
                        <a:rPr lang="ru-RU" sz="8000" b="1" i="1" dirty="0" smtClean="0"/>
                        <a:t>А</a:t>
                      </a:r>
                      <a:endParaRPr lang="ru-RU" sz="8000" b="1" i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/>
                        <a:t>М</a:t>
                      </a:r>
                      <a:endParaRPr lang="ru-RU" sz="80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/>
                        <a:t>И</a:t>
                      </a:r>
                      <a:endParaRPr lang="ru-RU" sz="80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/>
                        <a:t>Е</a:t>
                      </a:r>
                      <a:endParaRPr lang="ru-RU" sz="80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err="1" smtClean="0"/>
                        <a:t>Р</a:t>
                      </a:r>
                      <a:endParaRPr lang="ru-RU" sz="80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err="1" smtClean="0"/>
                        <a:t>Ф</a:t>
                      </a:r>
                      <a:endParaRPr lang="ru-RU" sz="80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/>
                        <a:t>Т</a:t>
                      </a:r>
                      <a:endParaRPr lang="ru-RU" sz="80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8000" b="1" dirty="0" smtClean="0"/>
                        <a:t>К</a:t>
                      </a:r>
                      <a:endParaRPr lang="ru-RU" sz="8000" b="1" dirty="0"/>
                    </a:p>
                  </a:txBody>
                  <a:tcPr marL="94231" marR="94231"/>
                </a:tc>
              </a:tr>
              <a:tr h="1147929"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10</a:t>
                      </a:r>
                      <a:endParaRPr lang="ru-RU" sz="36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155</a:t>
                      </a:r>
                      <a:endParaRPr lang="ru-RU" sz="36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132</a:t>
                      </a:r>
                      <a:endParaRPr lang="ru-RU" sz="36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1326</a:t>
                      </a:r>
                      <a:endParaRPr lang="ru-RU" sz="36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54</a:t>
                      </a:r>
                      <a:endParaRPr lang="ru-RU" sz="36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165</a:t>
                      </a:r>
                      <a:endParaRPr lang="ru-RU" sz="36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45</a:t>
                      </a:r>
                      <a:endParaRPr lang="ru-RU" sz="3600" b="1" dirty="0"/>
                    </a:p>
                  </a:txBody>
                  <a:tcPr marL="94231" marR="94231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3600" b="1" dirty="0" smtClean="0"/>
                        <a:t>270</a:t>
                      </a:r>
                      <a:endParaRPr lang="ru-RU" sz="3600" b="1" dirty="0"/>
                    </a:p>
                  </a:txBody>
                  <a:tcPr marL="94231" marR="94231"/>
                </a:tc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000100" y="4572008"/>
            <a:ext cx="6500858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6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ф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80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</a:t>
            </a:r>
            <a:r>
              <a:rPr lang="ru-RU" sz="8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и к а</a:t>
            </a:r>
            <a:endParaRPr lang="ru-RU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9" presetClass="entr" presetSubtype="0" accel="10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6000" b="1" i="1" dirty="0" smtClean="0"/>
              <a:t>Тема  Урока:</a:t>
            </a:r>
            <a:endParaRPr lang="ru-RU" sz="6000" b="1" i="1" dirty="0"/>
          </a:p>
        </p:txBody>
      </p:sp>
      <p:sp>
        <p:nvSpPr>
          <p:cNvPr id="6" name="Содержимое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00240"/>
            <a:ext cx="8072494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Arial Narrow" pitchFamily="34" charset="0"/>
              </a:rPr>
              <a:t>Африка </a:t>
            </a:r>
          </a:p>
          <a:p>
            <a:pPr algn="ctr"/>
            <a:r>
              <a:rPr lang="ru-RU" sz="66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  <a:reflection blurRad="6350" stA="60000" endA="900" endPos="60000" dist="29997" dir="5400000" sy="-100000" algn="bl" rotWithShape="0"/>
                </a:effectLst>
                <a:latin typeface="Arial Narrow" pitchFamily="34" charset="0"/>
              </a:rPr>
              <a:t>в числах и величинах</a:t>
            </a:r>
            <a:endParaRPr lang="ru-RU" sz="66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  <a:reflection blurRad="6350" stA="60000" endA="900" endPos="60000" dist="29997" dir="5400000" sy="-100000" algn="bl" rotWithShape="0"/>
              </a:effectLst>
              <a:latin typeface="Arial Narrow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900"/>
                            </p:stCondLst>
                            <p:childTnLst>
                              <p:par>
                                <p:cTn id="1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0"/>
            <a:ext cx="7920038" cy="107950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r>
              <a:rPr lang="ru-RU" sz="2800" b="1" dirty="0">
                <a:solidFill>
                  <a:srgbClr val="800000"/>
                </a:solidFill>
                <a:latin typeface="Comic Sans MS" pitchFamily="66" charset="0"/>
              </a:rPr>
              <a:t>Корней Иванович Чуковский об Африке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3492500" y="1125538"/>
            <a:ext cx="5400675" cy="2736850"/>
          </a:xfrm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 algn="l"/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Маленькие дети!</a:t>
            </a:r>
          </a:p>
          <a:p>
            <a:pPr algn="l"/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Ни за что на свете</a:t>
            </a:r>
          </a:p>
          <a:p>
            <a:pPr algn="l"/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Не ходите в Африку гулять!</a:t>
            </a:r>
          </a:p>
          <a:p>
            <a:pPr algn="l"/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В Африке акулы, в Африке гориллы,</a:t>
            </a:r>
          </a:p>
          <a:p>
            <a:pPr algn="l"/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В Африке большие злые крокодилы</a:t>
            </a:r>
          </a:p>
          <a:p>
            <a:pPr algn="l"/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Будут вас кусать, бить и обижать, -</a:t>
            </a:r>
          </a:p>
          <a:p>
            <a:pPr algn="l"/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Не ходите, дети в Африку гулять!</a:t>
            </a:r>
          </a:p>
        </p:txBody>
      </p:sp>
      <p:sp>
        <p:nvSpPr>
          <p:cNvPr id="47109" name="Rectangle 5"/>
          <p:cNvSpPr>
            <a:spLocks noChangeArrowheads="1"/>
          </p:cNvSpPr>
          <p:nvPr/>
        </p:nvSpPr>
        <p:spPr bwMode="auto">
          <a:xfrm>
            <a:off x="827088" y="4121150"/>
            <a:ext cx="5976937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</p:spPr>
        <p:txBody>
          <a:bodyPr/>
          <a:lstStyle/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…Вдоль по Африке гуляют,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Фиги-финики срывают, -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Ну и Африка! Вот так Африка!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Оседлали носорога, </a:t>
            </a:r>
            <a:r>
              <a:rPr lang="ru-RU" sz="2000" b="1" dirty="0" err="1">
                <a:solidFill>
                  <a:srgbClr val="003366"/>
                </a:solidFill>
                <a:latin typeface="Comic Sans MS" pitchFamily="66" charset="0"/>
              </a:rPr>
              <a:t>покаталися</a:t>
            </a:r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 немного, -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Ну и Африка! Вот так Африка!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Со слонами на ходу поиграли в чехарду, -</a:t>
            </a:r>
          </a:p>
          <a:p>
            <a:pPr>
              <a:spcBef>
                <a:spcPct val="20000"/>
              </a:spcBef>
            </a:pPr>
            <a:r>
              <a:rPr lang="ru-RU" sz="2000" b="1" dirty="0">
                <a:solidFill>
                  <a:srgbClr val="003366"/>
                </a:solidFill>
                <a:latin typeface="Comic Sans MS" pitchFamily="66" charset="0"/>
              </a:rPr>
              <a:t>Ну и Африка! Вот так Африка!</a:t>
            </a:r>
          </a:p>
        </p:txBody>
      </p:sp>
      <p:pic>
        <p:nvPicPr>
          <p:cNvPr id="47110" name="Picture 6" descr="Chukovskiy_K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5288" y="1052513"/>
            <a:ext cx="2214562" cy="2952750"/>
          </a:xfrm>
          <a:prstGeom prst="rect">
            <a:avLst/>
          </a:prstGeom>
          <a:noFill/>
          <a:ln w="76200">
            <a:solidFill>
              <a:srgbClr val="666699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71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" dur="2000"/>
                                        <p:tgtEl>
                                          <p:spTgt spid="471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71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6" dur="2000"/>
                                        <p:tgtEl>
                                          <p:spTgt spid="471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9" dur="2000"/>
                                        <p:tgtEl>
                                          <p:spTgt spid="471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2" dur="2000"/>
                                        <p:tgtEl>
                                          <p:spTgt spid="471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5" dur="2000"/>
                                        <p:tgtEl>
                                          <p:spTgt spid="471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4710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2" dur="2000"/>
                                        <p:tgtEl>
                                          <p:spTgt spid="4710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5" dur="2000"/>
                                        <p:tgtEl>
                                          <p:spTgt spid="471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2000"/>
                                        <p:tgtEl>
                                          <p:spTgt spid="471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1" dur="2000"/>
                                        <p:tgtEl>
                                          <p:spTgt spid="471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4" dur="2000"/>
                                        <p:tgtEl>
                                          <p:spTgt spid="4710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7" dur="2000"/>
                                        <p:tgtEl>
                                          <p:spTgt spid="4710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2" dur="2000"/>
                                        <p:tgtEl>
                                          <p:spTgt spid="47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56" dur="20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0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928926" y="6072206"/>
            <a:ext cx="1143008" cy="5207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2"/>
          </p:nvPr>
        </p:nvSpPr>
        <p:spPr>
          <a:xfrm>
            <a:off x="285720" y="609600"/>
            <a:ext cx="3786214" cy="480060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Ва́ско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 </a:t>
            </a:r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Га́ма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( 1469—1524) — португальский</a:t>
            </a:r>
          </a:p>
          <a:p>
            <a:pPr algn="just"/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исследователь, известен как первый европеец, совершивший морское путешествие из Европы в Индию.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да Гама 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родился в 1469 году в городе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Синеш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в семье магистра ордена Сантьяго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Эштевана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да Гама, мать —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Изабела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Содре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 bwMode="auto">
          <a:xfrm>
            <a:off x="4500562" y="0"/>
            <a:ext cx="4143404" cy="5214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     Мыс  Доброй   Надежды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  <p:pic>
        <p:nvPicPr>
          <p:cNvPr id="3074" name="Picture 2" descr="C:\Documents and Settings\Valentin\Рабочий стол\283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4214810" y="1714488"/>
            <a:ext cx="4500594" cy="4214842"/>
          </a:xfrm>
          <a:prstGeom prst="rect">
            <a:avLst/>
          </a:prstGeom>
          <a:noFill/>
        </p:spPr>
      </p:pic>
      <p:sp>
        <p:nvSpPr>
          <p:cNvPr id="3" name="Текст 2"/>
          <p:cNvSpPr>
            <a:spLocks noGrp="1"/>
          </p:cNvSpPr>
          <p:nvPr>
            <p:ph type="body" idx="4294967295"/>
          </p:nvPr>
        </p:nvSpPr>
        <p:spPr>
          <a:xfrm>
            <a:off x="0" y="1285860"/>
            <a:ext cx="4000496" cy="5000660"/>
          </a:xfrm>
        </p:spPr>
        <p:txBody>
          <a:bodyPr>
            <a:normAutofit fontScale="47500" lnSpcReduction="20000"/>
          </a:bodyPr>
          <a:lstStyle/>
          <a:p>
            <a:pPr algn="just"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</a:t>
            </a:r>
          </a:p>
          <a:p>
            <a:pPr algn="just"/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Расположен на южном побережье Африки на границе Атлантического и Индийского океана.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Мыс Доброй Надежды находится на Капском полуострове и в давние времена являлся переломной точкой путешествия в Индию. В 1488 году его открыл Б.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Диаш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и дал название Мыс Бурь.</a:t>
            </a: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endParaRPr lang="ru-RU" sz="34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algn="just">
              <a:lnSpc>
                <a:spcPct val="120000"/>
              </a:lnSpc>
              <a:spcBef>
                <a:spcPts val="0"/>
              </a:spcBef>
            </a:pP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Но позже Мысу Бурь было дано название Мыс Доброй Надежды, с намеком на то, что далее мореплавателей ждет Индия. Первым, кто достиг Индии по этому маршруту, был  </a:t>
            </a:r>
            <a:r>
              <a:rPr lang="ru-RU" sz="3400" b="1" dirty="0" err="1" smtClean="0">
                <a:latin typeface="Times New Roman" pitchFamily="18" charset="0"/>
                <a:cs typeface="Times New Roman" pitchFamily="18" charset="0"/>
              </a:rPr>
              <a:t>Васко</a:t>
            </a:r>
            <a:r>
              <a:rPr lang="ru-RU" sz="3400" b="1" dirty="0" smtClean="0">
                <a:latin typeface="Times New Roman" pitchFamily="18" charset="0"/>
                <a:cs typeface="Times New Roman" pitchFamily="18" charset="0"/>
              </a:rPr>
              <a:t> да Гама в 1498 году.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Documents and Settings\Valentin\Рабочий стол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890370" y="-11787294"/>
            <a:ext cx="5208457" cy="4429156"/>
          </a:xfrm>
          <a:prstGeom prst="rect">
            <a:avLst/>
          </a:prstGeom>
          <a:noFill/>
        </p:spPr>
      </p:pic>
      <p:pic>
        <p:nvPicPr>
          <p:cNvPr id="1027" name="Picture 3" descr="C:\Documents and Settings\Valentin\Рабочий стол\0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65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643050"/>
            <a:ext cx="3786187" cy="46434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 rot="724072">
            <a:off x="3100884" y="2625058"/>
            <a:ext cx="196103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   А  </a:t>
            </a:r>
            <a:r>
              <a:rPr lang="ru-RU" sz="2000" dirty="0" err="1" smtClean="0"/>
              <a:t>ф</a:t>
            </a:r>
            <a:r>
              <a:rPr lang="ru-RU" sz="2000" dirty="0" smtClean="0"/>
              <a:t>  </a:t>
            </a:r>
            <a:r>
              <a:rPr lang="ru-RU" sz="2000" dirty="0" err="1" smtClean="0"/>
              <a:t>р</a:t>
            </a:r>
            <a:r>
              <a:rPr lang="ru-RU" sz="2000" dirty="0" smtClean="0"/>
              <a:t>  и  к  а</a:t>
            </a:r>
            <a:endParaRPr lang="ru-RU" sz="2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3214678" y="642918"/>
            <a:ext cx="2602300" cy="461665"/>
          </a:xfrm>
          <a:prstGeom prst="rect">
            <a:avLst/>
          </a:prstGeom>
          <a:ln w="28575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Холодный пояс</a:t>
            </a:r>
            <a:endParaRPr lang="ru-RU" sz="2400" b="1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715140" y="5000636"/>
            <a:ext cx="2301784" cy="523220"/>
          </a:xfrm>
          <a:prstGeom prst="rect">
            <a:avLst/>
          </a:prstGeom>
          <a:ln w="28575">
            <a:solidFill>
              <a:srgbClr val="990033"/>
            </a:solidFill>
          </a:ln>
        </p:spPr>
        <p:txBody>
          <a:bodyPr wrap="none">
            <a:spAutoFit/>
          </a:bodyPr>
          <a:lstStyle/>
          <a:p>
            <a:r>
              <a:rPr lang="ru-RU" sz="2800" b="1" dirty="0" smtClean="0"/>
              <a:t>Жаркий  пояс</a:t>
            </a:r>
            <a:endParaRPr lang="ru-RU" sz="2800" b="1" dirty="0"/>
          </a:p>
        </p:txBody>
      </p:sp>
      <p:sp>
        <p:nvSpPr>
          <p:cNvPr id="15" name="Прямоугольник 14"/>
          <p:cNvSpPr/>
          <p:nvPr/>
        </p:nvSpPr>
        <p:spPr>
          <a:xfrm>
            <a:off x="0" y="3143248"/>
            <a:ext cx="2285984" cy="830997"/>
          </a:xfrm>
          <a:prstGeom prst="rect">
            <a:avLst/>
          </a:prstGeom>
          <a:ln w="28575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1 по величине</a:t>
            </a:r>
          </a:p>
          <a:p>
            <a:r>
              <a:rPr lang="ru-RU" sz="2400" b="1" dirty="0" smtClean="0"/>
              <a:t>    материк</a:t>
            </a:r>
            <a:endParaRPr lang="ru-RU" sz="2400" b="1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6715140" y="3214686"/>
            <a:ext cx="2214578" cy="830997"/>
          </a:xfrm>
          <a:prstGeom prst="rect">
            <a:avLst/>
          </a:prstGeom>
          <a:ln w="28575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2 по величине</a:t>
            </a:r>
          </a:p>
          <a:p>
            <a:r>
              <a:rPr lang="ru-RU" sz="2400" b="1" dirty="0" smtClean="0"/>
              <a:t>    материк</a:t>
            </a:r>
            <a:endParaRPr lang="ru-RU" sz="2400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0" y="5143512"/>
            <a:ext cx="2286016" cy="830997"/>
          </a:xfrm>
          <a:prstGeom prst="rect">
            <a:avLst/>
          </a:prstGeom>
          <a:ln w="28575">
            <a:solidFill>
              <a:srgbClr val="990033">
                <a:alpha val="89020"/>
              </a:srgbClr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Пересекается </a:t>
            </a:r>
          </a:p>
          <a:p>
            <a:r>
              <a:rPr lang="ru-RU" sz="2400" b="1" dirty="0" smtClean="0"/>
              <a:t>экватором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7072330" y="1000108"/>
            <a:ext cx="1785950" cy="1200329"/>
          </a:xfrm>
          <a:prstGeom prst="rect">
            <a:avLst/>
          </a:prstGeom>
          <a:ln w="28575">
            <a:solidFill>
              <a:srgbClr val="990033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Томаты</a:t>
            </a:r>
          </a:p>
          <a:p>
            <a:r>
              <a:rPr lang="ru-RU" sz="2400" b="1" dirty="0" smtClean="0"/>
              <a:t>кукуруза</a:t>
            </a:r>
          </a:p>
          <a:p>
            <a:r>
              <a:rPr lang="ru-RU" sz="2400" b="1" dirty="0" smtClean="0"/>
              <a:t>картофель</a:t>
            </a:r>
          </a:p>
        </p:txBody>
      </p:sp>
      <p:sp>
        <p:nvSpPr>
          <p:cNvPr id="21" name="Прямоугольник 20"/>
          <p:cNvSpPr/>
          <p:nvPr/>
        </p:nvSpPr>
        <p:spPr>
          <a:xfrm>
            <a:off x="357158" y="1071546"/>
            <a:ext cx="1857388" cy="1200329"/>
          </a:xfrm>
          <a:prstGeom prst="rect">
            <a:avLst/>
          </a:prstGeom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/>
              <a:t>Бананы</a:t>
            </a:r>
          </a:p>
          <a:p>
            <a:r>
              <a:rPr lang="ru-RU" sz="2400" b="1" dirty="0" smtClean="0"/>
              <a:t>Ананас</a:t>
            </a:r>
          </a:p>
          <a:p>
            <a:r>
              <a:rPr lang="ru-RU" sz="2400" b="1" dirty="0" smtClean="0"/>
              <a:t>кофе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1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2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8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9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5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6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7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0"/>
                            </p:stCondLst>
                            <p:childTnLst>
                              <p:par>
                                <p:cTn id="30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3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3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3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39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0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1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7000"/>
                            </p:stCondLst>
                            <p:childTnLst>
                              <p:par>
                                <p:cTn id="44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4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4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4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4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8000"/>
                            </p:stCondLst>
                            <p:childTnLst>
                              <p:par>
                                <p:cTn id="5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53" dur="1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54" dur="400" decel="5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55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56" dur="400" decel="100000" autoRev="1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21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1587</TotalTime>
  <Words>503</Words>
  <PresentationFormat>Экран (4:3)</PresentationFormat>
  <Paragraphs>119</Paragraphs>
  <Slides>26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Трек</vt:lpstr>
      <vt:lpstr>Слайд 1</vt:lpstr>
      <vt:lpstr>Слайд 2</vt:lpstr>
      <vt:lpstr>           Устный  счет</vt:lpstr>
      <vt:lpstr>Тема  Урока:</vt:lpstr>
      <vt:lpstr>Корней Иванович Чуковский об Африке</vt:lpstr>
      <vt:lpstr>Слайд 6</vt:lpstr>
      <vt:lpstr>      Мыс  Доброй   Надежды </vt:lpstr>
      <vt:lpstr>Слайд 8</vt:lpstr>
      <vt:lpstr>Слайд 9</vt:lpstr>
      <vt:lpstr>        Природные  зоны               в  Африке .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Обезьяны живут дружно, Им ссорится совсем не нужно</vt:lpstr>
      <vt:lpstr>Слайд 22</vt:lpstr>
      <vt:lpstr>Слайд 23</vt:lpstr>
      <vt:lpstr>Слайд 24</vt:lpstr>
      <vt:lpstr>Слайд 25</vt:lpstr>
      <vt:lpstr>Слайд 26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1</cp:lastModifiedBy>
  <cp:revision>155</cp:revision>
  <dcterms:modified xsi:type="dcterms:W3CDTF">2009-11-05T20:47:15Z</dcterms:modified>
</cp:coreProperties>
</file>