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Animation="0">
    <p:kiosk/>
    <p:sldAll/>
    <p:penClr>
      <a:srgbClr val="FF0000"/>
    </p:penClr>
  </p:showPr>
  <p:clrMru>
    <a:srgbClr val="EAEAEA"/>
    <a:srgbClr val="CCFFFF"/>
    <a:srgbClr val="DDDD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3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170" name="Group 2"/>
          <p:cNvGrpSpPr>
            <a:grpSpLocks/>
          </p:cNvGrpSpPr>
          <p:nvPr/>
        </p:nvGrpSpPr>
        <p:grpSpPr bwMode="auto">
          <a:xfrm>
            <a:off x="0" y="2438400"/>
            <a:ext cx="9009063" cy="1052513"/>
            <a:chOff x="0" y="1536"/>
            <a:chExt cx="5675" cy="663"/>
          </a:xfrm>
        </p:grpSpPr>
        <p:grpSp>
          <p:nvGrpSpPr>
            <p:cNvPr id="7171" name="Group 3"/>
            <p:cNvGrpSpPr>
              <a:grpSpLocks/>
            </p:cNvGrpSpPr>
            <p:nvPr/>
          </p:nvGrpSpPr>
          <p:grpSpPr bwMode="auto">
            <a:xfrm>
              <a:off x="183" y="1604"/>
              <a:ext cx="448" cy="299"/>
              <a:chOff x="720" y="336"/>
              <a:chExt cx="624" cy="432"/>
            </a:xfrm>
          </p:grpSpPr>
          <p:sp>
            <p:nvSpPr>
              <p:cNvPr id="717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ru-RU"/>
              </a:p>
            </p:txBody>
          </p:sp>
          <p:sp>
            <p:nvSpPr>
              <p:cNvPr id="717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ru-RU"/>
              </a:p>
            </p:txBody>
          </p:sp>
        </p:grpSp>
        <p:grpSp>
          <p:nvGrpSpPr>
            <p:cNvPr id="7174" name="Group 6"/>
            <p:cNvGrpSpPr>
              <a:grpSpLocks/>
            </p:cNvGrpSpPr>
            <p:nvPr/>
          </p:nvGrpSpPr>
          <p:grpSpPr bwMode="auto">
            <a:xfrm>
              <a:off x="261" y="1870"/>
              <a:ext cx="465" cy="299"/>
              <a:chOff x="912" y="2640"/>
              <a:chExt cx="672" cy="432"/>
            </a:xfrm>
          </p:grpSpPr>
          <p:sp>
            <p:nvSpPr>
              <p:cNvPr id="7175"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ru-RU"/>
              </a:p>
            </p:txBody>
          </p:sp>
          <p:sp>
            <p:nvSpPr>
              <p:cNvPr id="7176"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ru-RU"/>
              </a:p>
            </p:txBody>
          </p:sp>
        </p:grpSp>
        <p:sp>
          <p:nvSpPr>
            <p:cNvPr id="717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ru-RU"/>
            </a:p>
          </p:txBody>
        </p:sp>
        <p:sp>
          <p:nvSpPr>
            <p:cNvPr id="717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ru-RU"/>
            </a:p>
          </p:txBody>
        </p:sp>
        <p:sp>
          <p:nvSpPr>
            <p:cNvPr id="717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ru-RU"/>
            </a:p>
          </p:txBody>
        </p:sp>
      </p:grpSp>
      <p:sp>
        <p:nvSpPr>
          <p:cNvPr id="7180" name="Rectangle 12"/>
          <p:cNvSpPr>
            <a:spLocks noGrp="1" noChangeArrowheads="1"/>
          </p:cNvSpPr>
          <p:nvPr>
            <p:ph type="ctrTitle"/>
          </p:nvPr>
        </p:nvSpPr>
        <p:spPr>
          <a:xfrm>
            <a:off x="990600" y="1676400"/>
            <a:ext cx="7772400" cy="1462088"/>
          </a:xfrm>
        </p:spPr>
        <p:txBody>
          <a:bodyPr/>
          <a:lstStyle>
            <a:lvl1pPr>
              <a:defRPr/>
            </a:lvl1pPr>
          </a:lstStyle>
          <a:p>
            <a:r>
              <a:rPr lang="ru-RU"/>
              <a:t>Образец заголовка</a:t>
            </a:r>
          </a:p>
        </p:txBody>
      </p:sp>
      <p:sp>
        <p:nvSpPr>
          <p:cNvPr id="718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7182" name="Rectangle 14"/>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ru-RU"/>
          </a:p>
        </p:txBody>
      </p:sp>
      <p:sp>
        <p:nvSpPr>
          <p:cNvPr id="7183" name="Rectangle 15"/>
          <p:cNvSpPr>
            <a:spLocks noGrp="1" noChangeArrowheads="1"/>
          </p:cNvSpPr>
          <p:nvPr>
            <p:ph type="ftr" sz="quarter" idx="3"/>
          </p:nvPr>
        </p:nvSpPr>
        <p:spPr>
          <a:xfrm>
            <a:off x="3429000" y="6248400"/>
            <a:ext cx="2895600" cy="457200"/>
          </a:xfrm>
        </p:spPr>
        <p:txBody>
          <a:bodyPr/>
          <a:lstStyle>
            <a:lvl1pPr>
              <a:defRPr>
                <a:solidFill>
                  <a:schemeClr val="bg2"/>
                </a:solidFill>
              </a:defRPr>
            </a:lvl1pPr>
          </a:lstStyle>
          <a:p>
            <a:endParaRPr lang="ru-RU"/>
          </a:p>
        </p:txBody>
      </p:sp>
      <p:sp>
        <p:nvSpPr>
          <p:cNvPr id="7184" name="Rectangle 16"/>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C8067DC4-B535-4550-B45A-45A555A4DAFC}" type="slidenum">
              <a:rPr lang="ru-RU"/>
              <a:pPr/>
              <a:t>‹#›</a:t>
            </a:fld>
            <a:endParaRPr lang="ru-RU"/>
          </a:p>
        </p:txBody>
      </p:sp>
    </p:spTree>
  </p:cSld>
  <p:clrMapOvr>
    <a:masterClrMapping/>
  </p:clrMapOvr>
  <p:transition advClick="0" advTm="3000">
    <p:push dir="u"/>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485E54B-78EC-4FCC-AE0F-6A928DF384EB}" type="slidenum">
              <a:rPr lang="ru-RU"/>
              <a:pPr/>
              <a:t>‹#›</a:t>
            </a:fld>
            <a:endParaRPr lang="ru-RU"/>
          </a:p>
        </p:txBody>
      </p:sp>
    </p:spTree>
  </p:cSld>
  <p:clrMapOvr>
    <a:masterClrMapping/>
  </p:clrMapOvr>
  <p:transition advClick="0" advTm="3000">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004050" y="214313"/>
            <a:ext cx="1951038" cy="5918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150938" y="214313"/>
            <a:ext cx="5700712" cy="5918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73B46B33-C9E2-4596-882B-95B0D05AF20E}" type="slidenum">
              <a:rPr lang="ru-RU"/>
              <a:pPr/>
              <a:t>‹#›</a:t>
            </a:fld>
            <a:endParaRPr lang="ru-RU"/>
          </a:p>
        </p:txBody>
      </p:sp>
    </p:spTree>
  </p:cSld>
  <p:clrMapOvr>
    <a:masterClrMapping/>
  </p:clrMapOvr>
  <p:transition advClick="0" advTm="3000">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6A8B06E3-F6C6-4525-B31F-E81DA544BFB4}" type="slidenum">
              <a:rPr lang="ru-RU"/>
              <a:pPr/>
              <a:t>‹#›</a:t>
            </a:fld>
            <a:endParaRPr lang="ru-RU"/>
          </a:p>
        </p:txBody>
      </p:sp>
    </p:spTree>
  </p:cSld>
  <p:clrMapOvr>
    <a:masterClrMapping/>
  </p:clrMapOvr>
  <p:transition advClick="0" advTm="3000">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E538F91C-DF09-48E2-9317-15C9F345A372}" type="slidenum">
              <a:rPr lang="ru-RU"/>
              <a:pPr/>
              <a:t>‹#›</a:t>
            </a:fld>
            <a:endParaRPr lang="ru-RU"/>
          </a:p>
        </p:txBody>
      </p:sp>
    </p:spTree>
  </p:cSld>
  <p:clrMapOvr>
    <a:masterClrMapping/>
  </p:clrMapOvr>
  <p:transition advClick="0" advTm="3000">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15436FD-51AE-4954-A8C6-28FB4C34A0BE}" type="slidenum">
              <a:rPr lang="ru-RU"/>
              <a:pPr/>
              <a:t>‹#›</a:t>
            </a:fld>
            <a:endParaRPr lang="ru-RU"/>
          </a:p>
        </p:txBody>
      </p:sp>
    </p:spTree>
  </p:cSld>
  <p:clrMapOvr>
    <a:masterClrMapping/>
  </p:clrMapOvr>
  <p:transition advClick="0" advTm="3000">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2505AEE2-E99F-43C9-AD19-478D5EFEBA28}" type="slidenum">
              <a:rPr lang="ru-RU"/>
              <a:pPr/>
              <a:t>‹#›</a:t>
            </a:fld>
            <a:endParaRPr lang="ru-RU"/>
          </a:p>
        </p:txBody>
      </p:sp>
    </p:spTree>
  </p:cSld>
  <p:clrMapOvr>
    <a:masterClrMapping/>
  </p:clrMapOvr>
  <p:transition advClick="0" advTm="3000">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6AA5040-D724-4B44-9C9E-B1030414B5C7}" type="slidenum">
              <a:rPr lang="ru-RU"/>
              <a:pPr/>
              <a:t>‹#›</a:t>
            </a:fld>
            <a:endParaRPr lang="ru-RU"/>
          </a:p>
        </p:txBody>
      </p:sp>
    </p:spTree>
  </p:cSld>
  <p:clrMapOvr>
    <a:masterClrMapping/>
  </p:clrMapOvr>
  <p:transition advClick="0" advTm="3000">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3A14630D-D495-4513-95A4-EFCCB57250E4}" type="slidenum">
              <a:rPr lang="ru-RU"/>
              <a:pPr/>
              <a:t>‹#›</a:t>
            </a:fld>
            <a:endParaRPr lang="ru-RU"/>
          </a:p>
        </p:txBody>
      </p:sp>
    </p:spTree>
  </p:cSld>
  <p:clrMapOvr>
    <a:masterClrMapping/>
  </p:clrMapOvr>
  <p:transition advClick="0" advTm="3000">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2AED4EE-4C0A-4364-AB7E-CE2BED71A554}" type="slidenum">
              <a:rPr lang="ru-RU"/>
              <a:pPr/>
              <a:t>‹#›</a:t>
            </a:fld>
            <a:endParaRPr lang="ru-RU"/>
          </a:p>
        </p:txBody>
      </p:sp>
    </p:spTree>
  </p:cSld>
  <p:clrMapOvr>
    <a:masterClrMapping/>
  </p:clrMapOvr>
  <p:transition advClick="0" advTm="3000">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7E85ACF-F94F-4E29-85F4-C3DF1170A283}" type="slidenum">
              <a:rPr lang="ru-RU"/>
              <a:pPr/>
              <a:t>‹#›</a:t>
            </a:fld>
            <a:endParaRPr lang="ru-RU"/>
          </a:p>
        </p:txBody>
      </p:sp>
    </p:spTree>
  </p:cSld>
  <p:clrMapOvr>
    <a:masterClrMapping/>
  </p:clrMapOvr>
  <p:transition advClick="0" advTm="3000">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endParaRPr kumimoji="1" lang="ru-RU" sz="2400"/>
          </a:p>
        </p:txBody>
      </p:sp>
      <p:sp>
        <p:nvSpPr>
          <p:cNvPr id="614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kumimoji="1" lang="ru-RU" sz="2400"/>
          </a:p>
        </p:txBody>
      </p:sp>
      <p:sp>
        <p:nvSpPr>
          <p:cNvPr id="6148"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endParaRPr kumimoji="1" lang="ru-RU" sz="2400"/>
          </a:p>
        </p:txBody>
      </p:sp>
      <p:sp>
        <p:nvSpPr>
          <p:cNvPr id="614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kumimoji="1" lang="ru-RU" sz="2400"/>
          </a:p>
        </p:txBody>
      </p:sp>
      <p:sp>
        <p:nvSpPr>
          <p:cNvPr id="615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endParaRPr kumimoji="1" lang="ru-RU" sz="2400"/>
          </a:p>
        </p:txBody>
      </p:sp>
      <p:sp>
        <p:nvSpPr>
          <p:cNvPr id="6151"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endParaRPr kumimoji="1" lang="ru-RU" sz="2400"/>
          </a:p>
        </p:txBody>
      </p:sp>
      <p:sp>
        <p:nvSpPr>
          <p:cNvPr id="615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endParaRPr kumimoji="1" lang="ru-RU" sz="2400"/>
          </a:p>
        </p:txBody>
      </p:sp>
      <p:sp>
        <p:nvSpPr>
          <p:cNvPr id="615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6154"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615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endParaRPr lang="ru-RU"/>
          </a:p>
        </p:txBody>
      </p:sp>
      <p:sp>
        <p:nvSpPr>
          <p:cNvPr id="615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ru-RU"/>
          </a:p>
        </p:txBody>
      </p:sp>
      <p:sp>
        <p:nvSpPr>
          <p:cNvPr id="615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851B3B49-FF0B-4B93-8378-4FFF2421334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advClick="0" advTm="3000">
    <p:push dir="u"/>
  </p:transition>
  <p:timing>
    <p:tnLst>
      <p:par>
        <p:cTn id="1" dur="indefinite" restart="never" nodeType="tmRoot"/>
      </p:par>
    </p:tnLst>
  </p:timing>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itchFamily="34" charset="0"/>
          <a:cs typeface="Arial" charset="0"/>
        </a:defRPr>
      </a:lvl2pPr>
      <a:lvl3pPr algn="l" rtl="0" fontAlgn="base">
        <a:spcBef>
          <a:spcPct val="0"/>
        </a:spcBef>
        <a:spcAft>
          <a:spcPct val="0"/>
        </a:spcAft>
        <a:defRPr sz="4400">
          <a:solidFill>
            <a:schemeClr val="tx2"/>
          </a:solidFill>
          <a:latin typeface="Tahoma" pitchFamily="34" charset="0"/>
          <a:cs typeface="Arial" charset="0"/>
        </a:defRPr>
      </a:lvl3pPr>
      <a:lvl4pPr algn="l" rtl="0" fontAlgn="base">
        <a:spcBef>
          <a:spcPct val="0"/>
        </a:spcBef>
        <a:spcAft>
          <a:spcPct val="0"/>
        </a:spcAft>
        <a:defRPr sz="4400">
          <a:solidFill>
            <a:schemeClr val="tx2"/>
          </a:solidFill>
          <a:latin typeface="Tahoma" pitchFamily="34" charset="0"/>
          <a:cs typeface="Arial" charset="0"/>
        </a:defRPr>
      </a:lvl4pPr>
      <a:lvl5pPr algn="l" rtl="0" fontAlgn="base">
        <a:spcBef>
          <a:spcPct val="0"/>
        </a:spcBef>
        <a:spcAft>
          <a:spcPct val="0"/>
        </a:spcAft>
        <a:defRPr sz="4400">
          <a:solidFill>
            <a:schemeClr val="tx2"/>
          </a:solidFill>
          <a:latin typeface="Tahoma" pitchFamily="34" charset="0"/>
          <a:cs typeface="Arial" charset="0"/>
        </a:defRPr>
      </a:lvl5pPr>
      <a:lvl6pPr marL="457200" algn="l" rtl="0" fontAlgn="base">
        <a:spcBef>
          <a:spcPct val="0"/>
        </a:spcBef>
        <a:spcAft>
          <a:spcPct val="0"/>
        </a:spcAft>
        <a:defRPr sz="4400">
          <a:solidFill>
            <a:schemeClr val="tx2"/>
          </a:solidFill>
          <a:latin typeface="Tahoma" pitchFamily="34" charset="0"/>
          <a:cs typeface="Arial" charset="0"/>
        </a:defRPr>
      </a:lvl6pPr>
      <a:lvl7pPr marL="914400" algn="l" rtl="0" fontAlgn="base">
        <a:spcBef>
          <a:spcPct val="0"/>
        </a:spcBef>
        <a:spcAft>
          <a:spcPct val="0"/>
        </a:spcAft>
        <a:defRPr sz="4400">
          <a:solidFill>
            <a:schemeClr val="tx2"/>
          </a:solidFill>
          <a:latin typeface="Tahoma" pitchFamily="34" charset="0"/>
          <a:cs typeface="Arial" charset="0"/>
        </a:defRPr>
      </a:lvl7pPr>
      <a:lvl8pPr marL="1371600" algn="l" rtl="0" fontAlgn="base">
        <a:spcBef>
          <a:spcPct val="0"/>
        </a:spcBef>
        <a:spcAft>
          <a:spcPct val="0"/>
        </a:spcAft>
        <a:defRPr sz="4400">
          <a:solidFill>
            <a:schemeClr val="tx2"/>
          </a:solidFill>
          <a:latin typeface="Tahoma" pitchFamily="34" charset="0"/>
          <a:cs typeface="Arial" charset="0"/>
        </a:defRPr>
      </a:lvl8pPr>
      <a:lvl9pPr marL="1828800" algn="l" rtl="0" fontAlgn="base">
        <a:spcBef>
          <a:spcPct val="0"/>
        </a:spcBef>
        <a:spcAft>
          <a:spcPct val="0"/>
        </a:spcAft>
        <a:defRPr sz="4400">
          <a:solidFill>
            <a:schemeClr val="tx2"/>
          </a:solidFill>
          <a:latin typeface="Tahoma" pitchFamily="34" charset="0"/>
          <a:cs typeface="Arial" charset="0"/>
        </a:defRPr>
      </a:lvl9pPr>
    </p:titleStyle>
    <p:bodyStyle>
      <a:lvl1pPr marL="342900" indent="-342900" algn="l" rtl="0" fontAlgn="base">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fontAlgn="base">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fontAlgn="base">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914400" y="1752600"/>
            <a:ext cx="8610600" cy="1462088"/>
          </a:xfrm>
        </p:spPr>
        <p:txBody>
          <a:bodyPr/>
          <a:lstStyle/>
          <a:p>
            <a:r>
              <a:rPr lang="ru-RU"/>
              <a:t>Всероссийский  урок здоровья в начальной школе (1 класс)</a:t>
            </a:r>
          </a:p>
        </p:txBody>
      </p:sp>
      <p:sp>
        <p:nvSpPr>
          <p:cNvPr id="4099" name="Rectangle 3"/>
          <p:cNvSpPr>
            <a:spLocks noGrp="1" noChangeArrowheads="1"/>
          </p:cNvSpPr>
          <p:nvPr>
            <p:ph type="subTitle" idx="1"/>
          </p:nvPr>
        </p:nvSpPr>
        <p:spPr>
          <a:xfrm>
            <a:off x="1219200" y="3886200"/>
            <a:ext cx="6629400" cy="1752600"/>
          </a:xfrm>
        </p:spPr>
        <p:txBody>
          <a:bodyPr/>
          <a:lstStyle/>
          <a:p>
            <a:pPr>
              <a:lnSpc>
                <a:spcPct val="80000"/>
              </a:lnSpc>
            </a:pPr>
            <a:r>
              <a:rPr lang="ru-RU" sz="2800"/>
              <a:t>Автор: Кудрявцева Т.Я. </a:t>
            </a:r>
          </a:p>
          <a:p>
            <a:pPr>
              <a:lnSpc>
                <a:spcPct val="80000"/>
              </a:lnSpc>
            </a:pPr>
            <a:r>
              <a:rPr lang="ru-RU" sz="2800"/>
              <a:t>учитель начальных классов</a:t>
            </a:r>
          </a:p>
          <a:p>
            <a:pPr>
              <a:lnSpc>
                <a:spcPct val="80000"/>
              </a:lnSpc>
            </a:pPr>
            <a:r>
              <a:rPr lang="ru-RU" sz="2800"/>
              <a:t>ГОУ СОШ «Школа здоровья» </a:t>
            </a:r>
          </a:p>
          <a:p>
            <a:pPr>
              <a:lnSpc>
                <a:spcPct val="80000"/>
              </a:lnSpc>
            </a:pPr>
            <a:r>
              <a:rPr lang="ru-RU" sz="2800"/>
              <a:t>№523 ЮЗО УО ДО г. Москвы</a:t>
            </a:r>
          </a:p>
        </p:txBody>
      </p:sp>
    </p:spTree>
  </p:cSld>
  <p:clrMapOvr>
    <a:masterClrMapping/>
  </p:clrMapOvr>
  <p:transition advClick="0" advTm="3000">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43000" y="990600"/>
            <a:ext cx="7793038" cy="1462088"/>
          </a:xfrm>
        </p:spPr>
        <p:txBody>
          <a:bodyPr/>
          <a:lstStyle/>
          <a:p>
            <a:r>
              <a:rPr lang="ru-RU"/>
              <a:t>3. Самонаблюдение.</a:t>
            </a:r>
            <a:br>
              <a:rPr lang="ru-RU"/>
            </a:br>
            <a:endParaRPr lang="ru-RU"/>
          </a:p>
        </p:txBody>
      </p:sp>
      <p:sp>
        <p:nvSpPr>
          <p:cNvPr id="16387" name="Rectangle 3"/>
          <p:cNvSpPr>
            <a:spLocks noGrp="1" noChangeArrowheads="1"/>
          </p:cNvSpPr>
          <p:nvPr>
            <p:ph type="body" idx="1"/>
          </p:nvPr>
        </p:nvSpPr>
        <p:spPr>
          <a:xfrm>
            <a:off x="914400" y="2590800"/>
            <a:ext cx="7772400" cy="2971800"/>
          </a:xfrm>
        </p:spPr>
        <p:txBody>
          <a:bodyPr/>
          <a:lstStyle/>
          <a:p>
            <a:pPr>
              <a:buFont typeface="Wingdings" pitchFamily="2" charset="2"/>
              <a:buNone/>
            </a:pPr>
            <a:r>
              <a:rPr lang="ru-RU"/>
              <a:t>- Чем покрыто наше тело?</a:t>
            </a:r>
          </a:p>
          <a:p>
            <a:pPr>
              <a:buFont typeface="Wingdings" pitchFamily="2" charset="2"/>
              <a:buNone/>
            </a:pPr>
            <a:r>
              <a:rPr lang="ru-RU"/>
              <a:t>- Рассмотрите кожу на своих руках, обратите внимание на то, что кожа гладкая, эластичная, она способна растягиваться при движениях.</a:t>
            </a:r>
          </a:p>
        </p:txBody>
      </p:sp>
    </p:spTree>
  </p:cSld>
  <p:clrMapOvr>
    <a:masterClrMapping/>
  </p:clrMapOvr>
  <p:transition advClick="0" advTm="3000">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914400" y="228600"/>
            <a:ext cx="8526463" cy="1462088"/>
          </a:xfrm>
        </p:spPr>
        <p:txBody>
          <a:bodyPr/>
          <a:lstStyle/>
          <a:p>
            <a:r>
              <a:rPr lang="ru-RU" sz="4000"/>
              <a:t>4. Выступления учащихся. Кожа -  надежная защита организма.</a:t>
            </a:r>
          </a:p>
        </p:txBody>
      </p:sp>
      <p:sp>
        <p:nvSpPr>
          <p:cNvPr id="17411" name="Rectangle 3"/>
          <p:cNvSpPr>
            <a:spLocks noGrp="1" noChangeArrowheads="1"/>
          </p:cNvSpPr>
          <p:nvPr>
            <p:ph type="body" idx="1"/>
          </p:nvPr>
        </p:nvSpPr>
        <p:spPr/>
        <p:txBody>
          <a:bodyPr/>
          <a:lstStyle/>
          <a:p>
            <a:pPr>
              <a:lnSpc>
                <a:spcPct val="80000"/>
              </a:lnSpc>
            </a:pPr>
            <a:endParaRPr lang="ru-RU" sz="1200" b="1"/>
          </a:p>
          <a:p>
            <a:pPr>
              <a:lnSpc>
                <a:spcPct val="80000"/>
              </a:lnSpc>
              <a:buFont typeface="Wingdings" pitchFamily="2" charset="2"/>
              <a:buNone/>
            </a:pPr>
            <a:r>
              <a:rPr lang="ru-RU" sz="1200" b="1"/>
              <a:t>        Ученик. </a:t>
            </a:r>
            <a:r>
              <a:rPr lang="ru-RU" sz="1200"/>
              <a:t>Кожа равномерно покрывает все тело, но это не только оболочка, а сложный орган со многими функциями. Кожа состоит из трех слоев.</a:t>
            </a:r>
            <a:endParaRPr lang="ru-RU" sz="1200" b="1"/>
          </a:p>
          <a:p>
            <a:pPr>
              <a:lnSpc>
                <a:spcPct val="80000"/>
              </a:lnSpc>
              <a:buFont typeface="Wingdings" pitchFamily="2" charset="2"/>
              <a:buNone/>
            </a:pPr>
            <a:r>
              <a:rPr lang="ru-RU" sz="1200" b="1"/>
              <a:t>        Ученик. </a:t>
            </a:r>
            <a:r>
              <a:rPr lang="ru-RU" sz="1200"/>
              <a:t>Первый слой – сверху наружная оболочка, которая предохраняет нашу кожу от повреждений. В ней находятся поры, через которые кожа дышит.</a:t>
            </a:r>
            <a:endParaRPr lang="ru-RU" sz="1200" b="1"/>
          </a:p>
          <a:p>
            <a:pPr>
              <a:lnSpc>
                <a:spcPct val="80000"/>
              </a:lnSpc>
              <a:buFont typeface="Wingdings" pitchFamily="2" charset="2"/>
              <a:buNone/>
            </a:pPr>
            <a:r>
              <a:rPr lang="ru-RU" sz="1200" b="1"/>
              <a:t>        Ученик. </a:t>
            </a:r>
            <a:r>
              <a:rPr lang="ru-RU" sz="1200"/>
              <a:t>Второй слой – сама кожа. В ней находятся сальные и потовые железы. В коже расположены кровеносные сосуды и нервы. Поэтому кожа чувствительна к холоду, теплу, боли.</a:t>
            </a:r>
            <a:endParaRPr lang="ru-RU" sz="1200" b="1"/>
          </a:p>
          <a:p>
            <a:pPr>
              <a:lnSpc>
                <a:spcPct val="80000"/>
              </a:lnSpc>
              <a:buFont typeface="Wingdings" pitchFamily="2" charset="2"/>
              <a:buNone/>
            </a:pPr>
            <a:r>
              <a:rPr lang="ru-RU" sz="1200" b="1"/>
              <a:t>        Ученик. </a:t>
            </a:r>
            <a:r>
              <a:rPr lang="ru-RU" sz="1200"/>
              <a:t>Третий слой – это подкожный жир. Он предохраняет кожу от  ушибов и сохраняет тепло.</a:t>
            </a:r>
          </a:p>
          <a:p>
            <a:pPr>
              <a:lnSpc>
                <a:spcPct val="80000"/>
              </a:lnSpc>
              <a:buFont typeface="Wingdings" pitchFamily="2" charset="2"/>
              <a:buNone/>
            </a:pPr>
            <a:r>
              <a:rPr lang="ru-RU" sz="1200"/>
              <a:t>                        </a:t>
            </a:r>
          </a:p>
          <a:p>
            <a:pPr>
              <a:lnSpc>
                <a:spcPct val="80000"/>
              </a:lnSpc>
              <a:buFont typeface="Wingdings" pitchFamily="2" charset="2"/>
              <a:buNone/>
            </a:pPr>
            <a:r>
              <a:rPr lang="ru-RU" sz="1200"/>
              <a:t>                           </a:t>
            </a:r>
            <a:r>
              <a:rPr lang="ru-RU" sz="1200" b="1"/>
              <a:t>Схема состава кожи</a:t>
            </a:r>
          </a:p>
          <a:p>
            <a:pPr>
              <a:lnSpc>
                <a:spcPct val="80000"/>
              </a:lnSpc>
              <a:buFont typeface="Wingdings" pitchFamily="2" charset="2"/>
              <a:buNone/>
            </a:pPr>
            <a:r>
              <a:rPr lang="ru-RU" sz="1200" b="1"/>
              <a:t>1. Наружная оболочка.     </a:t>
            </a:r>
          </a:p>
          <a:p>
            <a:pPr>
              <a:lnSpc>
                <a:spcPct val="80000"/>
              </a:lnSpc>
              <a:buFont typeface="Wingdings" pitchFamily="2" charset="2"/>
              <a:buNone/>
            </a:pPr>
            <a:r>
              <a:rPr lang="ru-RU" sz="1200" b="1"/>
              <a:t>2. Кожа.      </a:t>
            </a:r>
          </a:p>
          <a:p>
            <a:pPr>
              <a:lnSpc>
                <a:spcPct val="80000"/>
              </a:lnSpc>
              <a:buFont typeface="Wingdings" pitchFamily="2" charset="2"/>
              <a:buNone/>
            </a:pPr>
            <a:r>
              <a:rPr lang="ru-RU" sz="1200" b="1"/>
              <a:t>3. Подкожный жир.</a:t>
            </a:r>
          </a:p>
          <a:p>
            <a:pPr>
              <a:lnSpc>
                <a:spcPct val="80000"/>
              </a:lnSpc>
              <a:buFont typeface="Wingdings" pitchFamily="2" charset="2"/>
              <a:buNone/>
            </a:pPr>
            <a:r>
              <a:rPr lang="ru-RU" sz="1200" b="1"/>
              <a:t>        Ученик. </a:t>
            </a:r>
            <a:r>
              <a:rPr lang="ru-RU" sz="1200"/>
              <a:t>Кожа защищает наше тело от болезней. Когда мы бегаем, прыгаем на уроках физкультуры и нам становится жарко, то на коже появляются капельки пота. На коже есть тонкий слой жира. Если кожу долго не мыть, то на ней накапливается жир, пот, которые задерживают частицы пыли. От этого кожа становится грязной, грубой, она перестает защищать наше тело. Грязная кожа может принести вред здоровью. На коже размножаются микробы (1кв.см. до 40 000). Если не следить за чистотой кожи,  то могут возникнуть кожные заболевания.</a:t>
            </a:r>
          </a:p>
        </p:txBody>
      </p:sp>
    </p:spTree>
  </p:cSld>
  <p:clrMapOvr>
    <a:masterClrMapping/>
  </p:clrMapOvr>
  <p:transition advClick="0" advTm="3000">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350963" y="990600"/>
            <a:ext cx="7793037" cy="1462088"/>
          </a:xfrm>
        </p:spPr>
        <p:txBody>
          <a:bodyPr/>
          <a:lstStyle/>
          <a:p>
            <a:r>
              <a:rPr lang="ru-RU"/>
              <a:t>5. Уход за кожей.</a:t>
            </a:r>
            <a:r>
              <a:rPr lang="ru-RU" b="1"/>
              <a:t/>
            </a:r>
            <a:br>
              <a:rPr lang="ru-RU" b="1"/>
            </a:br>
            <a:endParaRPr lang="ru-RU" b="1"/>
          </a:p>
        </p:txBody>
      </p:sp>
      <p:sp>
        <p:nvSpPr>
          <p:cNvPr id="18435" name="Rectangle 3"/>
          <p:cNvSpPr>
            <a:spLocks noGrp="1" noChangeArrowheads="1"/>
          </p:cNvSpPr>
          <p:nvPr>
            <p:ph type="body" idx="1"/>
          </p:nvPr>
        </p:nvSpPr>
        <p:spPr>
          <a:xfrm>
            <a:off x="3810000" y="2209800"/>
            <a:ext cx="4343400" cy="4078288"/>
          </a:xfrm>
        </p:spPr>
        <p:txBody>
          <a:bodyPr/>
          <a:lstStyle/>
          <a:p>
            <a:pPr>
              <a:lnSpc>
                <a:spcPct val="80000"/>
              </a:lnSpc>
              <a:buFont typeface="Wingdings" pitchFamily="2" charset="2"/>
              <a:buNone/>
            </a:pPr>
            <a:r>
              <a:rPr lang="ru-RU" sz="2000" b="1"/>
              <a:t>    Ученик. </a:t>
            </a:r>
            <a:r>
              <a:rPr lang="ru-RU" sz="2000"/>
              <a:t>Главный способ ухода за кожей – мытье. Тогда с кожи удаляются  пыль, жир, пот, микробы. Мыть тело надо 1-2 раза в неделю. Ученые подсчитали, что во время мытья с мылом и мочалкой с кожи удаляется 1,5 млрд. микробов. Представляете!?</a:t>
            </a:r>
            <a:r>
              <a:rPr lang="ru-RU" sz="2000" b="1"/>
              <a:t>  </a:t>
            </a:r>
            <a:endParaRPr lang="ru-RU" sz="2000"/>
          </a:p>
          <a:p>
            <a:pPr>
              <a:lnSpc>
                <a:spcPct val="80000"/>
              </a:lnSpc>
              <a:buFont typeface="Wingdings" pitchFamily="2" charset="2"/>
              <a:buNone/>
            </a:pPr>
            <a:r>
              <a:rPr lang="ru-RU" sz="2000"/>
              <a:t>    Обязательно каждый день надо мыть лицо, руки, ноги, шею, кожу подмышечных впадин.</a:t>
            </a:r>
          </a:p>
          <a:p>
            <a:pPr>
              <a:lnSpc>
                <a:spcPct val="80000"/>
              </a:lnSpc>
              <a:buFont typeface="Wingdings" pitchFamily="2" charset="2"/>
              <a:buNone/>
            </a:pPr>
            <a:r>
              <a:rPr lang="ru-RU" sz="2000"/>
              <a:t>    Стихотворение. «Письмо ко всем детям по одному важному делу».</a:t>
            </a:r>
          </a:p>
        </p:txBody>
      </p:sp>
      <p:pic>
        <p:nvPicPr>
          <p:cNvPr id="18436" name="Picture 4" descr="сканирование0003"/>
          <p:cNvPicPr>
            <a:picLocks noChangeAspect="1" noChangeArrowheads="1"/>
          </p:cNvPicPr>
          <p:nvPr/>
        </p:nvPicPr>
        <p:blipFill>
          <a:blip r:embed="rId2" cstate="email"/>
          <a:srcRect/>
          <a:stretch>
            <a:fillRect/>
          </a:stretch>
        </p:blipFill>
        <p:spPr bwMode="auto">
          <a:xfrm>
            <a:off x="838200" y="2438400"/>
            <a:ext cx="2401888" cy="2743200"/>
          </a:xfrm>
          <a:prstGeom prst="rect">
            <a:avLst/>
          </a:prstGeom>
          <a:noFill/>
        </p:spPr>
      </p:pic>
      <p:sp>
        <p:nvSpPr>
          <p:cNvPr id="18439" name="Rectangle 7"/>
          <p:cNvSpPr>
            <a:spLocks noChangeArrowheads="1"/>
          </p:cNvSpPr>
          <p:nvPr/>
        </p:nvSpPr>
        <p:spPr bwMode="auto">
          <a:xfrm rot="16200000">
            <a:off x="-762000" y="3429000"/>
            <a:ext cx="2590800" cy="1066800"/>
          </a:xfrm>
          <a:prstGeom prst="rect">
            <a:avLst/>
          </a:prstGeom>
          <a:solidFill>
            <a:schemeClr val="bg1"/>
          </a:solidFill>
          <a:ln w="9525">
            <a:solidFill>
              <a:schemeClr val="bg1"/>
            </a:solidFill>
            <a:miter lim="800000"/>
            <a:headEnd/>
            <a:tailEnd/>
          </a:ln>
          <a:effectLst/>
        </p:spPr>
        <p:txBody>
          <a:bodyPr wrap="none" anchor="ctr"/>
          <a:lstStyle/>
          <a:p>
            <a:endParaRPr lang="ru-RU"/>
          </a:p>
        </p:txBody>
      </p:sp>
      <p:sp>
        <p:nvSpPr>
          <p:cNvPr id="18440" name="Rectangle 8"/>
          <p:cNvSpPr>
            <a:spLocks noChangeArrowheads="1"/>
          </p:cNvSpPr>
          <p:nvPr/>
        </p:nvSpPr>
        <p:spPr bwMode="auto">
          <a:xfrm rot="204387">
            <a:off x="762000" y="4953000"/>
            <a:ext cx="2590800" cy="1066800"/>
          </a:xfrm>
          <a:prstGeom prst="rect">
            <a:avLst/>
          </a:prstGeom>
          <a:solidFill>
            <a:schemeClr val="bg1"/>
          </a:solidFill>
          <a:ln w="9525">
            <a:solidFill>
              <a:schemeClr val="bg1"/>
            </a:solidFill>
            <a:miter lim="800000"/>
            <a:headEnd/>
            <a:tailEnd/>
          </a:ln>
          <a:effectLst/>
        </p:spPr>
        <p:txBody>
          <a:bodyPr wrap="none" anchor="ctr"/>
          <a:lstStyle/>
          <a:p>
            <a:endParaRPr lang="ru-RU"/>
          </a:p>
        </p:txBody>
      </p:sp>
      <p:sp>
        <p:nvSpPr>
          <p:cNvPr id="18441" name="Rectangle 9"/>
          <p:cNvSpPr>
            <a:spLocks noChangeArrowheads="1"/>
          </p:cNvSpPr>
          <p:nvPr/>
        </p:nvSpPr>
        <p:spPr bwMode="auto">
          <a:xfrm rot="10800000">
            <a:off x="838200" y="2057400"/>
            <a:ext cx="2590800" cy="609600"/>
          </a:xfrm>
          <a:prstGeom prst="rect">
            <a:avLst/>
          </a:prstGeom>
          <a:solidFill>
            <a:schemeClr val="bg1"/>
          </a:solidFill>
          <a:ln w="9525">
            <a:solidFill>
              <a:schemeClr val="bg1"/>
            </a:solidFill>
            <a:miter lim="800000"/>
            <a:headEnd/>
            <a:tailEnd/>
          </a:ln>
          <a:effectLst/>
        </p:spPr>
        <p:txBody>
          <a:bodyPr wrap="none" anchor="ctr"/>
          <a:lstStyle/>
          <a:p>
            <a:endParaRPr lang="ru-RU"/>
          </a:p>
        </p:txBody>
      </p:sp>
    </p:spTree>
  </p:cSld>
  <p:clrMapOvr>
    <a:masterClrMapping/>
  </p:clrMapOvr>
  <p:transition advClick="0" advTm="3000">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66800" y="914400"/>
            <a:ext cx="8526463" cy="1462088"/>
          </a:xfrm>
        </p:spPr>
        <p:txBody>
          <a:bodyPr/>
          <a:lstStyle/>
          <a:p>
            <a:r>
              <a:rPr lang="ru-RU" sz="4000"/>
              <a:t>Стихотворение. «Письмо ко всем детям по одному важному делу».</a:t>
            </a:r>
            <a:br>
              <a:rPr lang="ru-RU" sz="4000"/>
            </a:br>
            <a:endParaRPr lang="ru-RU" sz="4000"/>
          </a:p>
        </p:txBody>
      </p:sp>
      <p:sp>
        <p:nvSpPr>
          <p:cNvPr id="19459" name="Rectangle 3"/>
          <p:cNvSpPr>
            <a:spLocks noGrp="1" noChangeArrowheads="1"/>
          </p:cNvSpPr>
          <p:nvPr>
            <p:ph type="body" idx="1"/>
          </p:nvPr>
        </p:nvSpPr>
        <p:spPr>
          <a:xfrm>
            <a:off x="1182688" y="2017713"/>
            <a:ext cx="7772400" cy="4687887"/>
          </a:xfrm>
        </p:spPr>
        <p:txBody>
          <a:bodyPr/>
          <a:lstStyle/>
          <a:p>
            <a:pPr>
              <a:lnSpc>
                <a:spcPct val="80000"/>
              </a:lnSpc>
              <a:buFont typeface="Wingdings" pitchFamily="2" charset="2"/>
              <a:buNone/>
            </a:pPr>
            <a:r>
              <a:rPr lang="ru-RU" sz="800"/>
              <a:t> </a:t>
            </a:r>
          </a:p>
          <a:p>
            <a:pPr>
              <a:lnSpc>
                <a:spcPct val="80000"/>
              </a:lnSpc>
              <a:buFont typeface="Wingdings" pitchFamily="2" charset="2"/>
              <a:buNone/>
            </a:pPr>
            <a:r>
              <a:rPr lang="ru-RU" sz="800"/>
              <a:t>                             </a:t>
            </a:r>
            <a:r>
              <a:rPr lang="ru-RU" sz="1200" b="1"/>
              <a:t>Дорогие мои дети!</a:t>
            </a:r>
          </a:p>
          <a:p>
            <a:pPr>
              <a:lnSpc>
                <a:spcPct val="80000"/>
              </a:lnSpc>
              <a:buFont typeface="Wingdings" pitchFamily="2" charset="2"/>
              <a:buNone/>
            </a:pPr>
            <a:r>
              <a:rPr lang="ru-RU" sz="1200" b="1"/>
              <a:t>                     Я пишу вам письмецо:</a:t>
            </a:r>
          </a:p>
          <a:p>
            <a:pPr>
              <a:lnSpc>
                <a:spcPct val="80000"/>
              </a:lnSpc>
              <a:buFont typeface="Wingdings" pitchFamily="2" charset="2"/>
              <a:buNone/>
            </a:pPr>
            <a:r>
              <a:rPr lang="ru-RU" sz="1200" b="1"/>
              <a:t>                      И прошу вас, мойте чаще</a:t>
            </a:r>
          </a:p>
          <a:p>
            <a:pPr>
              <a:lnSpc>
                <a:spcPct val="80000"/>
              </a:lnSpc>
              <a:buFont typeface="Wingdings" pitchFamily="2" charset="2"/>
              <a:buNone/>
            </a:pPr>
            <a:r>
              <a:rPr lang="ru-RU" sz="1200" b="1"/>
              <a:t>                      Ваши руки и лицо.</a:t>
            </a:r>
          </a:p>
          <a:p>
            <a:pPr>
              <a:lnSpc>
                <a:spcPct val="80000"/>
              </a:lnSpc>
              <a:buFont typeface="Wingdings" pitchFamily="2" charset="2"/>
              <a:buNone/>
            </a:pPr>
            <a:r>
              <a:rPr lang="ru-RU" sz="1200" b="1"/>
              <a:t>                      Все равно какой водою:</a:t>
            </a:r>
          </a:p>
          <a:p>
            <a:pPr>
              <a:lnSpc>
                <a:spcPct val="80000"/>
              </a:lnSpc>
              <a:buFont typeface="Wingdings" pitchFamily="2" charset="2"/>
              <a:buNone/>
            </a:pPr>
            <a:r>
              <a:rPr lang="ru-RU" sz="1200" b="1"/>
              <a:t>                      Кипяченой, ключевой,</a:t>
            </a:r>
          </a:p>
          <a:p>
            <a:pPr>
              <a:lnSpc>
                <a:spcPct val="80000"/>
              </a:lnSpc>
              <a:buFont typeface="Wingdings" pitchFamily="2" charset="2"/>
              <a:buNone/>
            </a:pPr>
            <a:r>
              <a:rPr lang="ru-RU" sz="1200" b="1"/>
              <a:t>                      Из реки или колодца,</a:t>
            </a:r>
          </a:p>
          <a:p>
            <a:pPr>
              <a:lnSpc>
                <a:spcPct val="80000"/>
              </a:lnSpc>
              <a:buFont typeface="Wingdings" pitchFamily="2" charset="2"/>
              <a:buNone/>
            </a:pPr>
            <a:r>
              <a:rPr lang="ru-RU" sz="1200" b="1"/>
              <a:t>                      Или просто дождевой!</a:t>
            </a:r>
          </a:p>
          <a:p>
            <a:pPr>
              <a:lnSpc>
                <a:spcPct val="80000"/>
              </a:lnSpc>
              <a:buFont typeface="Wingdings" pitchFamily="2" charset="2"/>
              <a:buNone/>
            </a:pPr>
            <a:r>
              <a:rPr lang="ru-RU" sz="1200" b="1"/>
              <a:t>                      Нужно мыться непременно</a:t>
            </a:r>
          </a:p>
          <a:p>
            <a:pPr>
              <a:lnSpc>
                <a:spcPct val="80000"/>
              </a:lnSpc>
              <a:buFont typeface="Wingdings" pitchFamily="2" charset="2"/>
              <a:buNone/>
            </a:pPr>
            <a:r>
              <a:rPr lang="ru-RU" sz="1200" b="1"/>
              <a:t>                      Утром, вечером и днем –</a:t>
            </a:r>
          </a:p>
          <a:p>
            <a:pPr>
              <a:lnSpc>
                <a:spcPct val="80000"/>
              </a:lnSpc>
              <a:buFont typeface="Wingdings" pitchFamily="2" charset="2"/>
              <a:buNone/>
            </a:pPr>
            <a:r>
              <a:rPr lang="ru-RU" sz="1200" b="1"/>
              <a:t>                      Перед каждою едою,</a:t>
            </a:r>
          </a:p>
          <a:p>
            <a:pPr>
              <a:lnSpc>
                <a:spcPct val="80000"/>
              </a:lnSpc>
              <a:buFont typeface="Wingdings" pitchFamily="2" charset="2"/>
              <a:buNone/>
            </a:pPr>
            <a:r>
              <a:rPr lang="ru-RU" sz="1200" b="1"/>
              <a:t>                       После сна и перед сном!</a:t>
            </a:r>
          </a:p>
          <a:p>
            <a:pPr>
              <a:lnSpc>
                <a:spcPct val="80000"/>
              </a:lnSpc>
              <a:buFont typeface="Wingdings" pitchFamily="2" charset="2"/>
              <a:buNone/>
            </a:pPr>
            <a:r>
              <a:rPr lang="ru-RU" sz="1200" b="1"/>
              <a:t>                       Тритесь губкой и мочалкой!</a:t>
            </a:r>
          </a:p>
          <a:p>
            <a:pPr>
              <a:lnSpc>
                <a:spcPct val="80000"/>
              </a:lnSpc>
              <a:buFont typeface="Wingdings" pitchFamily="2" charset="2"/>
              <a:buNone/>
            </a:pPr>
            <a:r>
              <a:rPr lang="ru-RU" sz="1200" b="1"/>
              <a:t>                       Потерпите – не беда!</a:t>
            </a:r>
          </a:p>
          <a:p>
            <a:pPr>
              <a:lnSpc>
                <a:spcPct val="80000"/>
              </a:lnSpc>
              <a:buFont typeface="Wingdings" pitchFamily="2" charset="2"/>
              <a:buNone/>
            </a:pPr>
            <a:r>
              <a:rPr lang="ru-RU" sz="1200" b="1"/>
              <a:t>                       И чернила и варенье</a:t>
            </a:r>
          </a:p>
          <a:p>
            <a:pPr>
              <a:lnSpc>
                <a:spcPct val="80000"/>
              </a:lnSpc>
              <a:buFont typeface="Wingdings" pitchFamily="2" charset="2"/>
              <a:buNone/>
            </a:pPr>
            <a:r>
              <a:rPr lang="ru-RU" sz="1200" b="1"/>
              <a:t>                       Смоют мыло и вода.</a:t>
            </a:r>
          </a:p>
          <a:p>
            <a:pPr>
              <a:lnSpc>
                <a:spcPct val="80000"/>
              </a:lnSpc>
              <a:buFont typeface="Wingdings" pitchFamily="2" charset="2"/>
              <a:buNone/>
            </a:pPr>
            <a:r>
              <a:rPr lang="ru-RU" sz="1200" b="1"/>
              <a:t>                       Дорогие мои дети!</a:t>
            </a:r>
          </a:p>
          <a:p>
            <a:pPr>
              <a:lnSpc>
                <a:spcPct val="80000"/>
              </a:lnSpc>
              <a:buFont typeface="Wingdings" pitchFamily="2" charset="2"/>
              <a:buNone/>
            </a:pPr>
            <a:r>
              <a:rPr lang="ru-RU" sz="1200" b="1"/>
              <a:t>                       Очень, очень вас прошу:</a:t>
            </a:r>
          </a:p>
          <a:p>
            <a:pPr>
              <a:lnSpc>
                <a:spcPct val="80000"/>
              </a:lnSpc>
              <a:buFont typeface="Wingdings" pitchFamily="2" charset="2"/>
              <a:buNone/>
            </a:pPr>
            <a:r>
              <a:rPr lang="ru-RU" sz="1200" b="1"/>
              <a:t>                       Мойтесь чаще, мойтесь чаще –</a:t>
            </a:r>
          </a:p>
          <a:p>
            <a:pPr>
              <a:lnSpc>
                <a:spcPct val="80000"/>
              </a:lnSpc>
              <a:buFont typeface="Wingdings" pitchFamily="2" charset="2"/>
              <a:buNone/>
            </a:pPr>
            <a:r>
              <a:rPr lang="ru-RU" sz="1200" b="1"/>
              <a:t>                       Я грязнуль не выношу.</a:t>
            </a:r>
          </a:p>
          <a:p>
            <a:pPr>
              <a:lnSpc>
                <a:spcPct val="80000"/>
              </a:lnSpc>
              <a:buFont typeface="Wingdings" pitchFamily="2" charset="2"/>
              <a:buNone/>
            </a:pPr>
            <a:r>
              <a:rPr lang="ru-RU" sz="1200" b="1"/>
              <a:t>                       Не подам руки грязнулям,</a:t>
            </a:r>
          </a:p>
          <a:p>
            <a:pPr>
              <a:lnSpc>
                <a:spcPct val="80000"/>
              </a:lnSpc>
              <a:buFont typeface="Wingdings" pitchFamily="2" charset="2"/>
              <a:buNone/>
            </a:pPr>
            <a:r>
              <a:rPr lang="ru-RU" sz="1200" b="1"/>
              <a:t>                       Не поеду в гости к ним!</a:t>
            </a:r>
          </a:p>
          <a:p>
            <a:pPr>
              <a:lnSpc>
                <a:spcPct val="80000"/>
              </a:lnSpc>
              <a:buFont typeface="Wingdings" pitchFamily="2" charset="2"/>
              <a:buNone/>
            </a:pPr>
            <a:r>
              <a:rPr lang="ru-RU" sz="1200" b="1"/>
              <a:t>                       Сам я моюсь очень часто</a:t>
            </a:r>
          </a:p>
          <a:p>
            <a:pPr>
              <a:lnSpc>
                <a:spcPct val="80000"/>
              </a:lnSpc>
              <a:buFont typeface="Wingdings" pitchFamily="2" charset="2"/>
              <a:buNone/>
            </a:pPr>
            <a:r>
              <a:rPr lang="ru-RU" sz="1200" b="1"/>
              <a:t>                       До свиданья! Ваш Тувим.</a:t>
            </a:r>
          </a:p>
          <a:p>
            <a:pPr>
              <a:lnSpc>
                <a:spcPct val="80000"/>
              </a:lnSpc>
              <a:buFont typeface="Wingdings" pitchFamily="2" charset="2"/>
              <a:buNone/>
            </a:pPr>
            <a:r>
              <a:rPr lang="ru-RU" sz="1200" b="1"/>
              <a:t>                                                                         (Ю.Тувим)</a:t>
            </a:r>
          </a:p>
        </p:txBody>
      </p:sp>
      <p:pic>
        <p:nvPicPr>
          <p:cNvPr id="19460" name="Picture 4" descr="сканирование0005"/>
          <p:cNvPicPr>
            <a:picLocks noChangeAspect="1" noChangeArrowheads="1"/>
          </p:cNvPicPr>
          <p:nvPr/>
        </p:nvPicPr>
        <p:blipFill>
          <a:blip r:embed="rId2" cstate="email"/>
          <a:srcRect/>
          <a:stretch>
            <a:fillRect/>
          </a:stretch>
        </p:blipFill>
        <p:spPr bwMode="auto">
          <a:xfrm>
            <a:off x="5257800" y="2209800"/>
            <a:ext cx="3241675" cy="3548063"/>
          </a:xfrm>
          <a:prstGeom prst="rect">
            <a:avLst/>
          </a:prstGeom>
          <a:noFill/>
        </p:spPr>
      </p:pic>
      <p:sp>
        <p:nvSpPr>
          <p:cNvPr id="19461" name="Rectangle 5"/>
          <p:cNvSpPr>
            <a:spLocks noChangeArrowheads="1"/>
          </p:cNvSpPr>
          <p:nvPr/>
        </p:nvSpPr>
        <p:spPr bwMode="auto">
          <a:xfrm rot="204387">
            <a:off x="4570413" y="3914775"/>
            <a:ext cx="1598612" cy="1066800"/>
          </a:xfrm>
          <a:prstGeom prst="rect">
            <a:avLst/>
          </a:prstGeom>
          <a:solidFill>
            <a:schemeClr val="bg1"/>
          </a:solidFill>
          <a:ln w="9525">
            <a:solidFill>
              <a:schemeClr val="bg1"/>
            </a:solidFill>
            <a:miter lim="800000"/>
            <a:headEnd/>
            <a:tailEnd/>
          </a:ln>
          <a:effectLst/>
        </p:spPr>
        <p:txBody>
          <a:bodyPr wrap="none" anchor="ctr"/>
          <a:lstStyle/>
          <a:p>
            <a:endParaRPr lang="ru-RU"/>
          </a:p>
        </p:txBody>
      </p:sp>
      <p:sp>
        <p:nvSpPr>
          <p:cNvPr id="19462" name="Rectangle 6"/>
          <p:cNvSpPr>
            <a:spLocks noChangeArrowheads="1"/>
          </p:cNvSpPr>
          <p:nvPr/>
        </p:nvSpPr>
        <p:spPr bwMode="auto">
          <a:xfrm rot="204387">
            <a:off x="5486400" y="5638800"/>
            <a:ext cx="2590800" cy="1066800"/>
          </a:xfrm>
          <a:prstGeom prst="rect">
            <a:avLst/>
          </a:prstGeom>
          <a:solidFill>
            <a:schemeClr val="bg1"/>
          </a:solidFill>
          <a:ln w="9525">
            <a:solidFill>
              <a:schemeClr val="bg1"/>
            </a:solidFill>
            <a:miter lim="800000"/>
            <a:headEnd/>
            <a:tailEnd/>
          </a:ln>
          <a:effectLst/>
        </p:spPr>
        <p:txBody>
          <a:bodyPr wrap="none" anchor="ctr"/>
          <a:lstStyle/>
          <a:p>
            <a:endParaRPr lang="ru-RU"/>
          </a:p>
        </p:txBody>
      </p:sp>
    </p:spTree>
  </p:cSld>
  <p:clrMapOvr>
    <a:masterClrMapping/>
  </p:clrMapOvr>
  <p:transition advClick="0" advTm="3000">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143000" y="1066800"/>
            <a:ext cx="7793038" cy="1462088"/>
          </a:xfrm>
        </p:spPr>
        <p:txBody>
          <a:bodyPr/>
          <a:lstStyle/>
          <a:p>
            <a:r>
              <a:rPr lang="ru-RU" b="1"/>
              <a:t>Физкультминутка.</a:t>
            </a:r>
            <a:r>
              <a:rPr lang="ru-RU"/>
              <a:t/>
            </a:r>
            <a:br>
              <a:rPr lang="ru-RU"/>
            </a:br>
            <a:endParaRPr lang="ru-RU"/>
          </a:p>
        </p:txBody>
      </p:sp>
      <p:sp>
        <p:nvSpPr>
          <p:cNvPr id="20483" name="Rectangle 3"/>
          <p:cNvSpPr>
            <a:spLocks noGrp="1" noChangeArrowheads="1"/>
          </p:cNvSpPr>
          <p:nvPr>
            <p:ph type="body" idx="1"/>
          </p:nvPr>
        </p:nvSpPr>
        <p:spPr/>
        <p:txBody>
          <a:bodyPr/>
          <a:lstStyle/>
          <a:p>
            <a:pPr>
              <a:lnSpc>
                <a:spcPct val="80000"/>
              </a:lnSpc>
              <a:buFont typeface="Wingdings" pitchFamily="2" charset="2"/>
              <a:buNone/>
            </a:pPr>
            <a:r>
              <a:rPr lang="ru-RU" sz="1600"/>
              <a:t>Вот мы руки развели,</a:t>
            </a:r>
          </a:p>
          <a:p>
            <a:pPr>
              <a:lnSpc>
                <a:spcPct val="80000"/>
              </a:lnSpc>
              <a:buFont typeface="Wingdings" pitchFamily="2" charset="2"/>
              <a:buNone/>
            </a:pPr>
            <a:r>
              <a:rPr lang="ru-RU" sz="1600"/>
              <a:t>Словно удивились,</a:t>
            </a:r>
          </a:p>
          <a:p>
            <a:pPr>
              <a:lnSpc>
                <a:spcPct val="80000"/>
              </a:lnSpc>
              <a:buFont typeface="Wingdings" pitchFamily="2" charset="2"/>
              <a:buNone/>
            </a:pPr>
            <a:r>
              <a:rPr lang="ru-RU" sz="1600"/>
              <a:t>И друг другу до земли</a:t>
            </a:r>
          </a:p>
          <a:p>
            <a:pPr>
              <a:lnSpc>
                <a:spcPct val="80000"/>
              </a:lnSpc>
              <a:buFont typeface="Wingdings" pitchFamily="2" charset="2"/>
              <a:buNone/>
            </a:pPr>
            <a:r>
              <a:rPr lang="ru-RU" sz="1600"/>
              <a:t>В пояс поклонились.</a:t>
            </a:r>
          </a:p>
          <a:p>
            <a:pPr>
              <a:lnSpc>
                <a:spcPct val="80000"/>
              </a:lnSpc>
              <a:buFont typeface="Wingdings" pitchFamily="2" charset="2"/>
              <a:buNone/>
            </a:pPr>
            <a:r>
              <a:rPr lang="ru-RU" sz="1600"/>
              <a:t>(Наклонились, выпрямились)</a:t>
            </a:r>
          </a:p>
          <a:p>
            <a:pPr>
              <a:lnSpc>
                <a:spcPct val="80000"/>
              </a:lnSpc>
              <a:buFont typeface="Wingdings" pitchFamily="2" charset="2"/>
              <a:buNone/>
            </a:pPr>
            <a:r>
              <a:rPr lang="ru-RU" sz="1600"/>
              <a:t>Ниже, дети, не ленитесь,</a:t>
            </a:r>
          </a:p>
          <a:p>
            <a:pPr>
              <a:lnSpc>
                <a:spcPct val="80000"/>
              </a:lnSpc>
              <a:buFont typeface="Wingdings" pitchFamily="2" charset="2"/>
              <a:buNone/>
            </a:pPr>
            <a:r>
              <a:rPr lang="ru-RU" sz="1600"/>
              <a:t>Поклонитесь, улыбнитесь.</a:t>
            </a:r>
          </a:p>
          <a:p>
            <a:pPr>
              <a:lnSpc>
                <a:spcPct val="80000"/>
              </a:lnSpc>
              <a:buFont typeface="Wingdings" pitchFamily="2" charset="2"/>
              <a:buNone/>
            </a:pPr>
            <a:r>
              <a:rPr lang="ru-RU" sz="1600"/>
              <a:t>(Выдох, вдох)</a:t>
            </a:r>
          </a:p>
          <a:p>
            <a:pPr>
              <a:lnSpc>
                <a:spcPct val="80000"/>
              </a:lnSpc>
              <a:buFont typeface="Wingdings" pitchFamily="2" charset="2"/>
              <a:buNone/>
            </a:pPr>
            <a:r>
              <a:rPr lang="ru-RU" sz="1600"/>
              <a:t>Мы ладонь к глазам приставим,</a:t>
            </a:r>
          </a:p>
          <a:p>
            <a:pPr>
              <a:lnSpc>
                <a:spcPct val="80000"/>
              </a:lnSpc>
              <a:buFont typeface="Wingdings" pitchFamily="2" charset="2"/>
              <a:buNone/>
            </a:pPr>
            <a:r>
              <a:rPr lang="ru-RU" sz="1600"/>
              <a:t>Ноги крепкие расставим.</a:t>
            </a:r>
          </a:p>
          <a:p>
            <a:pPr>
              <a:lnSpc>
                <a:spcPct val="80000"/>
              </a:lnSpc>
              <a:buFont typeface="Wingdings" pitchFamily="2" charset="2"/>
              <a:buNone/>
            </a:pPr>
            <a:r>
              <a:rPr lang="ru-RU" sz="1600"/>
              <a:t>Поворачиваясь вправо,</a:t>
            </a:r>
          </a:p>
          <a:p>
            <a:pPr>
              <a:lnSpc>
                <a:spcPct val="80000"/>
              </a:lnSpc>
              <a:buFont typeface="Wingdings" pitchFamily="2" charset="2"/>
              <a:buNone/>
            </a:pPr>
            <a:r>
              <a:rPr lang="ru-RU" sz="1600"/>
              <a:t>Оглядимся величаво.</a:t>
            </a:r>
          </a:p>
          <a:p>
            <a:pPr>
              <a:lnSpc>
                <a:spcPct val="80000"/>
              </a:lnSpc>
              <a:buFont typeface="Wingdings" pitchFamily="2" charset="2"/>
              <a:buNone/>
            </a:pPr>
            <a:r>
              <a:rPr lang="ru-RU" sz="1600"/>
              <a:t>И налево надо тоже</a:t>
            </a:r>
          </a:p>
          <a:p>
            <a:pPr>
              <a:lnSpc>
                <a:spcPct val="80000"/>
              </a:lnSpc>
              <a:buFont typeface="Wingdings" pitchFamily="2" charset="2"/>
              <a:buNone/>
            </a:pPr>
            <a:r>
              <a:rPr lang="ru-RU" sz="1600"/>
              <a:t>Поглядеть из-под ладошек.</a:t>
            </a:r>
          </a:p>
          <a:p>
            <a:pPr>
              <a:lnSpc>
                <a:spcPct val="80000"/>
              </a:lnSpc>
              <a:buFont typeface="Wingdings" pitchFamily="2" charset="2"/>
              <a:buNone/>
            </a:pPr>
            <a:r>
              <a:rPr lang="ru-RU" sz="1600"/>
              <a:t>И – направо! И еще</a:t>
            </a:r>
          </a:p>
          <a:p>
            <a:pPr>
              <a:lnSpc>
                <a:spcPct val="80000"/>
              </a:lnSpc>
              <a:buFont typeface="Wingdings" pitchFamily="2" charset="2"/>
              <a:buNone/>
            </a:pPr>
            <a:r>
              <a:rPr lang="ru-RU" sz="1600"/>
              <a:t>Через левое плечо</a:t>
            </a:r>
          </a:p>
        </p:txBody>
      </p:sp>
      <p:pic>
        <p:nvPicPr>
          <p:cNvPr id="20485" name="Picture 5" descr="все фото со школьного фотоаппарата 136"/>
          <p:cNvPicPr>
            <a:picLocks noChangeAspect="1" noChangeArrowheads="1"/>
          </p:cNvPicPr>
          <p:nvPr/>
        </p:nvPicPr>
        <p:blipFill>
          <a:blip r:embed="rId2" cstate="email"/>
          <a:srcRect/>
          <a:stretch>
            <a:fillRect/>
          </a:stretch>
        </p:blipFill>
        <p:spPr bwMode="auto">
          <a:xfrm>
            <a:off x="4419600" y="2362200"/>
            <a:ext cx="4572000" cy="3048000"/>
          </a:xfrm>
          <a:prstGeom prst="rect">
            <a:avLst/>
          </a:prstGeom>
          <a:noFill/>
        </p:spPr>
      </p:pic>
    </p:spTree>
  </p:cSld>
  <p:clrMapOvr>
    <a:masterClrMapping/>
  </p:clrMapOvr>
  <p:transition advClick="0" advTm="3000">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990600" y="990600"/>
            <a:ext cx="7793038" cy="1462088"/>
          </a:xfrm>
        </p:spPr>
        <p:txBody>
          <a:bodyPr/>
          <a:lstStyle/>
          <a:p>
            <a:r>
              <a:rPr lang="ru-RU" b="1"/>
              <a:t>Как правильно умываться.</a:t>
            </a:r>
            <a:r>
              <a:rPr lang="ru-RU"/>
              <a:t/>
            </a:r>
            <a:br>
              <a:rPr lang="ru-RU"/>
            </a:br>
            <a:endParaRPr lang="ru-RU"/>
          </a:p>
        </p:txBody>
      </p:sp>
      <p:sp>
        <p:nvSpPr>
          <p:cNvPr id="21507" name="Rectangle 3"/>
          <p:cNvSpPr>
            <a:spLocks noGrp="1" noChangeArrowheads="1"/>
          </p:cNvSpPr>
          <p:nvPr>
            <p:ph type="body" idx="1"/>
          </p:nvPr>
        </p:nvSpPr>
        <p:spPr/>
        <p:txBody>
          <a:bodyPr/>
          <a:lstStyle/>
          <a:p>
            <a:pPr>
              <a:lnSpc>
                <a:spcPct val="80000"/>
              </a:lnSpc>
              <a:buFont typeface="Wingdings" pitchFamily="2" charset="2"/>
              <a:buNone/>
            </a:pPr>
            <a:r>
              <a:rPr lang="ru-RU" sz="2000"/>
              <a:t>- При нормальной коже надо умываться ежедневно.</a:t>
            </a:r>
          </a:p>
          <a:p>
            <a:pPr>
              <a:lnSpc>
                <a:spcPct val="80000"/>
              </a:lnSpc>
              <a:buFont typeface="Wingdings" pitchFamily="2" charset="2"/>
              <a:buNone/>
            </a:pPr>
            <a:r>
              <a:rPr lang="ru-RU" sz="2000"/>
              <a:t>- С мылом умываться 2 – 3 раза в неделю, так как частое умывание с мылом обезжиривает кожу.</a:t>
            </a:r>
          </a:p>
          <a:p>
            <a:pPr>
              <a:lnSpc>
                <a:spcPct val="80000"/>
              </a:lnSpc>
              <a:buFont typeface="Wingdings" pitchFamily="2" charset="2"/>
              <a:buNone/>
            </a:pPr>
            <a:r>
              <a:rPr lang="ru-RU" sz="2000"/>
              <a:t>- Нельзя умываться холодной водой, так как сужаются сосуды, и кожа становится сухой и бледной, дряблой.</a:t>
            </a:r>
          </a:p>
          <a:p>
            <a:pPr>
              <a:lnSpc>
                <a:spcPct val="80000"/>
              </a:lnSpc>
              <a:buFont typeface="Wingdings" pitchFamily="2" charset="2"/>
              <a:buNone/>
            </a:pPr>
            <a:r>
              <a:rPr lang="ru-RU" sz="2000"/>
              <a:t>- Нельзя умываться все время очень теплой водой. Горячая вода хорошо очищает кожу, вызывает расширение сосудов, тогда кожа становится слабее, кожа становится вялой.</a:t>
            </a:r>
          </a:p>
          <a:p>
            <a:pPr>
              <a:lnSpc>
                <a:spcPct val="80000"/>
              </a:lnSpc>
              <a:buFont typeface="Wingdings" pitchFamily="2" charset="2"/>
              <a:buNone/>
            </a:pPr>
            <a:r>
              <a:rPr lang="ru-RU" sz="2000"/>
              <a:t>- Надо умываться то горячей, то холодной водой.</a:t>
            </a:r>
          </a:p>
          <a:p>
            <a:pPr>
              <a:lnSpc>
                <a:spcPct val="80000"/>
              </a:lnSpc>
              <a:buFont typeface="Wingdings" pitchFamily="2" charset="2"/>
              <a:buNone/>
            </a:pPr>
            <a:r>
              <a:rPr lang="ru-RU" sz="2000"/>
              <a:t>- После умывания надо тщательно вытирать лицо. Иначе кожа будет обветриваться, шелушиться</a:t>
            </a:r>
          </a:p>
        </p:txBody>
      </p:sp>
    </p:spTree>
  </p:cSld>
  <p:clrMapOvr>
    <a:masterClrMapping/>
  </p:clrMapOvr>
  <p:transition advClick="0" advTm="3000">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066800" y="1600200"/>
            <a:ext cx="9448800" cy="1371600"/>
          </a:xfrm>
        </p:spPr>
        <p:txBody>
          <a:bodyPr/>
          <a:lstStyle/>
          <a:p>
            <a:r>
              <a:rPr lang="ru-RU" sz="4000"/>
              <a:t>6. Практическая работа. Демонстрация приемов умывания.</a:t>
            </a:r>
            <a:br>
              <a:rPr lang="ru-RU" sz="4000"/>
            </a:br>
            <a:r>
              <a:rPr lang="ru-RU" sz="4000"/>
              <a:t/>
            </a:r>
            <a:br>
              <a:rPr lang="ru-RU" sz="4000"/>
            </a:br>
            <a:endParaRPr lang="ru-RU" sz="4000"/>
          </a:p>
        </p:txBody>
      </p:sp>
      <p:sp>
        <p:nvSpPr>
          <p:cNvPr id="22531" name="Rectangle 3"/>
          <p:cNvSpPr>
            <a:spLocks noGrp="1" noChangeArrowheads="1"/>
          </p:cNvSpPr>
          <p:nvPr>
            <p:ph type="body" idx="1"/>
          </p:nvPr>
        </p:nvSpPr>
        <p:spPr/>
        <p:txBody>
          <a:bodyPr/>
          <a:lstStyle/>
          <a:p>
            <a:pPr>
              <a:lnSpc>
                <a:spcPct val="90000"/>
              </a:lnSpc>
              <a:buFont typeface="Wingdings" pitchFamily="2" charset="2"/>
              <a:buNone/>
            </a:pPr>
            <a:r>
              <a:rPr lang="ru-RU" sz="2400" b="1"/>
              <a:t>   </a:t>
            </a:r>
            <a:r>
              <a:rPr lang="ru-RU" sz="2400"/>
              <a:t>(Два ученика, подготовленные к демонстрации показывают, как нужно умываться).</a:t>
            </a:r>
          </a:p>
          <a:p>
            <a:pPr>
              <a:lnSpc>
                <a:spcPct val="90000"/>
              </a:lnSpc>
              <a:buFont typeface="Wingdings" pitchFamily="2" charset="2"/>
              <a:buNone/>
            </a:pPr>
            <a:r>
              <a:rPr lang="ru-RU" sz="2400" b="1"/>
              <a:t>                           Памятка</a:t>
            </a:r>
            <a:endParaRPr lang="ru-RU" sz="2400"/>
          </a:p>
          <a:p>
            <a:pPr>
              <a:lnSpc>
                <a:spcPct val="90000"/>
              </a:lnSpc>
              <a:buFont typeface="Wingdings" pitchFamily="2" charset="2"/>
              <a:buNone/>
            </a:pPr>
            <a:r>
              <a:rPr lang="ru-RU" sz="2400"/>
              <a:t>1.Подготовка к умыванию (мыло, полотенце).</a:t>
            </a:r>
          </a:p>
          <a:p>
            <a:pPr>
              <a:lnSpc>
                <a:spcPct val="90000"/>
              </a:lnSpc>
              <a:buFont typeface="Wingdings" pitchFamily="2" charset="2"/>
              <a:buNone/>
            </a:pPr>
            <a:r>
              <a:rPr lang="ru-RU" sz="2400"/>
              <a:t>2.Умываться лучше всего раздетым до пояса.</a:t>
            </a:r>
          </a:p>
          <a:p>
            <a:pPr>
              <a:lnSpc>
                <a:spcPct val="90000"/>
              </a:lnSpc>
              <a:buFont typeface="Wingdings" pitchFamily="2" charset="2"/>
              <a:buNone/>
            </a:pPr>
            <a:r>
              <a:rPr lang="ru-RU" sz="2400"/>
              <a:t>3.Сначала хорошо с мылом вымыть руки под струей воды, проверить чистоту ногтей.</a:t>
            </a:r>
          </a:p>
          <a:p>
            <a:pPr>
              <a:lnSpc>
                <a:spcPct val="90000"/>
              </a:lnSpc>
              <a:buFont typeface="Wingdings" pitchFamily="2" charset="2"/>
              <a:buNone/>
            </a:pPr>
            <a:r>
              <a:rPr lang="ru-RU" sz="2400"/>
              <a:t>4.Затем уже чистыми руками мыть лицо, уши, шею.</a:t>
            </a:r>
          </a:p>
          <a:p>
            <a:pPr>
              <a:lnSpc>
                <a:spcPct val="90000"/>
              </a:lnSpc>
              <a:buFont typeface="Wingdings" pitchFamily="2" charset="2"/>
              <a:buNone/>
            </a:pPr>
            <a:r>
              <a:rPr lang="ru-RU" sz="2400"/>
              <a:t>5. После умывания следует вытереться насухо чистым, сухим полотенцем</a:t>
            </a:r>
          </a:p>
        </p:txBody>
      </p:sp>
    </p:spTree>
  </p:cSld>
  <p:clrMapOvr>
    <a:masterClrMapping/>
  </p:clrMapOvr>
  <p:transition advClick="0" advTm="3000">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066800" y="381000"/>
            <a:ext cx="8678863" cy="1462088"/>
          </a:xfrm>
        </p:spPr>
        <p:txBody>
          <a:bodyPr/>
          <a:lstStyle/>
          <a:p>
            <a:r>
              <a:rPr lang="ru-RU"/>
              <a:t>7. Работа по учебнику «Мир вокруг нас». </a:t>
            </a:r>
          </a:p>
        </p:txBody>
      </p:sp>
      <p:sp>
        <p:nvSpPr>
          <p:cNvPr id="23555" name="Rectangle 3"/>
          <p:cNvSpPr>
            <a:spLocks noGrp="1" noChangeArrowheads="1"/>
          </p:cNvSpPr>
          <p:nvPr>
            <p:ph type="body" idx="1"/>
          </p:nvPr>
        </p:nvSpPr>
        <p:spPr/>
        <p:txBody>
          <a:bodyPr/>
          <a:lstStyle/>
          <a:p>
            <a:pPr>
              <a:lnSpc>
                <a:spcPct val="80000"/>
              </a:lnSpc>
              <a:buFont typeface="Wingdings" pitchFamily="2" charset="2"/>
              <a:buNone/>
            </a:pPr>
            <a:r>
              <a:rPr lang="ru-RU" sz="1200" b="1"/>
              <a:t>Прочитайте, что говорит Злючка – Грязючка?</a:t>
            </a:r>
          </a:p>
          <a:p>
            <a:pPr>
              <a:lnSpc>
                <a:spcPct val="80000"/>
              </a:lnSpc>
              <a:buFont typeface="Wingdings" pitchFamily="2" charset="2"/>
              <a:buNone/>
            </a:pPr>
            <a:r>
              <a:rPr lang="ru-RU" sz="1200" b="1"/>
              <a:t>Стихотворение «Друг Злючки – Грязючки».</a:t>
            </a:r>
          </a:p>
          <a:p>
            <a:pPr>
              <a:lnSpc>
                <a:spcPct val="80000"/>
              </a:lnSpc>
              <a:buFont typeface="Wingdings" pitchFamily="2" charset="2"/>
              <a:buNone/>
            </a:pPr>
            <a:r>
              <a:rPr lang="ru-RU" sz="1200" b="1"/>
              <a:t>                     Все собаки знают Ваню,</a:t>
            </a:r>
          </a:p>
          <a:p>
            <a:pPr>
              <a:lnSpc>
                <a:spcPct val="80000"/>
              </a:lnSpc>
              <a:buFont typeface="Wingdings" pitchFamily="2" charset="2"/>
              <a:buNone/>
            </a:pPr>
            <a:r>
              <a:rPr lang="ru-RU" sz="1200" b="1"/>
              <a:t>                     И рычат издалека:</a:t>
            </a:r>
          </a:p>
          <a:p>
            <a:pPr>
              <a:lnSpc>
                <a:spcPct val="80000"/>
              </a:lnSpc>
              <a:buFont typeface="Wingdings" pitchFamily="2" charset="2"/>
              <a:buNone/>
            </a:pPr>
            <a:r>
              <a:rPr lang="ru-RU" sz="1200" b="1"/>
              <a:t>                     Он обходится без бани,</a:t>
            </a:r>
          </a:p>
          <a:p>
            <a:pPr>
              <a:lnSpc>
                <a:spcPct val="80000"/>
              </a:lnSpc>
              <a:buFont typeface="Wingdings" pitchFamily="2" charset="2"/>
              <a:buNone/>
            </a:pPr>
            <a:r>
              <a:rPr lang="ru-RU" sz="1200" b="1"/>
              <a:t>                     Он отвык от гребешка,</a:t>
            </a:r>
          </a:p>
          <a:p>
            <a:pPr>
              <a:lnSpc>
                <a:spcPct val="80000"/>
              </a:lnSpc>
              <a:buFont typeface="Wingdings" pitchFamily="2" charset="2"/>
              <a:buNone/>
            </a:pPr>
            <a:r>
              <a:rPr lang="ru-RU" sz="1200" b="1"/>
              <a:t>                     Никогда в его кармане </a:t>
            </a:r>
          </a:p>
          <a:p>
            <a:pPr>
              <a:lnSpc>
                <a:spcPct val="80000"/>
              </a:lnSpc>
              <a:buFont typeface="Wingdings" pitchFamily="2" charset="2"/>
              <a:buNone/>
            </a:pPr>
            <a:r>
              <a:rPr lang="ru-RU" sz="1200" b="1"/>
              <a:t>                     Носового нет платка.</a:t>
            </a:r>
          </a:p>
          <a:p>
            <a:pPr>
              <a:lnSpc>
                <a:spcPct val="80000"/>
              </a:lnSpc>
              <a:buFont typeface="Wingdings" pitchFamily="2" charset="2"/>
              <a:buNone/>
            </a:pPr>
            <a:r>
              <a:rPr lang="ru-RU" sz="1200" b="1"/>
              <a:t>                     Тротуар ему не нужен!</a:t>
            </a:r>
          </a:p>
          <a:p>
            <a:pPr>
              <a:lnSpc>
                <a:spcPct val="80000"/>
              </a:lnSpc>
              <a:buFont typeface="Wingdings" pitchFamily="2" charset="2"/>
              <a:buNone/>
            </a:pPr>
            <a:r>
              <a:rPr lang="ru-RU" sz="1200" b="1"/>
              <a:t>                     Расстегнувши воротник,</a:t>
            </a:r>
          </a:p>
          <a:p>
            <a:pPr>
              <a:lnSpc>
                <a:spcPct val="80000"/>
              </a:lnSpc>
              <a:buFont typeface="Wingdings" pitchFamily="2" charset="2"/>
              <a:buNone/>
            </a:pPr>
            <a:r>
              <a:rPr lang="ru-RU" sz="1200" b="1"/>
              <a:t>                     По канавам и по лужам</a:t>
            </a:r>
          </a:p>
          <a:p>
            <a:pPr>
              <a:lnSpc>
                <a:spcPct val="80000"/>
              </a:lnSpc>
              <a:buFont typeface="Wingdings" pitchFamily="2" charset="2"/>
              <a:buNone/>
            </a:pPr>
            <a:r>
              <a:rPr lang="ru-RU" sz="1200" b="1"/>
              <a:t>                     Он шагает напрямик!</a:t>
            </a:r>
          </a:p>
          <a:p>
            <a:pPr>
              <a:lnSpc>
                <a:spcPct val="80000"/>
              </a:lnSpc>
              <a:buFont typeface="Wingdings" pitchFamily="2" charset="2"/>
              <a:buNone/>
            </a:pPr>
            <a:r>
              <a:rPr lang="ru-RU" sz="1200" b="1"/>
              <a:t>                     Он портфель нести не хочет-</a:t>
            </a:r>
          </a:p>
          <a:p>
            <a:pPr>
              <a:lnSpc>
                <a:spcPct val="80000"/>
              </a:lnSpc>
              <a:buFont typeface="Wingdings" pitchFamily="2" charset="2"/>
              <a:buNone/>
            </a:pPr>
            <a:r>
              <a:rPr lang="ru-RU" sz="1200" b="1"/>
              <a:t>                     По земле его волочит.</a:t>
            </a:r>
          </a:p>
          <a:p>
            <a:pPr>
              <a:lnSpc>
                <a:spcPct val="80000"/>
              </a:lnSpc>
              <a:buFont typeface="Wingdings" pitchFamily="2" charset="2"/>
              <a:buNone/>
            </a:pPr>
            <a:r>
              <a:rPr lang="ru-RU" sz="1200" b="1"/>
              <a:t>                     Сполз ремень на левый бок,</a:t>
            </a:r>
          </a:p>
          <a:p>
            <a:pPr>
              <a:lnSpc>
                <a:spcPct val="80000"/>
              </a:lnSpc>
              <a:buFont typeface="Wingdings" pitchFamily="2" charset="2"/>
              <a:buNone/>
            </a:pPr>
            <a:r>
              <a:rPr lang="ru-RU" sz="1200" b="1"/>
              <a:t>                     Из штанины выдран клок.</a:t>
            </a:r>
          </a:p>
          <a:p>
            <a:pPr>
              <a:lnSpc>
                <a:spcPct val="80000"/>
              </a:lnSpc>
              <a:buFont typeface="Wingdings" pitchFamily="2" charset="2"/>
              <a:buNone/>
            </a:pPr>
            <a:r>
              <a:rPr lang="ru-RU" sz="1200" b="1"/>
              <a:t>                     Мне понятно и приятно:</a:t>
            </a:r>
          </a:p>
          <a:p>
            <a:pPr>
              <a:lnSpc>
                <a:spcPct val="80000"/>
              </a:lnSpc>
              <a:buFont typeface="Wingdings" pitchFamily="2" charset="2"/>
              <a:buNone/>
            </a:pPr>
            <a:r>
              <a:rPr lang="ru-RU" sz="1200" b="1"/>
              <a:t>                     Что он сделал? Где он был?</a:t>
            </a:r>
          </a:p>
          <a:p>
            <a:pPr>
              <a:lnSpc>
                <a:spcPct val="80000"/>
              </a:lnSpc>
              <a:buFont typeface="Wingdings" pitchFamily="2" charset="2"/>
              <a:buNone/>
            </a:pPr>
            <a:r>
              <a:rPr lang="ru-RU" sz="1200" b="1"/>
              <a:t>                      Как на лбу возникли пятна?</a:t>
            </a:r>
          </a:p>
          <a:p>
            <a:pPr>
              <a:lnSpc>
                <a:spcPct val="80000"/>
              </a:lnSpc>
              <a:buFont typeface="Wingdings" pitchFamily="2" charset="2"/>
              <a:buNone/>
            </a:pPr>
            <a:r>
              <a:rPr lang="ru-RU" sz="1200" b="1"/>
              <a:t>                     Кто он – этот ученик?</a:t>
            </a:r>
          </a:p>
          <a:p>
            <a:pPr>
              <a:lnSpc>
                <a:spcPct val="80000"/>
              </a:lnSpc>
              <a:buFont typeface="Wingdings" pitchFamily="2" charset="2"/>
              <a:buNone/>
            </a:pPr>
            <a:r>
              <a:rPr lang="ru-RU" sz="1200" b="1"/>
              <a:t>( Неряха, грязнуля – друг Злючки – Грязючки),</a:t>
            </a:r>
          </a:p>
          <a:p>
            <a:pPr>
              <a:lnSpc>
                <a:spcPct val="80000"/>
              </a:lnSpc>
              <a:buFont typeface="Wingdings" pitchFamily="2" charset="2"/>
              <a:buNone/>
            </a:pPr>
            <a:r>
              <a:rPr lang="ru-RU" sz="1200" b="1"/>
              <a:t>- Что нужно делать, чтобы не стать похожим на этого мальчика?</a:t>
            </a:r>
          </a:p>
        </p:txBody>
      </p:sp>
      <p:sp>
        <p:nvSpPr>
          <p:cNvPr id="23556" name="Rectangle 4"/>
          <p:cNvSpPr>
            <a:spLocks noChangeArrowheads="1"/>
          </p:cNvSpPr>
          <p:nvPr/>
        </p:nvSpPr>
        <p:spPr bwMode="auto">
          <a:xfrm>
            <a:off x="1143000" y="1752600"/>
            <a:ext cx="3756025" cy="641350"/>
          </a:xfrm>
          <a:prstGeom prst="rect">
            <a:avLst/>
          </a:prstGeom>
          <a:noFill/>
          <a:ln w="9525">
            <a:noFill/>
            <a:miter lim="800000"/>
            <a:headEnd/>
            <a:tailEnd/>
          </a:ln>
          <a:effectLst/>
        </p:spPr>
        <p:txBody>
          <a:bodyPr wrap="none">
            <a:spAutoFit/>
          </a:bodyPr>
          <a:lstStyle/>
          <a:p>
            <a:r>
              <a:rPr lang="ru-RU">
                <a:solidFill>
                  <a:schemeClr val="tx2"/>
                </a:solidFill>
              </a:rPr>
              <a:t>Тема «Почему нужно мыть руки»</a:t>
            </a:r>
            <a:br>
              <a:rPr lang="ru-RU">
                <a:solidFill>
                  <a:schemeClr val="tx2"/>
                </a:solidFill>
              </a:rPr>
            </a:br>
            <a:endParaRPr lang="ru-RU">
              <a:solidFill>
                <a:schemeClr val="tx2"/>
              </a:solidFill>
            </a:endParaRPr>
          </a:p>
        </p:txBody>
      </p:sp>
      <p:pic>
        <p:nvPicPr>
          <p:cNvPr id="23557" name="Picture 5" descr="сканирование0006"/>
          <p:cNvPicPr>
            <a:picLocks noChangeAspect="1" noChangeArrowheads="1"/>
          </p:cNvPicPr>
          <p:nvPr/>
        </p:nvPicPr>
        <p:blipFill>
          <a:blip r:embed="rId2" cstate="email">
            <a:lum bright="-18000" contrast="36000"/>
          </a:blip>
          <a:srcRect/>
          <a:stretch>
            <a:fillRect/>
          </a:stretch>
        </p:blipFill>
        <p:spPr bwMode="auto">
          <a:xfrm>
            <a:off x="5029200" y="1905000"/>
            <a:ext cx="3810000" cy="3810000"/>
          </a:xfrm>
          <a:prstGeom prst="rect">
            <a:avLst/>
          </a:prstGeom>
          <a:noFill/>
        </p:spPr>
      </p:pic>
    </p:spTree>
  </p:cSld>
  <p:clrMapOvr>
    <a:masterClrMapping/>
  </p:clrMapOvr>
  <p:transition advClick="0" advTm="3000">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u-RU"/>
              <a:t>8.Игра «Отгадай загадки»</a:t>
            </a:r>
            <a:br>
              <a:rPr lang="ru-RU"/>
            </a:br>
            <a:endParaRPr lang="ru-RU"/>
          </a:p>
        </p:txBody>
      </p:sp>
      <p:sp>
        <p:nvSpPr>
          <p:cNvPr id="24579" name="Rectangle 3"/>
          <p:cNvSpPr>
            <a:spLocks noGrp="1" noChangeArrowheads="1"/>
          </p:cNvSpPr>
          <p:nvPr>
            <p:ph type="body" idx="1"/>
          </p:nvPr>
        </p:nvSpPr>
        <p:spPr/>
        <p:txBody>
          <a:bodyPr/>
          <a:lstStyle/>
          <a:p>
            <a:pPr>
              <a:lnSpc>
                <a:spcPct val="80000"/>
              </a:lnSpc>
              <a:buFont typeface="Wingdings" pitchFamily="2" charset="2"/>
              <a:buNone/>
            </a:pPr>
            <a:r>
              <a:rPr lang="ru-RU" sz="1400"/>
              <a:t>                        Ускользает, как живое,</a:t>
            </a:r>
          </a:p>
          <a:p>
            <a:pPr>
              <a:lnSpc>
                <a:spcPct val="80000"/>
              </a:lnSpc>
              <a:buFont typeface="Wingdings" pitchFamily="2" charset="2"/>
              <a:buNone/>
            </a:pPr>
            <a:r>
              <a:rPr lang="ru-RU" sz="1400"/>
              <a:t>                        Но не выпущу его я.</a:t>
            </a:r>
          </a:p>
          <a:p>
            <a:pPr>
              <a:lnSpc>
                <a:spcPct val="80000"/>
              </a:lnSpc>
              <a:buFont typeface="Wingdings" pitchFamily="2" charset="2"/>
              <a:buNone/>
            </a:pPr>
            <a:r>
              <a:rPr lang="ru-RU" sz="1400"/>
              <a:t>                        Дело ясное вполне:</a:t>
            </a:r>
          </a:p>
          <a:p>
            <a:pPr>
              <a:lnSpc>
                <a:spcPct val="80000"/>
              </a:lnSpc>
              <a:buFont typeface="Wingdings" pitchFamily="2" charset="2"/>
              <a:buNone/>
            </a:pPr>
            <a:r>
              <a:rPr lang="ru-RU" sz="1400"/>
              <a:t>                        Пусть отмоет руки мне. (Мыло)</a:t>
            </a:r>
          </a:p>
          <a:p>
            <a:pPr>
              <a:lnSpc>
                <a:spcPct val="80000"/>
              </a:lnSpc>
              <a:buFont typeface="Wingdings" pitchFamily="2" charset="2"/>
              <a:buNone/>
            </a:pPr>
            <a:endParaRPr lang="ru-RU" sz="1400"/>
          </a:p>
          <a:p>
            <a:pPr>
              <a:lnSpc>
                <a:spcPct val="80000"/>
              </a:lnSpc>
              <a:buFont typeface="Wingdings" pitchFamily="2" charset="2"/>
              <a:buNone/>
            </a:pPr>
            <a:r>
              <a:rPr lang="ru-RU" sz="1400"/>
              <a:t>                        Горяча и холодна,</a:t>
            </a:r>
          </a:p>
          <a:p>
            <a:pPr>
              <a:lnSpc>
                <a:spcPct val="80000"/>
              </a:lnSpc>
              <a:buFont typeface="Wingdings" pitchFamily="2" charset="2"/>
              <a:buNone/>
            </a:pPr>
            <a:r>
              <a:rPr lang="ru-RU" sz="1400"/>
              <a:t>                        Я всегда тебе нужна.</a:t>
            </a:r>
          </a:p>
          <a:p>
            <a:pPr>
              <a:lnSpc>
                <a:spcPct val="80000"/>
              </a:lnSpc>
              <a:buFont typeface="Wingdings" pitchFamily="2" charset="2"/>
              <a:buNone/>
            </a:pPr>
            <a:r>
              <a:rPr lang="ru-RU" sz="1400"/>
              <a:t>                        Позовешь меня – бегу,</a:t>
            </a:r>
          </a:p>
          <a:p>
            <a:pPr>
              <a:lnSpc>
                <a:spcPct val="80000"/>
              </a:lnSpc>
              <a:buFont typeface="Wingdings" pitchFamily="2" charset="2"/>
              <a:buNone/>
            </a:pPr>
            <a:r>
              <a:rPr lang="ru-RU" sz="1400"/>
              <a:t>                        От болезней сберегу. (Вода)</a:t>
            </a:r>
          </a:p>
          <a:p>
            <a:pPr>
              <a:lnSpc>
                <a:spcPct val="80000"/>
              </a:lnSpc>
              <a:buFont typeface="Wingdings" pitchFamily="2" charset="2"/>
              <a:buNone/>
            </a:pPr>
            <a:endParaRPr lang="ru-RU" sz="1400"/>
          </a:p>
          <a:p>
            <a:pPr>
              <a:lnSpc>
                <a:spcPct val="80000"/>
              </a:lnSpc>
              <a:buFont typeface="Wingdings" pitchFamily="2" charset="2"/>
              <a:buNone/>
            </a:pPr>
            <a:r>
              <a:rPr lang="ru-RU" sz="1400"/>
              <a:t>                        Когда едим – они работают.</a:t>
            </a:r>
          </a:p>
          <a:p>
            <a:pPr>
              <a:lnSpc>
                <a:spcPct val="80000"/>
              </a:lnSpc>
              <a:buFont typeface="Wingdings" pitchFamily="2" charset="2"/>
              <a:buNone/>
            </a:pPr>
            <a:r>
              <a:rPr lang="ru-RU" sz="1400"/>
              <a:t>                        Когда не едим – они отдыхают.</a:t>
            </a:r>
          </a:p>
          <a:p>
            <a:pPr>
              <a:lnSpc>
                <a:spcPct val="80000"/>
              </a:lnSpc>
              <a:buFont typeface="Wingdings" pitchFamily="2" charset="2"/>
              <a:buNone/>
            </a:pPr>
            <a:r>
              <a:rPr lang="ru-RU" sz="1400"/>
              <a:t>                        Не будем их чистить – они заболят. (Зубы)</a:t>
            </a:r>
          </a:p>
          <a:p>
            <a:pPr>
              <a:lnSpc>
                <a:spcPct val="80000"/>
              </a:lnSpc>
              <a:buFont typeface="Wingdings" pitchFamily="2" charset="2"/>
              <a:buNone/>
            </a:pPr>
            <a:endParaRPr lang="ru-RU" sz="1400"/>
          </a:p>
          <a:p>
            <a:pPr>
              <a:lnSpc>
                <a:spcPct val="80000"/>
              </a:lnSpc>
              <a:buFont typeface="Wingdings" pitchFamily="2" charset="2"/>
              <a:buNone/>
            </a:pPr>
            <a:r>
              <a:rPr lang="ru-RU" sz="1400"/>
              <a:t>                        Костяная спинка,</a:t>
            </a:r>
          </a:p>
          <a:p>
            <a:pPr>
              <a:lnSpc>
                <a:spcPct val="80000"/>
              </a:lnSpc>
              <a:buFont typeface="Wingdings" pitchFamily="2" charset="2"/>
              <a:buNone/>
            </a:pPr>
            <a:r>
              <a:rPr lang="ru-RU" sz="1400"/>
              <a:t>                        Жесткая щетинка,</a:t>
            </a:r>
          </a:p>
          <a:p>
            <a:pPr>
              <a:lnSpc>
                <a:spcPct val="80000"/>
              </a:lnSpc>
              <a:buFont typeface="Wingdings" pitchFamily="2" charset="2"/>
              <a:buNone/>
            </a:pPr>
            <a:r>
              <a:rPr lang="ru-RU" sz="1400"/>
              <a:t>                        С мятной пастой дружит,</a:t>
            </a:r>
          </a:p>
          <a:p>
            <a:pPr>
              <a:lnSpc>
                <a:spcPct val="80000"/>
              </a:lnSpc>
              <a:buFont typeface="Wingdings" pitchFamily="2" charset="2"/>
              <a:buNone/>
            </a:pPr>
            <a:r>
              <a:rPr lang="ru-RU" sz="1400"/>
              <a:t>                        Нам усердно служит.(Зубная щетка)</a:t>
            </a:r>
          </a:p>
        </p:txBody>
      </p:sp>
    </p:spTree>
  </p:cSld>
  <p:clrMapOvr>
    <a:masterClrMapping/>
  </p:clrMapOvr>
  <p:transition advClick="0" advTm="3000">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143000" y="914400"/>
            <a:ext cx="8755063" cy="1462088"/>
          </a:xfrm>
        </p:spPr>
        <p:txBody>
          <a:bodyPr/>
          <a:lstStyle/>
          <a:p>
            <a:r>
              <a:rPr lang="ru-RU" sz="4000"/>
              <a:t>9.Работа в рабочей тетради «Дневник здоровья».</a:t>
            </a:r>
            <a:br>
              <a:rPr lang="ru-RU" sz="4000"/>
            </a:br>
            <a:endParaRPr lang="ru-RU" sz="4000"/>
          </a:p>
        </p:txBody>
      </p:sp>
      <p:sp>
        <p:nvSpPr>
          <p:cNvPr id="25603" name="Rectangle 3"/>
          <p:cNvSpPr>
            <a:spLocks noGrp="1" noChangeArrowheads="1"/>
          </p:cNvSpPr>
          <p:nvPr>
            <p:ph type="body" idx="1"/>
          </p:nvPr>
        </p:nvSpPr>
        <p:spPr>
          <a:xfrm>
            <a:off x="3810000" y="2017713"/>
            <a:ext cx="5145088" cy="3773487"/>
          </a:xfrm>
        </p:spPr>
        <p:txBody>
          <a:bodyPr/>
          <a:lstStyle/>
          <a:p>
            <a:pPr>
              <a:buFont typeface="Wingdings" pitchFamily="2" charset="2"/>
              <a:buNone/>
            </a:pPr>
            <a:r>
              <a:rPr lang="ru-RU"/>
              <a:t>  Вырежи из приложения № 4 предметы личной гигиены и наклей на странице</a:t>
            </a:r>
          </a:p>
          <a:p>
            <a:pPr>
              <a:buFont typeface="Wingdings" pitchFamily="2" charset="2"/>
              <a:buNone/>
            </a:pPr>
            <a:r>
              <a:rPr lang="ru-RU"/>
              <a:t>  11 по теме «Мое тело», «Выполняем рекомендации».</a:t>
            </a:r>
          </a:p>
        </p:txBody>
      </p:sp>
      <p:pic>
        <p:nvPicPr>
          <p:cNvPr id="25604" name="Picture 4" descr="сканирование0008"/>
          <p:cNvPicPr>
            <a:picLocks noChangeAspect="1" noChangeArrowheads="1"/>
          </p:cNvPicPr>
          <p:nvPr/>
        </p:nvPicPr>
        <p:blipFill>
          <a:blip r:embed="rId2" cstate="email"/>
          <a:srcRect/>
          <a:stretch>
            <a:fillRect/>
          </a:stretch>
        </p:blipFill>
        <p:spPr bwMode="auto">
          <a:xfrm>
            <a:off x="1219200" y="2209800"/>
            <a:ext cx="2212975" cy="3124200"/>
          </a:xfrm>
          <a:prstGeom prst="rect">
            <a:avLst/>
          </a:prstGeom>
          <a:noFill/>
        </p:spPr>
      </p:pic>
    </p:spTree>
  </p:cSld>
  <p:clrMapOvr>
    <a:masterClrMapping/>
  </p:clrMapOvr>
  <p:transition advClick="0" advTm="3000">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219200" y="2590800"/>
            <a:ext cx="7772400" cy="3505200"/>
          </a:xfrm>
        </p:spPr>
        <p:txBody>
          <a:bodyPr/>
          <a:lstStyle/>
          <a:p>
            <a:pPr>
              <a:lnSpc>
                <a:spcPct val="80000"/>
              </a:lnSpc>
              <a:buFont typeface="Wingdings" pitchFamily="2" charset="2"/>
              <a:buNone/>
            </a:pPr>
            <a:r>
              <a:rPr lang="ru-RU" sz="1800" b="1"/>
              <a:t>     Задачи урока: </a:t>
            </a:r>
            <a:r>
              <a:rPr lang="ru-RU" sz="1800"/>
              <a:t>раскрыть понятие «личная гигиена», познакомить учащихся с основными правилами личной гигиены, объяснить, что соблюдение их – важное средство сохранения  здоровья человека, формировать гигиенические навыки и умения, воспитывать культуру здоровья, ведение здорового образа жизни.</a:t>
            </a:r>
            <a:endParaRPr lang="ru-RU" sz="1800" b="1"/>
          </a:p>
          <a:p>
            <a:pPr>
              <a:lnSpc>
                <a:spcPct val="80000"/>
              </a:lnSpc>
              <a:buFont typeface="Wingdings" pitchFamily="2" charset="2"/>
              <a:buNone/>
            </a:pPr>
            <a:r>
              <a:rPr lang="ru-RU" sz="1800" b="1"/>
              <a:t>     Планируемые достижения учащихся: </a:t>
            </a:r>
            <a:r>
              <a:rPr lang="ru-RU" sz="1800"/>
              <a:t>усвоить, что необходимо соблюдать правила личной гигиены для сохранения здоровья, научиться правильно мыть руки и лицо, заботиться о своем здоровье.</a:t>
            </a:r>
            <a:endParaRPr lang="ru-RU" sz="1800" b="1"/>
          </a:p>
          <a:p>
            <a:pPr>
              <a:lnSpc>
                <a:spcPct val="80000"/>
              </a:lnSpc>
              <a:buFont typeface="Wingdings" pitchFamily="2" charset="2"/>
              <a:buNone/>
            </a:pPr>
            <a:r>
              <a:rPr lang="ru-RU" sz="1800" b="1"/>
              <a:t>     Оборудование: </a:t>
            </a:r>
            <a:r>
              <a:rPr lang="ru-RU" sz="1800"/>
              <a:t>таблица «Правила личной гигиены», наглядно-демонстрационный материал, гигиенические средства для практической работы, раздаточный материал, учебник «Мир вокруг нас», рабочая тетрадь   «Дневник здоровья».</a:t>
            </a:r>
          </a:p>
        </p:txBody>
      </p:sp>
      <p:sp>
        <p:nvSpPr>
          <p:cNvPr id="8196" name="Rectangle 4"/>
          <p:cNvSpPr>
            <a:spLocks noGrp="1" noChangeArrowheads="1"/>
          </p:cNvSpPr>
          <p:nvPr>
            <p:ph type="title"/>
          </p:nvPr>
        </p:nvSpPr>
        <p:spPr>
          <a:xfrm>
            <a:off x="304800" y="762000"/>
            <a:ext cx="9448800" cy="1462088"/>
          </a:xfrm>
        </p:spPr>
        <p:txBody>
          <a:bodyPr/>
          <a:lstStyle/>
          <a:p>
            <a:r>
              <a:rPr lang="ru-RU" sz="4000" b="1"/>
              <a:t>Тема: </a:t>
            </a:r>
            <a:r>
              <a:rPr lang="ru-RU" sz="4000"/>
              <a:t>Всероссийский урок здоровья. </a:t>
            </a:r>
            <a:br>
              <a:rPr lang="ru-RU" sz="4000"/>
            </a:br>
            <a:r>
              <a:rPr lang="ru-RU" sz="4000"/>
              <a:t>              «Правила личной гигиены».</a:t>
            </a:r>
            <a:r>
              <a:rPr lang="ru-RU" sz="4000" b="1"/>
              <a:t/>
            </a:r>
            <a:br>
              <a:rPr lang="ru-RU" sz="4000" b="1"/>
            </a:br>
            <a:endParaRPr lang="ru-RU" sz="4000" b="1"/>
          </a:p>
        </p:txBody>
      </p:sp>
    </p:spTree>
  </p:cSld>
  <p:clrMapOvr>
    <a:masterClrMapping/>
  </p:clrMapOvr>
  <p:transition advClick="0" advTm="3000">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43000" y="990600"/>
            <a:ext cx="8374063" cy="1462088"/>
          </a:xfrm>
        </p:spPr>
        <p:txBody>
          <a:bodyPr/>
          <a:lstStyle/>
          <a:p>
            <a:r>
              <a:rPr lang="ru-RU" sz="4000"/>
              <a:t>3. Повторение и закрепление материала урока.</a:t>
            </a:r>
            <a:br>
              <a:rPr lang="ru-RU" sz="4000"/>
            </a:br>
            <a:endParaRPr lang="ru-RU" sz="4000"/>
          </a:p>
        </p:txBody>
      </p:sp>
      <p:sp>
        <p:nvSpPr>
          <p:cNvPr id="26627" name="Rectangle 3"/>
          <p:cNvSpPr>
            <a:spLocks noGrp="1" noChangeArrowheads="1"/>
          </p:cNvSpPr>
          <p:nvPr>
            <p:ph type="body" idx="1"/>
          </p:nvPr>
        </p:nvSpPr>
        <p:spPr/>
        <p:txBody>
          <a:bodyPr/>
          <a:lstStyle/>
          <a:p>
            <a:pPr>
              <a:lnSpc>
                <a:spcPct val="80000"/>
              </a:lnSpc>
              <a:buFont typeface="Wingdings" pitchFamily="2" charset="2"/>
              <a:buNone/>
            </a:pPr>
            <a:r>
              <a:rPr lang="ru-RU" sz="2400"/>
              <a:t>    1.Заключительная беседа.</a:t>
            </a:r>
          </a:p>
          <a:p>
            <a:pPr>
              <a:lnSpc>
                <a:spcPct val="80000"/>
              </a:lnSpc>
              <a:buFont typeface="Wingdings" pitchFamily="2" charset="2"/>
              <a:buNone/>
            </a:pPr>
            <a:r>
              <a:rPr lang="ru-RU" sz="2400"/>
              <a:t>    Ребята, особенно важно следить за чистотой своих рук. Руками вы берете различные предметы: карандаши, ручки, книги, тетради ит.д., беретесь за дверные ручки, притрагиваетесь к различным предметам в туалетных комнатах. На всех этих предметах есть грязь, часто невидимая для глаз. С немытыми руками эта грязь попадает сначала в рот, а затем в организм. С грязью передаются различные болезни от больного человека к здоровому.     Необходимо соблюдать «Правила личной гигиены» и тогда вы будете здоровы.</a:t>
            </a:r>
          </a:p>
        </p:txBody>
      </p:sp>
    </p:spTree>
  </p:cSld>
  <p:clrMapOvr>
    <a:masterClrMapping/>
  </p:clrMapOvr>
  <p:transition advClick="0" advTm="3000">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143000" y="838200"/>
            <a:ext cx="7793038" cy="1462088"/>
          </a:xfrm>
        </p:spPr>
        <p:txBody>
          <a:bodyPr/>
          <a:lstStyle/>
          <a:p>
            <a:r>
              <a:rPr lang="ru-RU" sz="4000"/>
              <a:t>2.Стихотворение «Мой руки».</a:t>
            </a:r>
            <a:br>
              <a:rPr lang="ru-RU" sz="4000"/>
            </a:br>
            <a:endParaRPr lang="ru-RU" sz="4000"/>
          </a:p>
        </p:txBody>
      </p:sp>
      <p:sp>
        <p:nvSpPr>
          <p:cNvPr id="27651" name="Rectangle 3"/>
          <p:cNvSpPr>
            <a:spLocks noGrp="1" noChangeArrowheads="1"/>
          </p:cNvSpPr>
          <p:nvPr>
            <p:ph type="body" idx="1"/>
          </p:nvPr>
        </p:nvSpPr>
        <p:spPr/>
        <p:txBody>
          <a:bodyPr/>
          <a:lstStyle/>
          <a:p>
            <a:pPr>
              <a:lnSpc>
                <a:spcPct val="80000"/>
              </a:lnSpc>
              <a:buFont typeface="Wingdings" pitchFamily="2" charset="2"/>
              <a:buNone/>
            </a:pPr>
            <a:r>
              <a:rPr lang="ru-RU" sz="2000"/>
              <a:t>                         Не видали разве на руках грязь вы?</a:t>
            </a:r>
          </a:p>
          <a:p>
            <a:pPr>
              <a:lnSpc>
                <a:spcPct val="80000"/>
              </a:lnSpc>
              <a:buFont typeface="Wingdings" pitchFamily="2" charset="2"/>
              <a:buNone/>
            </a:pPr>
            <a:r>
              <a:rPr lang="ru-RU" sz="2000"/>
              <a:t>                         А в грязи – живет зараза,</a:t>
            </a:r>
          </a:p>
          <a:p>
            <a:pPr>
              <a:lnSpc>
                <a:spcPct val="80000"/>
              </a:lnSpc>
              <a:buFont typeface="Wingdings" pitchFamily="2" charset="2"/>
              <a:buNone/>
            </a:pPr>
            <a:r>
              <a:rPr lang="ru-RU" sz="2000"/>
              <a:t>                         Незаметная для глаза.</a:t>
            </a:r>
          </a:p>
          <a:p>
            <a:pPr>
              <a:lnSpc>
                <a:spcPct val="80000"/>
              </a:lnSpc>
              <a:buFont typeface="Wingdings" pitchFamily="2" charset="2"/>
              <a:buNone/>
            </a:pPr>
            <a:r>
              <a:rPr lang="ru-RU" sz="2000"/>
              <a:t>                         Если, руки не помыв, пообедать сели мы,</a:t>
            </a:r>
          </a:p>
          <a:p>
            <a:pPr>
              <a:lnSpc>
                <a:spcPct val="80000"/>
              </a:lnSpc>
              <a:buFont typeface="Wingdings" pitchFamily="2" charset="2"/>
              <a:buNone/>
            </a:pPr>
            <a:r>
              <a:rPr lang="ru-RU" sz="2000"/>
              <a:t>                         Вся зараза эта вот к нам отправится в живот.</a:t>
            </a:r>
          </a:p>
          <a:p>
            <a:pPr>
              <a:lnSpc>
                <a:spcPct val="80000"/>
              </a:lnSpc>
              <a:buFont typeface="Wingdings" pitchFamily="2" charset="2"/>
              <a:buNone/>
            </a:pPr>
            <a:r>
              <a:rPr lang="ru-RU" sz="2000"/>
              <a:t>                         Грязные руки грозят бедой.</a:t>
            </a:r>
          </a:p>
          <a:p>
            <a:pPr>
              <a:lnSpc>
                <a:spcPct val="80000"/>
              </a:lnSpc>
              <a:buFont typeface="Wingdings" pitchFamily="2" charset="2"/>
              <a:buNone/>
            </a:pPr>
            <a:r>
              <a:rPr lang="ru-RU" sz="2000"/>
              <a:t>                         Чтобы хворь тебя не сломила,</a:t>
            </a:r>
          </a:p>
          <a:p>
            <a:pPr>
              <a:lnSpc>
                <a:spcPct val="80000"/>
              </a:lnSpc>
              <a:buFont typeface="Wingdings" pitchFamily="2" charset="2"/>
              <a:buNone/>
            </a:pPr>
            <a:r>
              <a:rPr lang="ru-RU" sz="2000"/>
              <a:t>                         Будь культурен: перед едой мой руки мылом!</a:t>
            </a:r>
          </a:p>
          <a:p>
            <a:pPr>
              <a:lnSpc>
                <a:spcPct val="80000"/>
              </a:lnSpc>
              <a:buFont typeface="Wingdings" pitchFamily="2" charset="2"/>
              <a:buNone/>
            </a:pPr>
            <a:r>
              <a:rPr lang="ru-RU" sz="2000"/>
              <a:t>                         Будь аккуратен, забудь лень,</a:t>
            </a:r>
          </a:p>
          <a:p>
            <a:pPr>
              <a:lnSpc>
                <a:spcPct val="80000"/>
              </a:lnSpc>
              <a:buFont typeface="Wingdings" pitchFamily="2" charset="2"/>
              <a:buNone/>
            </a:pPr>
            <a:r>
              <a:rPr lang="ru-RU" sz="2000"/>
              <a:t>                         Чистить зубы</a:t>
            </a:r>
          </a:p>
          <a:p>
            <a:pPr>
              <a:lnSpc>
                <a:spcPct val="80000"/>
              </a:lnSpc>
              <a:buFont typeface="Wingdings" pitchFamily="2" charset="2"/>
              <a:buNone/>
            </a:pPr>
            <a:r>
              <a:rPr lang="ru-RU" sz="2000"/>
              <a:t>                         Нужно каждый день.</a:t>
            </a:r>
          </a:p>
          <a:p>
            <a:pPr>
              <a:lnSpc>
                <a:spcPct val="80000"/>
              </a:lnSpc>
              <a:buFont typeface="Wingdings" pitchFamily="2" charset="2"/>
              <a:buNone/>
            </a:pPr>
            <a:r>
              <a:rPr lang="ru-RU" sz="2000"/>
              <a:t>                                                             (В.Маяковский)</a:t>
            </a:r>
          </a:p>
        </p:txBody>
      </p:sp>
      <p:pic>
        <p:nvPicPr>
          <p:cNvPr id="27652" name="Picture 4" descr="сканирование0004"/>
          <p:cNvPicPr>
            <a:picLocks noChangeAspect="1" noChangeArrowheads="1"/>
          </p:cNvPicPr>
          <p:nvPr/>
        </p:nvPicPr>
        <p:blipFill>
          <a:blip r:embed="rId2" cstate="email"/>
          <a:srcRect/>
          <a:stretch>
            <a:fillRect/>
          </a:stretch>
        </p:blipFill>
        <p:spPr bwMode="auto">
          <a:xfrm>
            <a:off x="762000" y="2667000"/>
            <a:ext cx="1943100" cy="2606675"/>
          </a:xfrm>
          <a:prstGeom prst="rect">
            <a:avLst/>
          </a:prstGeom>
          <a:noFill/>
        </p:spPr>
      </p:pic>
    </p:spTree>
  </p:cSld>
  <p:clrMapOvr>
    <a:masterClrMapping/>
  </p:clrMapOvr>
  <p:transition advClick="0" advTm="3000">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066800" y="914400"/>
            <a:ext cx="8526463" cy="1462088"/>
          </a:xfrm>
        </p:spPr>
        <p:txBody>
          <a:bodyPr/>
          <a:lstStyle/>
          <a:p>
            <a:r>
              <a:rPr lang="ru-RU" sz="4000"/>
              <a:t>3.Работа с таблицей «Правила личной гигиены».</a:t>
            </a:r>
            <a:r>
              <a:rPr lang="ru-RU" sz="4000" b="1"/>
              <a:t/>
            </a:r>
            <a:br>
              <a:rPr lang="ru-RU" sz="4000" b="1"/>
            </a:br>
            <a:endParaRPr lang="ru-RU" sz="4000" b="1"/>
          </a:p>
        </p:txBody>
      </p:sp>
      <p:sp>
        <p:nvSpPr>
          <p:cNvPr id="28675" name="Rectangle 3"/>
          <p:cNvSpPr>
            <a:spLocks noGrp="1" noChangeArrowheads="1"/>
          </p:cNvSpPr>
          <p:nvPr>
            <p:ph type="body" idx="1"/>
          </p:nvPr>
        </p:nvSpPr>
        <p:spPr>
          <a:xfrm>
            <a:off x="1905000" y="2133600"/>
            <a:ext cx="5943600" cy="4114800"/>
          </a:xfrm>
        </p:spPr>
        <p:txBody>
          <a:bodyPr/>
          <a:lstStyle/>
          <a:p>
            <a:pPr>
              <a:lnSpc>
                <a:spcPct val="80000"/>
              </a:lnSpc>
              <a:buFont typeface="Wingdings" pitchFamily="2" charset="2"/>
              <a:buNone/>
            </a:pPr>
            <a:r>
              <a:rPr lang="ru-RU" sz="1400" b="1"/>
              <a:t>      </a:t>
            </a:r>
            <a:r>
              <a:rPr lang="ru-RU" sz="1400" b="1">
                <a:solidFill>
                  <a:schemeClr val="folHlink"/>
                </a:solidFill>
              </a:rPr>
              <a:t>Правила личной гигиены.</a:t>
            </a:r>
            <a:endParaRPr lang="ru-RU" sz="1400">
              <a:solidFill>
                <a:schemeClr val="folHlink"/>
              </a:solidFill>
            </a:endParaRPr>
          </a:p>
          <a:p>
            <a:pPr>
              <a:lnSpc>
                <a:spcPct val="80000"/>
              </a:lnSpc>
              <a:buFont typeface="Wingdings" pitchFamily="2" charset="2"/>
              <a:buNone/>
            </a:pPr>
            <a:r>
              <a:rPr lang="ru-RU" sz="1400" b="1"/>
              <a:t>Умывайся утром и перед сном.</a:t>
            </a:r>
          </a:p>
          <a:p>
            <a:pPr>
              <a:lnSpc>
                <a:spcPct val="80000"/>
              </a:lnSpc>
              <a:buFont typeface="Wingdings" pitchFamily="2" charset="2"/>
              <a:buNone/>
            </a:pPr>
            <a:r>
              <a:rPr lang="ru-RU" sz="1400" b="1"/>
              <a:t>Мой уши, шею каждый день.</a:t>
            </a:r>
          </a:p>
          <a:p>
            <a:pPr>
              <a:lnSpc>
                <a:spcPct val="80000"/>
              </a:lnSpc>
              <a:buFont typeface="Wingdings" pitchFamily="2" charset="2"/>
              <a:buNone/>
            </a:pPr>
            <a:r>
              <a:rPr lang="ru-RU" sz="1400" b="1"/>
              <a:t>Чисть зубы, после еды полощи рот.</a:t>
            </a:r>
          </a:p>
          <a:p>
            <a:pPr>
              <a:lnSpc>
                <a:spcPct val="80000"/>
              </a:lnSpc>
              <a:buFont typeface="Wingdings" pitchFamily="2" charset="2"/>
              <a:buNone/>
            </a:pPr>
            <a:r>
              <a:rPr lang="ru-RU" sz="1400" b="1"/>
              <a:t>Мой руки перед едой и после каждого загрязнения.</a:t>
            </a:r>
          </a:p>
          <a:p>
            <a:pPr>
              <a:lnSpc>
                <a:spcPct val="80000"/>
              </a:lnSpc>
              <a:buFont typeface="Wingdings" pitchFamily="2" charset="2"/>
              <a:buNone/>
            </a:pPr>
            <a:r>
              <a:rPr lang="ru-RU" sz="1400" b="1"/>
              <a:t>Содержи волосы в чистоте.</a:t>
            </a:r>
          </a:p>
          <a:p>
            <a:pPr>
              <a:lnSpc>
                <a:spcPct val="80000"/>
              </a:lnSpc>
              <a:buFont typeface="Wingdings" pitchFamily="2" charset="2"/>
              <a:buNone/>
            </a:pPr>
            <a:r>
              <a:rPr lang="ru-RU" sz="1400" b="1"/>
              <a:t>Мой ноги перед сном.</a:t>
            </a:r>
          </a:p>
          <a:p>
            <a:pPr>
              <a:lnSpc>
                <a:spcPct val="80000"/>
              </a:lnSpc>
              <a:buFont typeface="Wingdings" pitchFamily="2" charset="2"/>
              <a:buNone/>
            </a:pPr>
            <a:r>
              <a:rPr lang="ru-RU" sz="1400" b="1"/>
              <a:t>Коротко стриги ногти.</a:t>
            </a:r>
          </a:p>
          <a:p>
            <a:pPr>
              <a:lnSpc>
                <a:spcPct val="80000"/>
              </a:lnSpc>
              <a:buFont typeface="Wingdings" pitchFamily="2" charset="2"/>
              <a:buNone/>
            </a:pPr>
            <a:r>
              <a:rPr lang="ru-RU" sz="1400" b="1"/>
              <a:t>Еженедельно мой все тело.</a:t>
            </a:r>
          </a:p>
          <a:p>
            <a:pPr>
              <a:lnSpc>
                <a:spcPct val="80000"/>
              </a:lnSpc>
              <a:buFont typeface="Wingdings" pitchFamily="2" charset="2"/>
              <a:buNone/>
            </a:pPr>
            <a:r>
              <a:rPr lang="ru-RU" sz="1400" b="1"/>
              <a:t>Не три глаза руками.</a:t>
            </a:r>
          </a:p>
          <a:p>
            <a:pPr>
              <a:lnSpc>
                <a:spcPct val="80000"/>
              </a:lnSpc>
              <a:buFont typeface="Wingdings" pitchFamily="2" charset="2"/>
              <a:buNone/>
            </a:pPr>
            <a:r>
              <a:rPr lang="ru-RU" sz="1400" b="1"/>
              <a:t>Пользуйся носовым платком.</a:t>
            </a:r>
          </a:p>
          <a:p>
            <a:pPr>
              <a:lnSpc>
                <a:spcPct val="80000"/>
              </a:lnSpc>
              <a:buFont typeface="Wingdings" pitchFamily="2" charset="2"/>
              <a:buNone/>
            </a:pPr>
            <a:r>
              <a:rPr lang="ru-RU" sz="1400" b="1"/>
              <a:t>                                        </a:t>
            </a:r>
            <a:r>
              <a:rPr lang="ru-RU" sz="1400"/>
              <a:t> </a:t>
            </a:r>
            <a:r>
              <a:rPr lang="ru-RU" sz="1400" b="1"/>
              <a:t>Что нужно делать?</a:t>
            </a:r>
            <a:endParaRPr lang="ru-RU" sz="1400"/>
          </a:p>
          <a:p>
            <a:pPr>
              <a:lnSpc>
                <a:spcPct val="80000"/>
              </a:lnSpc>
              <a:buFont typeface="Wingdings" pitchFamily="2" charset="2"/>
              <a:buNone/>
            </a:pPr>
            <a:r>
              <a:rPr lang="ru-RU" sz="1400"/>
              <a:t>                                                                 </a:t>
            </a:r>
          </a:p>
          <a:p>
            <a:pPr>
              <a:lnSpc>
                <a:spcPct val="80000"/>
              </a:lnSpc>
              <a:buFont typeface="Wingdings" pitchFamily="2" charset="2"/>
              <a:buNone/>
            </a:pPr>
            <a:r>
              <a:rPr lang="ru-RU" sz="1400"/>
              <a:t>              1-2 раза       Несколько раз       1 раз в две       1 раз</a:t>
            </a:r>
          </a:p>
          <a:p>
            <a:pPr>
              <a:lnSpc>
                <a:spcPct val="80000"/>
              </a:lnSpc>
              <a:buFont typeface="Wingdings" pitchFamily="2" charset="2"/>
              <a:buNone/>
            </a:pPr>
            <a:r>
              <a:rPr lang="ru-RU" sz="1400"/>
              <a:t>              В день         в неделю                 недели             в неделю</a:t>
            </a:r>
          </a:p>
          <a:p>
            <a:pPr>
              <a:lnSpc>
                <a:spcPct val="80000"/>
              </a:lnSpc>
              <a:buFont typeface="Wingdings" pitchFamily="2" charset="2"/>
              <a:buNone/>
            </a:pPr>
            <a:r>
              <a:rPr lang="ru-RU" sz="1400"/>
              <a:t>      4.Ответы на вопросы по теме урока.</a:t>
            </a:r>
          </a:p>
          <a:p>
            <a:pPr>
              <a:lnSpc>
                <a:spcPct val="80000"/>
              </a:lnSpc>
              <a:buFont typeface="Wingdings" pitchFamily="2" charset="2"/>
              <a:buNone/>
            </a:pPr>
            <a:r>
              <a:rPr lang="ru-RU" sz="1400"/>
              <a:t>          1. Сколько раз в день необходимо умываться?</a:t>
            </a:r>
          </a:p>
          <a:p>
            <a:pPr>
              <a:lnSpc>
                <a:spcPct val="80000"/>
              </a:lnSpc>
              <a:buFont typeface="Wingdings" pitchFamily="2" charset="2"/>
              <a:buNone/>
            </a:pPr>
            <a:r>
              <a:rPr lang="ru-RU" sz="1400"/>
              <a:t>          2. Как часто нужно мыть тело, голову?</a:t>
            </a:r>
          </a:p>
          <a:p>
            <a:pPr>
              <a:lnSpc>
                <a:spcPct val="80000"/>
              </a:lnSpc>
              <a:buFont typeface="Wingdings" pitchFamily="2" charset="2"/>
              <a:buNone/>
            </a:pPr>
            <a:r>
              <a:rPr lang="ru-RU" sz="1400"/>
              <a:t>          3. Как нужно следить за чистотой рук, ногтей, ног?</a:t>
            </a:r>
          </a:p>
        </p:txBody>
      </p:sp>
    </p:spTree>
  </p:cSld>
  <p:clrMapOvr>
    <a:masterClrMapping/>
  </p:clrMapOvr>
  <p:transition advClick="0" advTm="3000">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ru-RU" sz="4000"/>
              <a:t>5. Стихи «Это полезно знать!»</a:t>
            </a:r>
            <a:br>
              <a:rPr lang="ru-RU" sz="4000"/>
            </a:br>
            <a:endParaRPr lang="ru-RU" sz="4000"/>
          </a:p>
        </p:txBody>
      </p:sp>
      <p:sp>
        <p:nvSpPr>
          <p:cNvPr id="29699" name="Rectangle 3"/>
          <p:cNvSpPr>
            <a:spLocks noGrp="1" noChangeArrowheads="1"/>
          </p:cNvSpPr>
          <p:nvPr>
            <p:ph type="body" idx="1"/>
          </p:nvPr>
        </p:nvSpPr>
        <p:spPr>
          <a:xfrm>
            <a:off x="381000" y="1981200"/>
            <a:ext cx="7772400" cy="4114800"/>
          </a:xfrm>
        </p:spPr>
        <p:txBody>
          <a:bodyPr/>
          <a:lstStyle/>
          <a:p>
            <a:pPr>
              <a:lnSpc>
                <a:spcPct val="80000"/>
              </a:lnSpc>
              <a:buFont typeface="Wingdings" pitchFamily="2" charset="2"/>
              <a:buNone/>
            </a:pPr>
            <a:r>
              <a:rPr lang="ru-RU" sz="1200"/>
              <a:t>                   </a:t>
            </a:r>
            <a:r>
              <a:rPr lang="ru-RU" sz="1200" b="1"/>
              <a:t>Гигиену очень строго</a:t>
            </a:r>
          </a:p>
          <a:p>
            <a:pPr>
              <a:lnSpc>
                <a:spcPct val="80000"/>
              </a:lnSpc>
              <a:buFont typeface="Wingdings" pitchFamily="2" charset="2"/>
              <a:buNone/>
            </a:pPr>
            <a:r>
              <a:rPr lang="ru-RU" sz="1200" b="1"/>
              <a:t>                   Надо соблюдать всегда…</a:t>
            </a:r>
          </a:p>
          <a:p>
            <a:pPr>
              <a:lnSpc>
                <a:spcPct val="80000"/>
              </a:lnSpc>
              <a:buFont typeface="Wingdings" pitchFamily="2" charset="2"/>
              <a:buNone/>
            </a:pPr>
            <a:r>
              <a:rPr lang="ru-RU" sz="1200" b="1"/>
              <a:t>                   Под ногтями грязи много,</a:t>
            </a:r>
          </a:p>
          <a:p>
            <a:pPr>
              <a:lnSpc>
                <a:spcPct val="80000"/>
              </a:lnSpc>
              <a:buFont typeface="Wingdings" pitchFamily="2" charset="2"/>
              <a:buNone/>
            </a:pPr>
            <a:r>
              <a:rPr lang="ru-RU" sz="1200" b="1"/>
              <a:t>                   Хоть она и не видна.</a:t>
            </a:r>
          </a:p>
          <a:p>
            <a:pPr>
              <a:lnSpc>
                <a:spcPct val="80000"/>
              </a:lnSpc>
              <a:buFont typeface="Wingdings" pitchFamily="2" charset="2"/>
              <a:buNone/>
            </a:pPr>
            <a:r>
              <a:rPr lang="ru-RU" sz="1200" b="1"/>
              <a:t>                   Грязь микробами пугает;</a:t>
            </a:r>
          </a:p>
          <a:p>
            <a:pPr>
              <a:lnSpc>
                <a:spcPct val="80000"/>
              </a:lnSpc>
              <a:buFont typeface="Wingdings" pitchFamily="2" charset="2"/>
              <a:buNone/>
            </a:pPr>
            <a:r>
              <a:rPr lang="ru-RU" sz="1200" b="1"/>
              <a:t>                   Ох, коварные они!</a:t>
            </a:r>
          </a:p>
          <a:p>
            <a:pPr>
              <a:lnSpc>
                <a:spcPct val="80000"/>
              </a:lnSpc>
              <a:buFont typeface="Wingdings" pitchFamily="2" charset="2"/>
              <a:buNone/>
            </a:pPr>
            <a:r>
              <a:rPr lang="ru-RU" sz="1200" b="1"/>
              <a:t>                   Ведь от них заболевают </a:t>
            </a:r>
          </a:p>
          <a:p>
            <a:pPr>
              <a:lnSpc>
                <a:spcPct val="80000"/>
              </a:lnSpc>
              <a:buFont typeface="Wingdings" pitchFamily="2" charset="2"/>
              <a:buNone/>
            </a:pPr>
            <a:r>
              <a:rPr lang="ru-RU" sz="1200" b="1"/>
              <a:t>                   Люди в считанные дни.</a:t>
            </a:r>
          </a:p>
          <a:p>
            <a:pPr>
              <a:lnSpc>
                <a:spcPct val="80000"/>
              </a:lnSpc>
              <a:buFont typeface="Wingdings" pitchFamily="2" charset="2"/>
              <a:buNone/>
            </a:pPr>
            <a:r>
              <a:rPr lang="ru-RU" sz="1200" b="1"/>
              <a:t>                   Если руки моешь с мылом,</a:t>
            </a:r>
          </a:p>
          <a:p>
            <a:pPr>
              <a:lnSpc>
                <a:spcPct val="80000"/>
              </a:lnSpc>
              <a:buFont typeface="Wingdings" pitchFamily="2" charset="2"/>
              <a:buNone/>
            </a:pPr>
            <a:r>
              <a:rPr lang="ru-RU" sz="1200" b="1"/>
              <a:t>                   То микробы поскорей</a:t>
            </a:r>
          </a:p>
          <a:p>
            <a:pPr>
              <a:lnSpc>
                <a:spcPct val="80000"/>
              </a:lnSpc>
              <a:buFont typeface="Wingdings" pitchFamily="2" charset="2"/>
              <a:buNone/>
            </a:pPr>
            <a:r>
              <a:rPr lang="ru-RU" sz="1200" b="1"/>
              <a:t>                   Прячут под ногтями силу</a:t>
            </a:r>
          </a:p>
          <a:p>
            <a:pPr>
              <a:lnSpc>
                <a:spcPct val="80000"/>
              </a:lnSpc>
              <a:buFont typeface="Wingdings" pitchFamily="2" charset="2"/>
              <a:buNone/>
            </a:pPr>
            <a:r>
              <a:rPr lang="ru-RU" sz="1200" b="1"/>
              <a:t>                   И глядят из-под ногтей.</a:t>
            </a:r>
          </a:p>
          <a:p>
            <a:pPr>
              <a:lnSpc>
                <a:spcPct val="80000"/>
              </a:lnSpc>
              <a:buFont typeface="Wingdings" pitchFamily="2" charset="2"/>
              <a:buNone/>
            </a:pPr>
            <a:r>
              <a:rPr lang="ru-RU" sz="1200" b="1"/>
              <a:t>                   И бывают же на свете,</a:t>
            </a:r>
          </a:p>
          <a:p>
            <a:pPr>
              <a:lnSpc>
                <a:spcPct val="80000"/>
              </a:lnSpc>
              <a:buFont typeface="Wingdings" pitchFamily="2" charset="2"/>
              <a:buNone/>
            </a:pPr>
            <a:r>
              <a:rPr lang="ru-RU" sz="1200" b="1"/>
              <a:t>                   Словно выросли в лесу,</a:t>
            </a:r>
          </a:p>
          <a:p>
            <a:pPr>
              <a:lnSpc>
                <a:spcPct val="80000"/>
              </a:lnSpc>
              <a:buFont typeface="Wingdings" pitchFamily="2" charset="2"/>
              <a:buNone/>
            </a:pPr>
            <a:r>
              <a:rPr lang="ru-RU" sz="1200" b="1"/>
              <a:t>                   Непонятливые дети:</a:t>
            </a:r>
          </a:p>
          <a:p>
            <a:pPr>
              <a:lnSpc>
                <a:spcPct val="80000"/>
              </a:lnSpc>
              <a:buFont typeface="Wingdings" pitchFamily="2" charset="2"/>
              <a:buNone/>
            </a:pPr>
            <a:r>
              <a:rPr lang="ru-RU" sz="1200" b="1"/>
              <a:t>                   Ногти грязные грызут.</a:t>
            </a:r>
          </a:p>
          <a:p>
            <a:pPr>
              <a:lnSpc>
                <a:spcPct val="80000"/>
              </a:lnSpc>
              <a:buFont typeface="Wingdings" pitchFamily="2" charset="2"/>
              <a:buNone/>
            </a:pPr>
            <a:r>
              <a:rPr lang="ru-RU" sz="1200" b="1"/>
              <a:t>                    Не грызите ногти, дети,</a:t>
            </a:r>
          </a:p>
          <a:p>
            <a:pPr>
              <a:lnSpc>
                <a:spcPct val="80000"/>
              </a:lnSpc>
              <a:buFont typeface="Wingdings" pitchFamily="2" charset="2"/>
              <a:buNone/>
            </a:pPr>
            <a:r>
              <a:rPr lang="ru-RU" sz="1200" b="1"/>
              <a:t>                    Не тяните пальцы в рот.</a:t>
            </a:r>
          </a:p>
          <a:p>
            <a:pPr>
              <a:lnSpc>
                <a:spcPct val="80000"/>
              </a:lnSpc>
              <a:buFont typeface="Wingdings" pitchFamily="2" charset="2"/>
              <a:buNone/>
            </a:pPr>
            <a:r>
              <a:rPr lang="ru-RU" sz="1200" b="1"/>
              <a:t>                    Это правило, поверьте,</a:t>
            </a:r>
          </a:p>
          <a:p>
            <a:pPr>
              <a:lnSpc>
                <a:spcPct val="80000"/>
              </a:lnSpc>
              <a:buFont typeface="Wingdings" pitchFamily="2" charset="2"/>
              <a:buNone/>
            </a:pPr>
            <a:r>
              <a:rPr lang="ru-RU" sz="1200" b="1"/>
              <a:t>                    Лишь на пользу вам пойдет. </a:t>
            </a:r>
          </a:p>
          <a:p>
            <a:pPr>
              <a:lnSpc>
                <a:spcPct val="80000"/>
              </a:lnSpc>
              <a:buFont typeface="Wingdings" pitchFamily="2" charset="2"/>
              <a:buNone/>
            </a:pPr>
            <a:r>
              <a:rPr lang="ru-RU" sz="1200" b="1"/>
              <a:t>                   4</a:t>
            </a:r>
            <a:r>
              <a:rPr lang="en-US" sz="1200" b="1"/>
              <a:t>. Итог урока.</a:t>
            </a:r>
            <a:endParaRPr lang="ru-RU" sz="1200" b="1"/>
          </a:p>
        </p:txBody>
      </p:sp>
      <p:pic>
        <p:nvPicPr>
          <p:cNvPr id="29700" name="Picture 4" descr="все фото со школьного фотоаппарата 138"/>
          <p:cNvPicPr>
            <a:picLocks noChangeAspect="1" noChangeArrowheads="1"/>
          </p:cNvPicPr>
          <p:nvPr/>
        </p:nvPicPr>
        <p:blipFill>
          <a:blip r:embed="rId2" cstate="email"/>
          <a:srcRect/>
          <a:stretch>
            <a:fillRect/>
          </a:stretch>
        </p:blipFill>
        <p:spPr bwMode="auto">
          <a:xfrm>
            <a:off x="4495800" y="2209800"/>
            <a:ext cx="4268788" cy="3708400"/>
          </a:xfrm>
          <a:prstGeom prst="rect">
            <a:avLst/>
          </a:prstGeom>
          <a:noFill/>
        </p:spPr>
      </p:pic>
    </p:spTree>
  </p:cSld>
  <p:clrMapOvr>
    <a:masterClrMapping/>
  </p:clrMapOvr>
  <p:transition advClick="0" advTm="3000">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IMG_1885"/>
          <p:cNvPicPr>
            <a:picLocks noChangeAspect="1" noChangeArrowheads="1"/>
          </p:cNvPicPr>
          <p:nvPr/>
        </p:nvPicPr>
        <p:blipFill>
          <a:blip r:embed="rId2" cstate="email"/>
          <a:srcRect/>
          <a:stretch>
            <a:fillRect/>
          </a:stretch>
        </p:blipFill>
        <p:spPr bwMode="auto">
          <a:xfrm>
            <a:off x="1752600" y="2057400"/>
            <a:ext cx="5638800" cy="4229100"/>
          </a:xfrm>
          <a:prstGeom prst="rect">
            <a:avLst/>
          </a:prstGeom>
          <a:noFill/>
        </p:spPr>
      </p:pic>
    </p:spTree>
  </p:cSld>
  <p:clrMapOvr>
    <a:masterClrMapping/>
  </p:clrMapOvr>
  <p:transition advClick="0" advTm="3000">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p:txBody>
          <a:bodyPr/>
          <a:lstStyle/>
          <a:p>
            <a:pPr>
              <a:lnSpc>
                <a:spcPct val="80000"/>
              </a:lnSpc>
              <a:buFont typeface="Wingdings" pitchFamily="2" charset="2"/>
              <a:buNone/>
            </a:pPr>
            <a:r>
              <a:rPr lang="ru-RU" sz="1800"/>
              <a:t>1. Организационный момент. Введение в тему урока.</a:t>
            </a:r>
          </a:p>
          <a:p>
            <a:pPr>
              <a:lnSpc>
                <a:spcPct val="80000"/>
              </a:lnSpc>
              <a:buFont typeface="Wingdings" pitchFamily="2" charset="2"/>
              <a:buNone/>
            </a:pPr>
            <a:r>
              <a:rPr lang="ru-RU" sz="1800"/>
              <a:t>      (Отгадайте загадку)</a:t>
            </a:r>
          </a:p>
          <a:p>
            <a:pPr>
              <a:lnSpc>
                <a:spcPct val="80000"/>
              </a:lnSpc>
              <a:buFont typeface="Wingdings" pitchFamily="2" charset="2"/>
              <a:buNone/>
            </a:pPr>
            <a:r>
              <a:rPr lang="ru-RU" sz="1800"/>
              <a:t>      Яростно река ревет</a:t>
            </a:r>
          </a:p>
          <a:p>
            <a:pPr>
              <a:lnSpc>
                <a:spcPct val="80000"/>
              </a:lnSpc>
              <a:buFont typeface="Wingdings" pitchFamily="2" charset="2"/>
              <a:buNone/>
            </a:pPr>
            <a:r>
              <a:rPr lang="ru-RU" sz="1800"/>
              <a:t>      И разламывает лед.</a:t>
            </a:r>
          </a:p>
          <a:p>
            <a:pPr>
              <a:lnSpc>
                <a:spcPct val="80000"/>
              </a:lnSpc>
              <a:buFont typeface="Wingdings" pitchFamily="2" charset="2"/>
              <a:buNone/>
            </a:pPr>
            <a:r>
              <a:rPr lang="ru-RU" sz="1800"/>
              <a:t>      В домик свой скворец вернулся,</a:t>
            </a:r>
          </a:p>
          <a:p>
            <a:pPr>
              <a:lnSpc>
                <a:spcPct val="80000"/>
              </a:lnSpc>
              <a:buFont typeface="Wingdings" pitchFamily="2" charset="2"/>
              <a:buNone/>
            </a:pPr>
            <a:r>
              <a:rPr lang="ru-RU" sz="1800"/>
              <a:t>      А в лесу медведь проснулся.</a:t>
            </a:r>
          </a:p>
          <a:p>
            <a:pPr>
              <a:lnSpc>
                <a:spcPct val="80000"/>
              </a:lnSpc>
              <a:buFont typeface="Wingdings" pitchFamily="2" charset="2"/>
              <a:buNone/>
            </a:pPr>
            <a:r>
              <a:rPr lang="ru-RU" sz="1800"/>
              <a:t>      В небе жаворонка трель.</a:t>
            </a:r>
          </a:p>
          <a:p>
            <a:pPr>
              <a:lnSpc>
                <a:spcPct val="80000"/>
              </a:lnSpc>
              <a:buFont typeface="Wingdings" pitchFamily="2" charset="2"/>
              <a:buNone/>
            </a:pPr>
            <a:r>
              <a:rPr lang="ru-RU" sz="1800"/>
              <a:t>      Кто же к нам пришел?    (Апрель).</a:t>
            </a:r>
            <a:endParaRPr lang="ru-RU" sz="1800" b="1"/>
          </a:p>
          <a:p>
            <a:pPr>
              <a:lnSpc>
                <a:spcPct val="80000"/>
              </a:lnSpc>
              <a:buFont typeface="Wingdings" pitchFamily="2" charset="2"/>
              <a:buNone/>
            </a:pPr>
            <a:r>
              <a:rPr lang="ru-RU" sz="1800" b="1"/>
              <a:t>     Учитель. </a:t>
            </a:r>
            <a:r>
              <a:rPr lang="ru-RU" sz="1800"/>
              <a:t>Апрель, - это свежий воздух, время, когда пригревает солнышко.  Апрель – прекрасный месяц не только для активной учебы, но и для укрепления здоровья. Не зря ежегодно 7 апреля на планете отмечается праздник </a:t>
            </a:r>
            <a:r>
              <a:rPr lang="ru-RU" sz="1800" b="1"/>
              <a:t>«Всемирный день здоровья».</a:t>
            </a:r>
            <a:endParaRPr lang="ru-RU" sz="1800"/>
          </a:p>
          <a:p>
            <a:pPr>
              <a:lnSpc>
                <a:spcPct val="80000"/>
              </a:lnSpc>
              <a:buFont typeface="Wingdings" pitchFamily="2" charset="2"/>
              <a:buNone/>
            </a:pPr>
            <a:r>
              <a:rPr lang="ru-RU" sz="1800"/>
              <a:t>      - Что вам известно о здоровье?</a:t>
            </a:r>
          </a:p>
          <a:p>
            <a:pPr>
              <a:lnSpc>
                <a:spcPct val="80000"/>
              </a:lnSpc>
              <a:buFont typeface="Wingdings" pitchFamily="2" charset="2"/>
              <a:buNone/>
            </a:pPr>
            <a:r>
              <a:rPr lang="ru-RU" sz="1800"/>
              <a:t>    (Свободные высказывания детей).</a:t>
            </a:r>
          </a:p>
        </p:txBody>
      </p:sp>
      <p:sp>
        <p:nvSpPr>
          <p:cNvPr id="10244" name="Rectangle 4"/>
          <p:cNvSpPr>
            <a:spLocks noGrp="1" noChangeArrowheads="1"/>
          </p:cNvSpPr>
          <p:nvPr>
            <p:ph type="title"/>
          </p:nvPr>
        </p:nvSpPr>
        <p:spPr>
          <a:xfrm>
            <a:off x="1143000" y="609600"/>
            <a:ext cx="7793038" cy="1462088"/>
          </a:xfrm>
        </p:spPr>
        <p:txBody>
          <a:bodyPr/>
          <a:lstStyle/>
          <a:p>
            <a:r>
              <a:rPr lang="ru-RU" b="1"/>
              <a:t>Ход урока</a:t>
            </a:r>
            <a:r>
              <a:rPr lang="ru-RU"/>
              <a:t/>
            </a:r>
            <a:br>
              <a:rPr lang="ru-RU"/>
            </a:br>
            <a:endParaRPr lang="ru-RU"/>
          </a:p>
        </p:txBody>
      </p:sp>
    </p:spTree>
  </p:cSld>
  <p:clrMapOvr>
    <a:masterClrMapping/>
  </p:clrMapOvr>
  <p:transition advClick="0" advTm="3000">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43000" y="1295400"/>
            <a:ext cx="8526463" cy="1081088"/>
          </a:xfrm>
        </p:spPr>
        <p:txBody>
          <a:bodyPr/>
          <a:lstStyle/>
          <a:p>
            <a:r>
              <a:rPr lang="ru-RU" sz="4000"/>
              <a:t>2. Всемирный день здоровья – беседа.</a:t>
            </a:r>
            <a:r>
              <a:rPr lang="ru-RU" sz="4000" b="1"/>
              <a:t/>
            </a:r>
            <a:br>
              <a:rPr lang="ru-RU" sz="4000" b="1"/>
            </a:br>
            <a:endParaRPr lang="ru-RU" sz="4000" b="1"/>
          </a:p>
        </p:txBody>
      </p:sp>
      <p:sp>
        <p:nvSpPr>
          <p:cNvPr id="11267" name="Rectangle 3"/>
          <p:cNvSpPr>
            <a:spLocks noGrp="1" noChangeArrowheads="1"/>
          </p:cNvSpPr>
          <p:nvPr>
            <p:ph type="body" idx="1"/>
          </p:nvPr>
        </p:nvSpPr>
        <p:spPr>
          <a:xfrm>
            <a:off x="1182688" y="2017713"/>
            <a:ext cx="7772400" cy="4840287"/>
          </a:xfrm>
        </p:spPr>
        <p:txBody>
          <a:bodyPr/>
          <a:lstStyle/>
          <a:p>
            <a:pPr>
              <a:lnSpc>
                <a:spcPct val="80000"/>
              </a:lnSpc>
              <a:buFont typeface="Wingdings" pitchFamily="2" charset="2"/>
              <a:buNone/>
            </a:pPr>
            <a:r>
              <a:rPr lang="ru-RU" sz="1200"/>
              <a:t>           Всемирный день здоровья отмечается в день создания Всемирной организации здравоохранения – ВОЗ – в 1948 году. За время, прошедшее с этого момента, членами Всемирной организации стали около двухсот государств мира.</a:t>
            </a:r>
          </a:p>
          <a:p>
            <a:pPr>
              <a:lnSpc>
                <a:spcPct val="80000"/>
              </a:lnSpc>
              <a:buFont typeface="Wingdings" pitchFamily="2" charset="2"/>
              <a:buNone/>
            </a:pPr>
            <a:r>
              <a:rPr lang="ru-RU" sz="1200"/>
              <a:t>            Ежегодное проведение Дня здоровья стало традицией с 1950 года. Он проводится для того, чтобы люди могли понять, как много значит здоровье в их жизни, и решить, что им нужно сделать, чтобы здоровье людей во всем мире стало лучше.</a:t>
            </a:r>
          </a:p>
          <a:p>
            <a:pPr>
              <a:lnSpc>
                <a:spcPct val="80000"/>
              </a:lnSpc>
              <a:buFont typeface="Wingdings" pitchFamily="2" charset="2"/>
              <a:buNone/>
            </a:pPr>
            <a:r>
              <a:rPr lang="ru-RU" sz="1200"/>
              <a:t>            Для проведения Всемирного дня здоровья каждый год выбирается новая тема, чтобы подчеркнуть волнующие вопросы здоровья.</a:t>
            </a:r>
          </a:p>
          <a:p>
            <a:pPr>
              <a:lnSpc>
                <a:spcPct val="80000"/>
              </a:lnSpc>
              <a:buFont typeface="Wingdings" pitchFamily="2" charset="2"/>
              <a:buNone/>
            </a:pPr>
            <a:r>
              <a:rPr lang="ru-RU" sz="1200"/>
              <a:t>            Основная тема</a:t>
            </a:r>
            <a:r>
              <a:rPr lang="ru-RU" sz="1200" b="1"/>
              <a:t> Всемирного дня здоровья 2010 года </a:t>
            </a:r>
            <a:r>
              <a:rPr lang="ru-RU" sz="1200"/>
              <a:t>будет урбанизация и здоровье. В рамках компании </a:t>
            </a:r>
            <a:r>
              <a:rPr lang="ru-RU" sz="1200" b="1"/>
              <a:t>«1000 городов – 1000 жизней»</a:t>
            </a:r>
            <a:r>
              <a:rPr lang="ru-RU" sz="1200"/>
              <a:t> во всем мире будут организованы мероприятия, призывающие города открыть свои улицы для оздоровительной деятельности. Для демонстрации того, что делают люди для улучшения здоровья.</a:t>
            </a:r>
          </a:p>
          <a:p>
            <a:pPr>
              <a:lnSpc>
                <a:spcPct val="80000"/>
              </a:lnSpc>
              <a:buFont typeface="Wingdings" pitchFamily="2" charset="2"/>
              <a:buNone/>
            </a:pPr>
            <a:r>
              <a:rPr lang="ru-RU" sz="1200"/>
              <a:t>            </a:t>
            </a:r>
            <a:r>
              <a:rPr lang="ru-RU" sz="1200" b="1"/>
              <a:t>Всероссийский день здоровья детей – </a:t>
            </a:r>
            <a:r>
              <a:rPr lang="ru-RU" sz="1200"/>
              <a:t>ежегодно проводится в нашей стране 7 апреля. Во всех общеобразовательных учреждениях проходят «Уроки здоровья». Наше государство проявляет постоянную заботу о здоровье детей. Здоровье – главная ценность человеческой жизни. </a:t>
            </a:r>
          </a:p>
          <a:p>
            <a:pPr>
              <a:lnSpc>
                <a:spcPct val="80000"/>
              </a:lnSpc>
              <a:buFont typeface="Wingdings" pitchFamily="2" charset="2"/>
              <a:buNone/>
            </a:pPr>
            <a:r>
              <a:rPr lang="ru-RU" sz="1200"/>
              <a:t>            Быть здоровым - нормальное желание любого человека. Ж. Руссо писал: "Большая часть болезней наших - это дело наших собственных рук; мы могли бы почти всех их избежать, если бы сохранили образ жизни простой, однообразный, уединенный, который предписан нам был природою". </a:t>
            </a:r>
          </a:p>
          <a:p>
            <a:pPr>
              <a:lnSpc>
                <a:spcPct val="80000"/>
              </a:lnSpc>
              <a:buFont typeface="Wingdings" pitchFamily="2" charset="2"/>
              <a:buNone/>
            </a:pPr>
            <a:r>
              <a:rPr lang="ru-RU" sz="1200"/>
              <a:t>            Здоровье человека не только является эстетической ценностью, но и зависит от окружающей среды. Здоровье - это один из источников счастья и радости каждого человека и вместе с тем достояние целого общества, потребность заботиться о своем здоровье в человеке надо воспитать. Это происходит в семье, в детском саду и в школе. Обучаясь в школе, вы получаете научные знания, которые помогают ему лучше организовать свой здоровый образ жизни, правильно работать, рационально питаться, правильно отдыхать. </a:t>
            </a:r>
          </a:p>
          <a:p>
            <a:pPr>
              <a:lnSpc>
                <a:spcPct val="80000"/>
              </a:lnSpc>
              <a:buFont typeface="Wingdings" pitchFamily="2" charset="2"/>
              <a:buNone/>
            </a:pPr>
            <a:r>
              <a:rPr lang="ru-RU" sz="1200"/>
              <a:t>      </a:t>
            </a:r>
          </a:p>
        </p:txBody>
      </p:sp>
    </p:spTree>
  </p:cSld>
  <p:clrMapOvr>
    <a:masterClrMapping/>
  </p:clrMapOvr>
  <p:transition advClick="0" advTm="3000">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ru-RU"/>
              <a:t>Здоровый образ жизни</a:t>
            </a:r>
          </a:p>
        </p:txBody>
      </p:sp>
      <p:sp>
        <p:nvSpPr>
          <p:cNvPr id="12291" name="Rectangle 3"/>
          <p:cNvSpPr>
            <a:spLocks noGrp="1" noChangeArrowheads="1"/>
          </p:cNvSpPr>
          <p:nvPr>
            <p:ph type="body" idx="1"/>
          </p:nvPr>
        </p:nvSpPr>
        <p:spPr>
          <a:xfrm>
            <a:off x="1182688" y="1981200"/>
            <a:ext cx="7772400" cy="4151313"/>
          </a:xfrm>
        </p:spPr>
        <p:txBody>
          <a:bodyPr/>
          <a:lstStyle/>
          <a:p>
            <a:pPr>
              <a:lnSpc>
                <a:spcPct val="80000"/>
              </a:lnSpc>
              <a:buFont typeface="Wingdings" pitchFamily="2" charset="2"/>
              <a:buNone/>
            </a:pPr>
            <a:r>
              <a:rPr lang="ru-RU" sz="2000"/>
              <a:t>       Здоровый образ жизни – поведение, стиль, способствующие сохранению и укреплению здоровья.  Интересно в этом отношении высказывание М.В.Ломоносова: </a:t>
            </a:r>
            <a:r>
              <a:rPr lang="ru-RU" sz="2000" b="1" i="1"/>
              <a:t>«Чистоту соблюдать должно при столе, содержании книг, постели, платья. Кто внешним видом ведет себя гадко, тот показывает не только леность, но и подлые нравы»</a:t>
            </a:r>
          </a:p>
          <a:p>
            <a:pPr>
              <a:lnSpc>
                <a:spcPct val="80000"/>
              </a:lnSpc>
              <a:buFont typeface="Wingdings" pitchFamily="2" charset="2"/>
              <a:buNone/>
            </a:pPr>
            <a:r>
              <a:rPr lang="ru-RU" sz="2000"/>
              <a:t>       Здоровый образ жизни связан с выбором стиля жизни в отношении здоровья, что предполагает определенный уровень гигиенической культуры.</a:t>
            </a:r>
          </a:p>
          <a:p>
            <a:pPr>
              <a:lnSpc>
                <a:spcPct val="80000"/>
              </a:lnSpc>
              <a:buFont typeface="Wingdings" pitchFamily="2" charset="2"/>
              <a:buNone/>
            </a:pPr>
            <a:r>
              <a:rPr lang="ru-RU" sz="2000"/>
              <a:t>       </a:t>
            </a:r>
            <a:r>
              <a:rPr lang="ru-RU" sz="2000" b="1"/>
              <a:t>Личная гигиена</a:t>
            </a:r>
            <a:r>
              <a:rPr lang="ru-RU" sz="2000"/>
              <a:t>. Личная – то есть каждый человек выполняет эти правила. Гигиена – это те действия, выполнения которых, поддерживают свое тело и жилище в чистоте, и не болеют. Этой теме посвящен «Урок здоровья»</a:t>
            </a:r>
          </a:p>
        </p:txBody>
      </p:sp>
    </p:spTree>
  </p:cSld>
  <p:clrMapOvr>
    <a:masterClrMapping/>
  </p:clrMapOvr>
  <p:transition advClick="0" advTm="3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gigiena1"/>
          <p:cNvPicPr>
            <a:picLocks noChangeAspect="1" noChangeArrowheads="1"/>
          </p:cNvPicPr>
          <p:nvPr/>
        </p:nvPicPr>
        <p:blipFill>
          <a:blip r:embed="rId2" cstate="email"/>
          <a:srcRect/>
          <a:stretch>
            <a:fillRect/>
          </a:stretch>
        </p:blipFill>
        <p:spPr bwMode="auto">
          <a:xfrm>
            <a:off x="1981200" y="2057400"/>
            <a:ext cx="5505450" cy="4124325"/>
          </a:xfrm>
          <a:prstGeom prst="rect">
            <a:avLst/>
          </a:prstGeom>
          <a:noFill/>
        </p:spPr>
      </p:pic>
    </p:spTree>
  </p:cSld>
  <p:clrMapOvr>
    <a:masterClrMapping/>
  </p:clrMapOvr>
  <p:transition advClick="0" advTm="3000">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93738" y="914400"/>
            <a:ext cx="8450262" cy="1462088"/>
          </a:xfrm>
        </p:spPr>
        <p:txBody>
          <a:bodyPr/>
          <a:lstStyle/>
          <a:p>
            <a:r>
              <a:rPr lang="ru-RU" sz="4000"/>
              <a:t>3. Работа над новым материалом.</a:t>
            </a:r>
            <a:br>
              <a:rPr lang="ru-RU" sz="4000"/>
            </a:br>
            <a:endParaRPr lang="ru-RU" sz="4000"/>
          </a:p>
        </p:txBody>
      </p:sp>
      <p:sp>
        <p:nvSpPr>
          <p:cNvPr id="14339" name="Rectangle 3"/>
          <p:cNvSpPr>
            <a:spLocks noGrp="1" noChangeArrowheads="1"/>
          </p:cNvSpPr>
          <p:nvPr>
            <p:ph type="body" idx="1"/>
          </p:nvPr>
        </p:nvSpPr>
        <p:spPr/>
        <p:txBody>
          <a:bodyPr/>
          <a:lstStyle/>
          <a:p>
            <a:pPr>
              <a:lnSpc>
                <a:spcPct val="80000"/>
              </a:lnSpc>
              <a:buFont typeface="Wingdings" pitchFamily="2" charset="2"/>
              <a:buNone/>
            </a:pPr>
            <a:r>
              <a:rPr lang="ru-RU" sz="2000"/>
              <a:t>    1. Вступительная беседа.</a:t>
            </a:r>
            <a:endParaRPr lang="ru-RU" sz="2000" b="1"/>
          </a:p>
          <a:p>
            <a:pPr>
              <a:lnSpc>
                <a:spcPct val="80000"/>
              </a:lnSpc>
              <a:buFont typeface="Wingdings" pitchFamily="2" charset="2"/>
              <a:buNone/>
            </a:pPr>
            <a:r>
              <a:rPr lang="ru-RU" sz="2000" b="1"/>
              <a:t>     Учитель. </a:t>
            </a:r>
            <a:r>
              <a:rPr lang="ru-RU" sz="2000"/>
              <a:t>Ребята, сегодня мы познакомимся с новой темой. Прочитайте  слова, записанные на доске. </a:t>
            </a:r>
            <a:endParaRPr lang="ru-RU" sz="2000" b="1"/>
          </a:p>
          <a:p>
            <a:pPr>
              <a:lnSpc>
                <a:spcPct val="80000"/>
              </a:lnSpc>
              <a:buFont typeface="Wingdings" pitchFamily="2" charset="2"/>
              <a:buNone/>
            </a:pPr>
            <a:r>
              <a:rPr lang="ru-RU" sz="2000" b="1"/>
              <a:t>      Ученики. </a:t>
            </a:r>
            <a:r>
              <a:rPr lang="ru-RU" sz="2000"/>
              <a:t>Личная гигиена школьника.</a:t>
            </a:r>
          </a:p>
          <a:p>
            <a:pPr>
              <a:lnSpc>
                <a:spcPct val="80000"/>
              </a:lnSpc>
              <a:buFont typeface="Wingdings" pitchFamily="2" charset="2"/>
              <a:buNone/>
            </a:pPr>
            <a:r>
              <a:rPr lang="ru-RU" sz="2000"/>
              <a:t>     -Как вы думаете, что значит «личная гигиена»?</a:t>
            </a:r>
            <a:endParaRPr lang="ru-RU" sz="2000" b="1"/>
          </a:p>
          <a:p>
            <a:pPr>
              <a:lnSpc>
                <a:spcPct val="80000"/>
              </a:lnSpc>
              <a:buFont typeface="Wingdings" pitchFamily="2" charset="2"/>
              <a:buNone/>
            </a:pPr>
            <a:r>
              <a:rPr lang="ru-RU" sz="2000" b="1"/>
              <a:t>     Ученики.</a:t>
            </a:r>
            <a:r>
              <a:rPr lang="ru-RU" sz="2000"/>
              <a:t> Это значит быть чистым. Нужно каждый день утром умываться, </a:t>
            </a:r>
          </a:p>
          <a:p>
            <a:pPr>
              <a:lnSpc>
                <a:spcPct val="80000"/>
              </a:lnSpc>
              <a:buFont typeface="Wingdings" pitchFamily="2" charset="2"/>
              <a:buNone/>
            </a:pPr>
            <a:r>
              <a:rPr lang="ru-RU" sz="2000"/>
              <a:t>    мыть руки, лицо, шею с мылом. Обязательно чистить зубы.</a:t>
            </a:r>
            <a:endParaRPr lang="ru-RU" sz="2000" b="1"/>
          </a:p>
          <a:p>
            <a:pPr>
              <a:lnSpc>
                <a:spcPct val="80000"/>
              </a:lnSpc>
              <a:buFont typeface="Wingdings" pitchFamily="2" charset="2"/>
              <a:buNone/>
            </a:pPr>
            <a:r>
              <a:rPr lang="ru-RU" sz="2000" b="1"/>
              <a:t>     Учитель. </a:t>
            </a:r>
            <a:r>
              <a:rPr lang="ru-RU" sz="2000"/>
              <a:t>Правильно, личная гигиена школьника – это значит уход за своим телом, содержание его в чистоте. Насколько это важно и необходимо, мы узнаем на уроке.</a:t>
            </a:r>
          </a:p>
        </p:txBody>
      </p:sp>
    </p:spTree>
  </p:cSld>
  <p:clrMapOvr>
    <a:masterClrMapping/>
  </p:clrMapOvr>
  <p:transition advClick="0" advTm="3000">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143000" y="914400"/>
            <a:ext cx="8755063" cy="1462088"/>
          </a:xfrm>
        </p:spPr>
        <p:txBody>
          <a:bodyPr/>
          <a:lstStyle/>
          <a:p>
            <a:r>
              <a:rPr lang="ru-RU" sz="4000"/>
              <a:t>2. Чтение и анализ стихотворения М.Стельмах «Аист моется».</a:t>
            </a:r>
            <a:br>
              <a:rPr lang="ru-RU" sz="4000"/>
            </a:br>
            <a:endParaRPr lang="ru-RU" sz="4000"/>
          </a:p>
        </p:txBody>
      </p:sp>
      <p:sp>
        <p:nvSpPr>
          <p:cNvPr id="15363" name="Rectangle 3"/>
          <p:cNvSpPr>
            <a:spLocks noGrp="1" noChangeArrowheads="1"/>
          </p:cNvSpPr>
          <p:nvPr>
            <p:ph type="body" idx="1"/>
          </p:nvPr>
        </p:nvSpPr>
        <p:spPr/>
        <p:txBody>
          <a:bodyPr/>
          <a:lstStyle/>
          <a:p>
            <a:pPr>
              <a:lnSpc>
                <a:spcPct val="80000"/>
              </a:lnSpc>
              <a:buFont typeface="Wingdings" pitchFamily="2" charset="2"/>
              <a:buNone/>
            </a:pPr>
            <a:r>
              <a:rPr lang="ru-RU" sz="1600"/>
              <a:t>По воде под ивняком</a:t>
            </a:r>
          </a:p>
          <a:p>
            <a:pPr>
              <a:lnSpc>
                <a:spcPct val="80000"/>
              </a:lnSpc>
              <a:buFont typeface="Wingdings" pitchFamily="2" charset="2"/>
              <a:buNone/>
            </a:pPr>
            <a:r>
              <a:rPr lang="ru-RU" sz="1600"/>
              <a:t>                         Ходит аист босиком,</a:t>
            </a:r>
          </a:p>
          <a:p>
            <a:pPr>
              <a:lnSpc>
                <a:spcPct val="80000"/>
              </a:lnSpc>
              <a:buFont typeface="Wingdings" pitchFamily="2" charset="2"/>
              <a:buNone/>
            </a:pPr>
            <a:r>
              <a:rPr lang="ru-RU" sz="1600"/>
              <a:t>                         Потому что эта птица</a:t>
            </a:r>
          </a:p>
          <a:p>
            <a:pPr>
              <a:lnSpc>
                <a:spcPct val="80000"/>
              </a:lnSpc>
              <a:buFont typeface="Wingdings" pitchFamily="2" charset="2"/>
              <a:buNone/>
            </a:pPr>
            <a:r>
              <a:rPr lang="ru-RU" sz="1600"/>
              <a:t>                         По утрам привыкла мыться.</a:t>
            </a:r>
          </a:p>
          <a:p>
            <a:pPr>
              <a:lnSpc>
                <a:spcPct val="80000"/>
              </a:lnSpc>
              <a:buFont typeface="Wingdings" pitchFamily="2" charset="2"/>
              <a:buNone/>
            </a:pPr>
            <a:r>
              <a:rPr lang="ru-RU" sz="1600"/>
              <a:t>                         Клювом трогает лозу,</a:t>
            </a:r>
          </a:p>
          <a:p>
            <a:pPr>
              <a:lnSpc>
                <a:spcPct val="80000"/>
              </a:lnSpc>
              <a:buFont typeface="Wingdings" pitchFamily="2" charset="2"/>
              <a:buNone/>
            </a:pPr>
            <a:r>
              <a:rPr lang="ru-RU" sz="1600"/>
              <a:t>                         На себя трясет росу.</a:t>
            </a:r>
          </a:p>
          <a:p>
            <a:pPr>
              <a:lnSpc>
                <a:spcPct val="80000"/>
              </a:lnSpc>
              <a:buFont typeface="Wingdings" pitchFamily="2" charset="2"/>
              <a:buNone/>
            </a:pPr>
            <a:r>
              <a:rPr lang="ru-RU" sz="1600"/>
              <a:t>                         И под душем серебристым</a:t>
            </a:r>
          </a:p>
          <a:p>
            <a:pPr>
              <a:lnSpc>
                <a:spcPct val="80000"/>
              </a:lnSpc>
              <a:buFont typeface="Wingdings" pitchFamily="2" charset="2"/>
              <a:buNone/>
            </a:pPr>
            <a:r>
              <a:rPr lang="ru-RU" sz="1600"/>
              <a:t>                         Моет шею чисто – чисто,</a:t>
            </a:r>
          </a:p>
          <a:p>
            <a:pPr>
              <a:lnSpc>
                <a:spcPct val="80000"/>
              </a:lnSpc>
              <a:buFont typeface="Wingdings" pitchFamily="2" charset="2"/>
              <a:buNone/>
            </a:pPr>
            <a:r>
              <a:rPr lang="ru-RU" sz="1600"/>
              <a:t>                         И не хнычет: «Ой, беда,</a:t>
            </a:r>
          </a:p>
          <a:p>
            <a:pPr>
              <a:lnSpc>
                <a:spcPct val="80000"/>
              </a:lnSpc>
              <a:buFont typeface="Wingdings" pitchFamily="2" charset="2"/>
              <a:buNone/>
            </a:pPr>
            <a:r>
              <a:rPr lang="ru-RU" sz="1600"/>
              <a:t>                         Ой, холодная вода!»</a:t>
            </a:r>
          </a:p>
          <a:p>
            <a:pPr>
              <a:lnSpc>
                <a:spcPct val="80000"/>
              </a:lnSpc>
              <a:buFont typeface="Wingdings" pitchFamily="2" charset="2"/>
              <a:buNone/>
            </a:pPr>
            <a:r>
              <a:rPr lang="ru-RU" sz="1600"/>
              <a:t>- Что рассказал поэт про аиста? </a:t>
            </a:r>
          </a:p>
          <a:p>
            <a:pPr>
              <a:lnSpc>
                <a:spcPct val="80000"/>
              </a:lnSpc>
              <a:buFont typeface="Wingdings" pitchFamily="2" charset="2"/>
              <a:buNone/>
            </a:pPr>
            <a:r>
              <a:rPr lang="ru-RU" sz="1600"/>
              <a:t>( Аист любит мыться каждое утро. Он принимает серебристый душ, моет свое тело, не боится холодной воды.)</a:t>
            </a:r>
          </a:p>
          <a:p>
            <a:pPr>
              <a:lnSpc>
                <a:spcPct val="80000"/>
              </a:lnSpc>
              <a:buFont typeface="Wingdings" pitchFamily="2" charset="2"/>
              <a:buNone/>
            </a:pPr>
            <a:r>
              <a:rPr lang="ru-RU" sz="1600"/>
              <a:t>- А что такое, ребята, «тело»?	</a:t>
            </a:r>
          </a:p>
          <a:p>
            <a:pPr>
              <a:lnSpc>
                <a:spcPct val="80000"/>
              </a:lnSpc>
              <a:buFont typeface="Wingdings" pitchFamily="2" charset="2"/>
              <a:buNone/>
            </a:pPr>
            <a:r>
              <a:rPr lang="ru-RU" sz="1600"/>
              <a:t>      Затем учитель вызывает одного из учеников к доске и,  обведя одним движением руки его голову, туловища, ноги, объясняет, что все это в целом называется – «тело человека».</a:t>
            </a:r>
          </a:p>
        </p:txBody>
      </p:sp>
    </p:spTree>
  </p:cSld>
  <p:clrMapOvr>
    <a:masterClrMapping/>
  </p:clrMapOvr>
  <p:transition advClick="0" advTm="3000">
    <p:push dir="u"/>
  </p:transition>
  <p:timing>
    <p:tnLst>
      <p:par>
        <p:cTn id="1" dur="indefinite" restart="never" nodeType="tmRoot"/>
      </p:par>
    </p:tnLst>
  </p:timing>
</p:sld>
</file>

<file path=ppt/theme/theme1.xml><?xml version="1.0" encoding="utf-8"?>
<a:theme xmlns:a="http://schemas.openxmlformats.org/drawingml/2006/main" name="Палитра">
  <a:themeElements>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Палитра">
      <a:majorFont>
        <a:latin typeface="Tahoma"/>
        <a:ea typeface=""/>
        <a:cs typeface="Arial"/>
      </a:majorFont>
      <a:minorFont>
        <a:latin typeface="Tahoma"/>
        <a:ea typeface=""/>
        <a:cs typeface="Arial"/>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алитра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Палитра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Палитра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Палитра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Палитра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Палитра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Cliff</Template>
  <TotalTime>132</TotalTime>
  <Words>2457</Words>
  <Application>Microsoft Office PowerPoint</Application>
  <PresentationFormat>Экран (4:3)</PresentationFormat>
  <Paragraphs>239</Paragraphs>
  <Slides>23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23</vt:i4>
      </vt:variant>
    </vt:vector>
  </HeadingPairs>
  <TitlesOfParts>
    <vt:vector size="27" baseType="lpstr">
      <vt:lpstr>Arial</vt:lpstr>
      <vt:lpstr>Tahoma</vt:lpstr>
      <vt:lpstr>Wingdings</vt:lpstr>
      <vt:lpstr>Палитра</vt:lpstr>
      <vt:lpstr>Всероссийский  урок здоровья в начальной школе (1 класс)</vt:lpstr>
      <vt:lpstr>Тема: Всероссийский урок здоровья.                «Правила личной гигиены». </vt:lpstr>
      <vt:lpstr>Слайд 3</vt:lpstr>
      <vt:lpstr>Ход урока </vt:lpstr>
      <vt:lpstr>2. Всемирный день здоровья – беседа. </vt:lpstr>
      <vt:lpstr>Здоровый образ жизни</vt:lpstr>
      <vt:lpstr>Слайд 7</vt:lpstr>
      <vt:lpstr>3. Работа над новым материалом. </vt:lpstr>
      <vt:lpstr>2. Чтение и анализ стихотворения М.Стельмах «Аист моется». </vt:lpstr>
      <vt:lpstr>3. Самонаблюдение. </vt:lpstr>
      <vt:lpstr>4. Выступления учащихся. Кожа -  надежная защита организма.</vt:lpstr>
      <vt:lpstr>5. Уход за кожей. </vt:lpstr>
      <vt:lpstr>Стихотворение. «Письмо ко всем детям по одному важному делу». </vt:lpstr>
      <vt:lpstr>Физкультминутка. </vt:lpstr>
      <vt:lpstr>Как правильно умываться. </vt:lpstr>
      <vt:lpstr>6. Практическая работа. Демонстрация приемов умывания.  </vt:lpstr>
      <vt:lpstr>7. Работа по учебнику «Мир вокруг нас». </vt:lpstr>
      <vt:lpstr>8.Игра «Отгадай загадки» </vt:lpstr>
      <vt:lpstr>9.Работа в рабочей тетради «Дневник здоровья». </vt:lpstr>
      <vt:lpstr>3. Повторение и закрепление материала урока. </vt:lpstr>
      <vt:lpstr>2.Стихотворение «Мой руки». </vt:lpstr>
      <vt:lpstr>3.Работа с таблицей «Правила личной гигиены». </vt:lpstr>
      <vt:lpstr>5. Стихи «Это полезно знать!»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www.PHILka.RU</cp:lastModifiedBy>
  <cp:revision>12</cp:revision>
  <cp:lastPrinted>1601-01-01T00:00:00Z</cp:lastPrinted>
  <dcterms:created xsi:type="dcterms:W3CDTF">2010-03-24T15:33:34Z</dcterms:created>
  <dcterms:modified xsi:type="dcterms:W3CDTF">2011-05-16T03:45:59Z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