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63" r:id="rId4"/>
    <p:sldId id="260" r:id="rId5"/>
    <p:sldId id="262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99"/>
    <a:srgbClr val="660066"/>
    <a:srgbClr val="000066"/>
    <a:srgbClr val="9966FF"/>
    <a:srgbClr val="CCCCFF"/>
    <a:srgbClr val="660033"/>
    <a:srgbClr val="9900FF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F2D55-B8EE-48F7-BAD2-88DDF9FE76A7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409B8-7D2E-4EFA-94A1-1BFECFBA13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F5C10-1DCA-40F8-A210-D9B8C413A033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AB1A4-F038-4C9E-9881-4A82556E48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F18DE-FF15-41B6-9DB7-657A722C5FCE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3BE7A-A887-4A48-9D5E-3B61EBC4A3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0A800-1F50-421C-B362-AE7118467B1F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6426-91F0-43BB-ABC4-EF411BBD7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3A2D5-0F20-4A66-8180-D54657DE2755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AAF7D-21B6-4C5A-8B02-108D39B74C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EE98E-A3F2-4760-9706-77546022C731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CACDD-9055-41C7-8E15-8E9BB0CC5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7BEA5-9E09-402A-BE3E-A626DBC34DCF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821C3-113F-41BC-809C-06A42FF594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B8522-681B-4E5E-9ADE-52B99110925C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8A2CE-4997-42E9-87F1-A572D88AA7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08E40-923D-4D53-B818-37F25069B31D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C7C9E-BEA8-435D-BDD6-8323C0579E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08A17-39D3-4BF8-97FC-2BE571368267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C940C-99B0-416E-B050-7239F4A62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2209B-A6C0-4CD1-8D42-7658F6A39346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25C68B3-7C2C-4149-B78D-E0247ADEA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931B64A-8CBF-4A42-BFD3-B741E5DD567D}" type="datetimeFigureOut">
              <a:rPr lang="ru-RU" smtClean="0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D88E80E-7594-42D1-9D2F-338CA7DDF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14313" y="1643063"/>
            <a:ext cx="8715375" cy="4868862"/>
          </a:xfrm>
          <a:prstGeom prst="roundRect">
            <a:avLst>
              <a:gd name="adj" fmla="val 16667"/>
            </a:avLst>
          </a:prstGeom>
          <a:solidFill>
            <a:srgbClr val="CCCCFF">
              <a:alpha val="43137"/>
            </a:srgbClr>
          </a:solidFill>
          <a:ln w="12700">
            <a:solidFill>
              <a:srgbClr val="00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A floor </a:t>
            </a:r>
            <a:r>
              <a:rPr lang="ru-RU" sz="2800" i="1">
                <a:solidFill>
                  <a:srgbClr val="000066"/>
                </a:solidFill>
              </a:rPr>
              <a:t>-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ru-RU" sz="2800" i="1">
                <a:solidFill>
                  <a:srgbClr val="000066"/>
                </a:solidFill>
              </a:rPr>
              <a:t>пол          </a:t>
            </a:r>
            <a:r>
              <a:rPr lang="en-US" sz="2800" i="1">
                <a:solidFill>
                  <a:srgbClr val="000066"/>
                </a:solidFill>
              </a:rPr>
              <a:t>                </a:t>
            </a:r>
            <a:r>
              <a:rPr lang="ru-RU" sz="2800" i="1">
                <a:solidFill>
                  <a:srgbClr val="000066"/>
                </a:solidFill>
              </a:rPr>
              <a:t>      </a:t>
            </a:r>
            <a:r>
              <a:rPr lang="en-US" sz="2800">
                <a:solidFill>
                  <a:srgbClr val="000066"/>
                </a:solidFill>
              </a:rPr>
              <a:t>A w</a:t>
            </a:r>
            <a:r>
              <a:rPr lang="en-US" sz="2800" i="1">
                <a:solidFill>
                  <a:srgbClr val="000066"/>
                </a:solidFill>
              </a:rPr>
              <a:t>all</a:t>
            </a:r>
            <a:r>
              <a:rPr lang="ru-RU" sz="2800" i="1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-</a:t>
            </a:r>
            <a:r>
              <a:rPr lang="ru-RU" sz="2800" i="1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ru-RU" sz="2800" i="1">
                <a:solidFill>
                  <a:srgbClr val="000066"/>
                </a:solidFill>
              </a:rPr>
              <a:t>стена</a:t>
            </a:r>
            <a:r>
              <a:rPr lang="en-US" sz="2800" i="1">
                <a:solidFill>
                  <a:srgbClr val="000066"/>
                </a:solidFill>
              </a:rPr>
              <a:t>            </a:t>
            </a:r>
            <a:r>
              <a:rPr lang="ru-RU" sz="2800" i="1">
                <a:solidFill>
                  <a:srgbClr val="000066"/>
                </a:solidFill>
              </a:rPr>
              <a:t>  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ru-RU" sz="2800" i="1">
                <a:solidFill>
                  <a:srgbClr val="000066"/>
                </a:solidFill>
              </a:rPr>
              <a:t>             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A door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дверь</a:t>
            </a:r>
            <a:r>
              <a:rPr lang="en-US" sz="2800" i="1">
                <a:solidFill>
                  <a:srgbClr val="000066"/>
                </a:solidFill>
              </a:rPr>
              <a:t>                </a:t>
            </a:r>
            <a:r>
              <a:rPr lang="ru-RU" sz="2800" i="1">
                <a:solidFill>
                  <a:srgbClr val="000066"/>
                </a:solidFill>
              </a:rPr>
              <a:t>            </a:t>
            </a:r>
            <a:r>
              <a:rPr lang="en-US" sz="2800">
                <a:solidFill>
                  <a:srgbClr val="000066"/>
                </a:solidFill>
              </a:rPr>
              <a:t>A  window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окно</a:t>
            </a:r>
            <a:r>
              <a:rPr lang="en-US" sz="2800" i="1">
                <a:solidFill>
                  <a:srgbClr val="000066"/>
                </a:solidFill>
              </a:rPr>
              <a:t>           </a:t>
            </a:r>
            <a:r>
              <a:rPr lang="ru-RU" sz="2800" i="1">
                <a:solidFill>
                  <a:srgbClr val="000066"/>
                </a:solidFill>
              </a:rPr>
              <a:t>                </a:t>
            </a:r>
            <a:r>
              <a:rPr lang="en-US" sz="2800">
                <a:solidFill>
                  <a:srgbClr val="000066"/>
                </a:solidFill>
              </a:rPr>
              <a:t>A  living-room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гостиная</a:t>
            </a:r>
            <a:r>
              <a:rPr lang="en-US" sz="2800" i="1">
                <a:solidFill>
                  <a:srgbClr val="000066"/>
                </a:solidFill>
              </a:rPr>
              <a:t>    </a:t>
            </a:r>
            <a:r>
              <a:rPr lang="ru-RU" sz="2800" i="1">
                <a:solidFill>
                  <a:srgbClr val="000066"/>
                </a:solidFill>
              </a:rPr>
              <a:t>    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A  kitchen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-</a:t>
            </a:r>
            <a:r>
              <a:rPr lang="ru-RU" sz="2800" i="1">
                <a:solidFill>
                  <a:srgbClr val="000066"/>
                </a:solidFill>
              </a:rPr>
              <a:t> кухня</a:t>
            </a:r>
            <a:r>
              <a:rPr lang="en-US" sz="2800" i="1">
                <a:solidFill>
                  <a:srgbClr val="000066"/>
                </a:solidFill>
              </a:rPr>
              <a:t>           </a:t>
            </a:r>
            <a:r>
              <a:rPr lang="ru-RU" sz="2800" i="1">
                <a:solidFill>
                  <a:srgbClr val="000066"/>
                </a:solidFill>
              </a:rPr>
              <a:t>            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An  armchair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-</a:t>
            </a:r>
            <a:r>
              <a:rPr lang="ru-RU" sz="2800" i="1">
                <a:solidFill>
                  <a:srgbClr val="000066"/>
                </a:solidFill>
              </a:rPr>
              <a:t> кресло</a:t>
            </a:r>
            <a:r>
              <a:rPr lang="en-US" sz="2800" i="1">
                <a:solidFill>
                  <a:srgbClr val="000066"/>
                </a:solidFill>
              </a:rPr>
              <a:t>       </a:t>
            </a:r>
            <a:r>
              <a:rPr lang="ru-RU" sz="2800" i="1">
                <a:solidFill>
                  <a:srgbClr val="000066"/>
                </a:solidFill>
              </a:rPr>
              <a:t>         </a:t>
            </a:r>
            <a:r>
              <a:rPr lang="en-US" sz="2800">
                <a:solidFill>
                  <a:srgbClr val="000066"/>
                </a:solidFill>
              </a:rPr>
              <a:t>A  table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 i="1">
                <a:solidFill>
                  <a:srgbClr val="000066"/>
                </a:solidFill>
              </a:rPr>
              <a:t>-</a:t>
            </a:r>
            <a:r>
              <a:rPr lang="ru-RU" sz="2800" i="1">
                <a:solidFill>
                  <a:srgbClr val="000066"/>
                </a:solidFill>
              </a:rPr>
              <a:t> стол</a:t>
            </a:r>
            <a:r>
              <a:rPr lang="en-US" sz="2800" i="1">
                <a:solidFill>
                  <a:srgbClr val="000066"/>
                </a:solidFill>
              </a:rPr>
              <a:t>                </a:t>
            </a:r>
            <a:r>
              <a:rPr lang="ru-RU" sz="2800" i="1">
                <a:solidFill>
                  <a:srgbClr val="000066"/>
                </a:solidFill>
              </a:rPr>
              <a:t>              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A phone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телефон</a:t>
            </a:r>
            <a:r>
              <a:rPr lang="en-US" sz="2800" i="1">
                <a:solidFill>
                  <a:srgbClr val="000066"/>
                </a:solidFill>
              </a:rPr>
              <a:t>             </a:t>
            </a:r>
            <a:r>
              <a:rPr lang="ru-RU" sz="2800" i="1">
                <a:solidFill>
                  <a:srgbClr val="000066"/>
                </a:solidFill>
              </a:rPr>
              <a:t>      </a:t>
            </a:r>
            <a:r>
              <a:rPr lang="en-US" sz="2800">
                <a:solidFill>
                  <a:srgbClr val="000066"/>
                </a:solidFill>
              </a:rPr>
              <a:t>A bed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кровать</a:t>
            </a:r>
            <a:r>
              <a:rPr lang="en-US" sz="2800" i="1">
                <a:solidFill>
                  <a:srgbClr val="000066"/>
                </a:solidFill>
              </a:rPr>
              <a:t>               </a:t>
            </a:r>
            <a:r>
              <a:rPr lang="ru-RU" sz="2800" i="1">
                <a:solidFill>
                  <a:srgbClr val="000066"/>
                </a:solidFill>
              </a:rPr>
              <a:t>             </a:t>
            </a:r>
            <a:r>
              <a:rPr lang="en-US" sz="2800" i="1">
                <a:solidFill>
                  <a:srgbClr val="000066"/>
                </a:solidFill>
              </a:rPr>
              <a:t>  </a:t>
            </a:r>
            <a:r>
              <a:rPr lang="en-US" sz="2800">
                <a:solidFill>
                  <a:srgbClr val="000066"/>
                </a:solidFill>
              </a:rPr>
              <a:t>A clock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часы</a:t>
            </a:r>
            <a:r>
              <a:rPr lang="en-US" sz="2800" i="1">
                <a:solidFill>
                  <a:srgbClr val="000066"/>
                </a:solidFill>
              </a:rPr>
              <a:t>             </a:t>
            </a:r>
            <a:r>
              <a:rPr lang="ru-RU" sz="2800" i="1">
                <a:solidFill>
                  <a:srgbClr val="000066"/>
                </a:solidFill>
              </a:rPr>
              <a:t>               </a:t>
            </a:r>
            <a:r>
              <a:rPr lang="en-US" sz="2800">
                <a:solidFill>
                  <a:srgbClr val="000066"/>
                </a:solidFill>
              </a:rPr>
              <a:t>A room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комната</a:t>
            </a:r>
            <a:r>
              <a:rPr lang="en-US" sz="2800" i="1">
                <a:solidFill>
                  <a:srgbClr val="000066"/>
                </a:solidFill>
              </a:rPr>
              <a:t>               </a:t>
            </a:r>
            <a:r>
              <a:rPr lang="ru-RU" sz="2800" i="1">
                <a:solidFill>
                  <a:srgbClr val="000066"/>
                </a:solidFill>
              </a:rPr>
              <a:t>            </a:t>
            </a:r>
            <a:r>
              <a:rPr lang="en-US" sz="2800">
                <a:solidFill>
                  <a:srgbClr val="000066"/>
                </a:solidFill>
              </a:rPr>
              <a:t>A bathroom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ru-RU" sz="2800" i="1">
                <a:solidFill>
                  <a:srgbClr val="000066"/>
                </a:solidFill>
              </a:rPr>
              <a:t>-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ru-RU" sz="2800" i="1">
                <a:solidFill>
                  <a:srgbClr val="000066"/>
                </a:solidFill>
              </a:rPr>
              <a:t>ванная комната</a:t>
            </a:r>
            <a:r>
              <a:rPr lang="en-US" sz="2800" i="1">
                <a:solidFill>
                  <a:srgbClr val="000066"/>
                </a:solidFill>
              </a:rPr>
              <a:t>  </a:t>
            </a:r>
            <a:r>
              <a:rPr lang="en-US" sz="2800">
                <a:solidFill>
                  <a:srgbClr val="000066"/>
                </a:solidFill>
              </a:rPr>
              <a:t>A hall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прихожая</a:t>
            </a:r>
            <a:r>
              <a:rPr lang="en-US" sz="2800" i="1">
                <a:solidFill>
                  <a:srgbClr val="000066"/>
                </a:solidFill>
              </a:rPr>
              <a:t>                 </a:t>
            </a:r>
            <a:r>
              <a:rPr lang="ru-RU" sz="2800" i="1">
                <a:solidFill>
                  <a:srgbClr val="000066"/>
                </a:solidFill>
              </a:rPr>
              <a:t>         </a:t>
            </a:r>
            <a:r>
              <a:rPr lang="en-US" sz="2800">
                <a:solidFill>
                  <a:srgbClr val="000066"/>
                </a:solidFill>
              </a:rPr>
              <a:t>A bedroom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спальня</a:t>
            </a:r>
            <a:r>
              <a:rPr lang="en-US" sz="2800" i="1">
                <a:solidFill>
                  <a:srgbClr val="000066"/>
                </a:solidFill>
              </a:rPr>
              <a:t>          </a:t>
            </a:r>
            <a:r>
              <a:rPr lang="ru-RU" sz="2800" i="1">
                <a:solidFill>
                  <a:srgbClr val="000066"/>
                </a:solidFill>
              </a:rPr>
              <a:t>       </a:t>
            </a:r>
            <a:r>
              <a:rPr lang="en-US" sz="2800">
                <a:solidFill>
                  <a:srgbClr val="000066"/>
                </a:solidFill>
              </a:rPr>
              <a:t>A sofa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диван</a:t>
            </a:r>
            <a:r>
              <a:rPr lang="en-US" sz="2800" i="1">
                <a:solidFill>
                  <a:srgbClr val="000066"/>
                </a:solidFill>
              </a:rPr>
              <a:t>                 </a:t>
            </a:r>
            <a:r>
              <a:rPr lang="ru-RU" sz="2800" i="1">
                <a:solidFill>
                  <a:srgbClr val="000066"/>
                </a:solidFill>
              </a:rPr>
              <a:t>             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A bath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ванна</a:t>
            </a:r>
            <a:r>
              <a:rPr lang="en-US" sz="2800" i="1">
                <a:solidFill>
                  <a:srgbClr val="000066"/>
                </a:solidFill>
              </a:rPr>
              <a:t>                </a:t>
            </a:r>
            <a:r>
              <a:rPr lang="ru-RU" sz="2800" i="1">
                <a:solidFill>
                  <a:srgbClr val="000066"/>
                </a:solidFill>
              </a:rPr>
              <a:t>           </a:t>
            </a:r>
            <a:r>
              <a:rPr lang="en-US" sz="2800" i="1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A chair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стул</a:t>
            </a:r>
            <a:r>
              <a:rPr lang="en-US" sz="2800" i="1">
                <a:solidFill>
                  <a:srgbClr val="000066"/>
                </a:solidFill>
              </a:rPr>
              <a:t>               </a:t>
            </a:r>
            <a:r>
              <a:rPr lang="ru-RU" sz="2800" i="1">
                <a:solidFill>
                  <a:srgbClr val="000066"/>
                </a:solidFill>
              </a:rPr>
              <a:t>                   </a:t>
            </a:r>
            <a:r>
              <a:rPr lang="en-US" sz="2800">
                <a:solidFill>
                  <a:srgbClr val="000066"/>
                </a:solidFill>
              </a:rPr>
              <a:t>A fridge </a:t>
            </a:r>
            <a:r>
              <a:rPr lang="en-US" sz="2800" i="1">
                <a:solidFill>
                  <a:srgbClr val="000066"/>
                </a:solidFill>
              </a:rPr>
              <a:t>- </a:t>
            </a:r>
            <a:r>
              <a:rPr lang="ru-RU" sz="2800" i="1">
                <a:solidFill>
                  <a:srgbClr val="000066"/>
                </a:solidFill>
              </a:rPr>
              <a:t>холодильник</a:t>
            </a:r>
            <a:r>
              <a:rPr lang="en-US" sz="2800" i="1">
                <a:solidFill>
                  <a:srgbClr val="000066"/>
                </a:solidFill>
              </a:rPr>
              <a:t>             </a:t>
            </a:r>
            <a:r>
              <a:rPr lang="en-US" sz="2000" i="1">
                <a:solidFill>
                  <a:srgbClr val="000066"/>
                </a:solidFill>
              </a:rPr>
              <a:t>                    </a:t>
            </a:r>
            <a:endParaRPr lang="ru-RU" sz="2000" i="1">
              <a:solidFill>
                <a:srgbClr val="000066"/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357563" y="3571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785794"/>
            <a:ext cx="5729288" cy="647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>
              <a:alpha val="52941"/>
            </a:srgbClr>
          </a:solidFill>
          <a:ln w="12700">
            <a:solidFill>
              <a:srgbClr val="00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66"/>
                </a:solidFill>
              </a:rPr>
              <a:t>English – Russian vocabulary </a:t>
            </a:r>
            <a:endParaRPr lang="ru-RU" sz="3200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003.jpg"/>
          <p:cNvPicPr>
            <a:picLocks noChangeAspect="1"/>
          </p:cNvPicPr>
          <p:nvPr/>
        </p:nvPicPr>
        <p:blipFill>
          <a:blip r:embed="rId3" cstate="print"/>
          <a:srcRect l="31376" t="12500" r="38539" b="72917"/>
          <a:stretch>
            <a:fillRect/>
          </a:stretch>
        </p:blipFill>
        <p:spPr>
          <a:xfrm>
            <a:off x="4643438" y="4929198"/>
            <a:ext cx="2700000" cy="1800000"/>
          </a:xfrm>
          <a:prstGeom prst="snip2SameRect">
            <a:avLst>
              <a:gd name="adj1" fmla="val 50000"/>
              <a:gd name="adj2" fmla="val 0"/>
            </a:avLst>
          </a:prstGeom>
          <a:ln>
            <a:solidFill>
              <a:srgbClr val="000066"/>
            </a:solidFill>
          </a:ln>
        </p:spPr>
      </p:pic>
      <p:pic>
        <p:nvPicPr>
          <p:cNvPr id="6147" name="Рисунок 37" descr="003.jpg"/>
          <p:cNvPicPr>
            <a:picLocks noChangeAspect="1"/>
          </p:cNvPicPr>
          <p:nvPr/>
        </p:nvPicPr>
        <p:blipFill>
          <a:blip r:embed="rId3" cstate="print"/>
          <a:srcRect l="73578" t="12842" r="15790" b="79167"/>
          <a:stretch>
            <a:fillRect/>
          </a:stretch>
        </p:blipFill>
        <p:spPr bwMode="auto">
          <a:xfrm rot="20753570">
            <a:off x="352463" y="346891"/>
            <a:ext cx="1247468" cy="1288211"/>
          </a:xfrm>
          <a:prstGeom prst="ellips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071563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500188" y="1428750"/>
          <a:ext cx="333356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500188" y="2143125"/>
          <a:ext cx="221457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357190"/>
                <a:gridCol w="357190"/>
                <a:gridCol w="357190"/>
                <a:gridCol w="428628"/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571750" y="1000125"/>
          <a:ext cx="333356" cy="2255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401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357563" y="642938"/>
          <a:ext cx="3333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71750" y="2857500"/>
          <a:ext cx="140492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232"/>
                <a:gridCol w="351232"/>
                <a:gridCol w="351232"/>
                <a:gridCol w="351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928938" y="2857500"/>
          <a:ext cx="33335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804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928938" y="4000500"/>
          <a:ext cx="183355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376232"/>
                <a:gridCol w="366711"/>
                <a:gridCol w="366711"/>
                <a:gridCol w="36671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643313" y="3643313"/>
          <a:ext cx="35719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902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643313" y="4786313"/>
          <a:ext cx="140492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232"/>
                <a:gridCol w="351232"/>
                <a:gridCol w="351232"/>
                <a:gridCol w="351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277" name="Picture 2" descr="I:\003.jpg"/>
          <p:cNvPicPr>
            <a:picLocks noChangeAspect="1" noChangeArrowheads="1"/>
          </p:cNvPicPr>
          <p:nvPr/>
        </p:nvPicPr>
        <p:blipFill>
          <a:blip r:embed="rId3" cstate="print"/>
          <a:srcRect l="68382" t="49458" r="16911" b="30492"/>
          <a:stretch>
            <a:fillRect/>
          </a:stretch>
        </p:blipFill>
        <p:spPr bwMode="auto">
          <a:xfrm>
            <a:off x="7572396" y="4214813"/>
            <a:ext cx="1142979" cy="2143125"/>
          </a:xfrm>
          <a:prstGeom prst="round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78" name="Рисунок 34" descr="003.jpg"/>
          <p:cNvPicPr>
            <a:picLocks noChangeAspect="1"/>
          </p:cNvPicPr>
          <p:nvPr/>
        </p:nvPicPr>
        <p:blipFill>
          <a:blip r:embed="rId3" cstate="print"/>
          <a:srcRect l="10028" t="67709" r="67050" b="11458"/>
          <a:stretch>
            <a:fillRect/>
          </a:stretch>
        </p:blipFill>
        <p:spPr bwMode="auto">
          <a:xfrm>
            <a:off x="6929454" y="285728"/>
            <a:ext cx="1670050" cy="2087562"/>
          </a:xfrm>
          <a:prstGeom prst="round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79" name="Рисунок 35" descr="003.jpg"/>
          <p:cNvPicPr>
            <a:picLocks noChangeAspect="1"/>
          </p:cNvPicPr>
          <p:nvPr/>
        </p:nvPicPr>
        <p:blipFill>
          <a:blip r:embed="rId3" cstate="print"/>
          <a:srcRect l="72854" t="71926" r="15136" b="16609"/>
          <a:stretch>
            <a:fillRect/>
          </a:stretch>
        </p:blipFill>
        <p:spPr bwMode="auto">
          <a:xfrm>
            <a:off x="7572396" y="2571744"/>
            <a:ext cx="1143008" cy="1500198"/>
          </a:xfrm>
          <a:prstGeom prst="ellips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0" name="Рисунок 36" descr="003.jpg"/>
          <p:cNvPicPr>
            <a:picLocks noChangeAspect="1"/>
          </p:cNvPicPr>
          <p:nvPr/>
        </p:nvPicPr>
        <p:blipFill>
          <a:blip r:embed="rId3" cstate="print"/>
          <a:srcRect l="15694" t="19287" r="70046" b="67708"/>
          <a:stretch>
            <a:fillRect/>
          </a:stretch>
        </p:blipFill>
        <p:spPr bwMode="auto">
          <a:xfrm rot="901471">
            <a:off x="5587427" y="2742513"/>
            <a:ext cx="1578547" cy="1979613"/>
          </a:xfrm>
          <a:prstGeom prst="round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1" name="Рисунок 39" descr="003.jpg"/>
          <p:cNvPicPr>
            <a:picLocks noChangeAspect="1"/>
          </p:cNvPicPr>
          <p:nvPr/>
        </p:nvPicPr>
        <p:blipFill>
          <a:blip r:embed="rId3" cstate="print"/>
          <a:srcRect l="51433" t="42708" r="31377" b="43750"/>
          <a:stretch>
            <a:fillRect/>
          </a:stretch>
        </p:blipFill>
        <p:spPr bwMode="auto">
          <a:xfrm>
            <a:off x="4714875" y="714375"/>
            <a:ext cx="1695450" cy="1836738"/>
          </a:xfrm>
          <a:prstGeom prst="round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2" name="Рисунок 41" descr="004.jpg"/>
          <p:cNvPicPr>
            <a:picLocks noChangeAspect="1"/>
          </p:cNvPicPr>
          <p:nvPr/>
        </p:nvPicPr>
        <p:blipFill>
          <a:blip r:embed="rId4" cstate="print">
            <a:lum bright="-10000"/>
            <a:grayscl/>
          </a:blip>
          <a:srcRect l="51042" t="48567" r="30208" b="37106"/>
          <a:stretch>
            <a:fillRect/>
          </a:stretch>
        </p:blipFill>
        <p:spPr bwMode="auto">
          <a:xfrm>
            <a:off x="285720" y="5214950"/>
            <a:ext cx="2519363" cy="1400175"/>
          </a:xfrm>
          <a:prstGeom prst="round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3" name="Рисунок 42" descr="005.jpg"/>
          <p:cNvPicPr>
            <a:picLocks noChangeAspect="1"/>
          </p:cNvPicPr>
          <p:nvPr/>
        </p:nvPicPr>
        <p:blipFill>
          <a:blip r:embed="rId5" cstate="print">
            <a:grayscl/>
          </a:blip>
          <a:srcRect l="76042" t="51433" r="13541" b="34878"/>
          <a:stretch>
            <a:fillRect/>
          </a:stretch>
        </p:blipFill>
        <p:spPr bwMode="auto">
          <a:xfrm>
            <a:off x="498475" y="3143250"/>
            <a:ext cx="1943100" cy="1857386"/>
          </a:xfrm>
          <a:prstGeom prst="ellips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cxnSp>
        <p:nvCxnSpPr>
          <p:cNvPr id="45" name="Прямая со стрелкой 44"/>
          <p:cNvCxnSpPr/>
          <p:nvPr/>
        </p:nvCxnSpPr>
        <p:spPr>
          <a:xfrm>
            <a:off x="357188" y="3500438"/>
            <a:ext cx="107156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85" name="TextBox 45"/>
          <p:cNvSpPr txBox="1">
            <a:spLocks noChangeArrowheads="1"/>
          </p:cNvSpPr>
          <p:nvPr/>
        </p:nvSpPr>
        <p:spPr bwMode="auto">
          <a:xfrm>
            <a:off x="357188" y="71437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6.</a:t>
            </a:r>
          </a:p>
        </p:txBody>
      </p:sp>
      <p:sp>
        <p:nvSpPr>
          <p:cNvPr id="6286" name="TextBox 46"/>
          <p:cNvSpPr txBox="1">
            <a:spLocks noChangeArrowheads="1"/>
          </p:cNvSpPr>
          <p:nvPr/>
        </p:nvSpPr>
        <p:spPr bwMode="auto">
          <a:xfrm>
            <a:off x="4857750" y="71437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3.</a:t>
            </a:r>
          </a:p>
        </p:txBody>
      </p:sp>
      <p:sp>
        <p:nvSpPr>
          <p:cNvPr id="6287" name="TextBox 47"/>
          <p:cNvSpPr txBox="1">
            <a:spLocks noChangeArrowheads="1"/>
          </p:cNvSpPr>
          <p:nvPr/>
        </p:nvSpPr>
        <p:spPr bwMode="auto">
          <a:xfrm>
            <a:off x="6929438" y="1071563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</a:t>
            </a:r>
          </a:p>
        </p:txBody>
      </p:sp>
      <p:sp>
        <p:nvSpPr>
          <p:cNvPr id="6288" name="TextBox 48"/>
          <p:cNvSpPr txBox="1">
            <a:spLocks noChangeArrowheads="1"/>
          </p:cNvSpPr>
          <p:nvPr/>
        </p:nvSpPr>
        <p:spPr bwMode="auto">
          <a:xfrm flipH="1">
            <a:off x="714375" y="34290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</a:t>
            </a:r>
          </a:p>
        </p:txBody>
      </p:sp>
      <p:sp>
        <p:nvSpPr>
          <p:cNvPr id="6289" name="TextBox 49"/>
          <p:cNvSpPr txBox="1">
            <a:spLocks noChangeArrowheads="1"/>
          </p:cNvSpPr>
          <p:nvPr/>
        </p:nvSpPr>
        <p:spPr bwMode="auto">
          <a:xfrm>
            <a:off x="357188" y="51435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8.</a:t>
            </a:r>
          </a:p>
        </p:txBody>
      </p:sp>
      <p:sp>
        <p:nvSpPr>
          <p:cNvPr id="6290" name="TextBox 50"/>
          <p:cNvSpPr txBox="1">
            <a:spLocks noChangeArrowheads="1"/>
          </p:cNvSpPr>
          <p:nvPr/>
        </p:nvSpPr>
        <p:spPr bwMode="auto">
          <a:xfrm>
            <a:off x="4714875" y="6357938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</a:t>
            </a:r>
          </a:p>
        </p:txBody>
      </p:sp>
      <p:sp>
        <p:nvSpPr>
          <p:cNvPr id="6291" name="TextBox 51"/>
          <p:cNvSpPr txBox="1">
            <a:spLocks noChangeArrowheads="1"/>
          </p:cNvSpPr>
          <p:nvPr/>
        </p:nvSpPr>
        <p:spPr bwMode="auto">
          <a:xfrm>
            <a:off x="7500938" y="5500688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9.</a:t>
            </a:r>
          </a:p>
        </p:txBody>
      </p:sp>
      <p:sp>
        <p:nvSpPr>
          <p:cNvPr id="6292" name="TextBox 52"/>
          <p:cNvSpPr txBox="1">
            <a:spLocks noChangeArrowheads="1"/>
          </p:cNvSpPr>
          <p:nvPr/>
        </p:nvSpPr>
        <p:spPr bwMode="auto">
          <a:xfrm>
            <a:off x="8358188" y="3214688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5.</a:t>
            </a:r>
          </a:p>
        </p:txBody>
      </p:sp>
      <p:sp>
        <p:nvSpPr>
          <p:cNvPr id="6293" name="TextBox 53"/>
          <p:cNvSpPr txBox="1">
            <a:spLocks noChangeArrowheads="1"/>
          </p:cNvSpPr>
          <p:nvPr/>
        </p:nvSpPr>
        <p:spPr bwMode="auto">
          <a:xfrm>
            <a:off x="5572125" y="3357563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86000" y="71438"/>
            <a:ext cx="1774825" cy="511175"/>
          </a:xfrm>
          <a:prstGeom prst="round2DiagRect">
            <a:avLst>
              <a:gd name="adj1" fmla="val 42738"/>
              <a:gd name="adj2" fmla="val 0"/>
            </a:avLst>
          </a:prstGeom>
          <a:solidFill>
            <a:srgbClr val="CCCCFF">
              <a:alpha val="34902"/>
            </a:srgbClr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</a:rPr>
              <a:t>Задание 1.</a:t>
            </a:r>
          </a:p>
        </p:txBody>
      </p:sp>
    </p:spTree>
  </p:cSld>
  <p:clrMapOvr>
    <a:masterClrMapping/>
  </p:clrMapOvr>
  <p:transition spd="slow">
    <p:comb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5" grpId="0"/>
      <p:bldP spid="6286" grpId="0"/>
      <p:bldP spid="6287" grpId="0"/>
      <p:bldP spid="6288" grpId="0"/>
      <p:bldP spid="6289" grpId="0"/>
      <p:bldP spid="6290" grpId="0"/>
      <p:bldP spid="6291" grpId="0"/>
      <p:bldP spid="6292" grpId="0"/>
      <p:bldP spid="629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003.jpg"/>
          <p:cNvPicPr>
            <a:picLocks noChangeAspect="1"/>
          </p:cNvPicPr>
          <p:nvPr/>
        </p:nvPicPr>
        <p:blipFill>
          <a:blip r:embed="rId3" cstate="print"/>
          <a:srcRect l="31376" t="12500" r="38539" b="72917"/>
          <a:stretch>
            <a:fillRect/>
          </a:stretch>
        </p:blipFill>
        <p:spPr>
          <a:xfrm>
            <a:off x="4643438" y="4929198"/>
            <a:ext cx="2700000" cy="1800000"/>
          </a:xfrm>
          <a:prstGeom prst="snip2SameRect">
            <a:avLst>
              <a:gd name="adj1" fmla="val 50000"/>
              <a:gd name="adj2" fmla="val 0"/>
            </a:avLst>
          </a:prstGeom>
          <a:ln w="12700">
            <a:solidFill>
              <a:srgbClr val="000066"/>
            </a:solidFill>
          </a:ln>
        </p:spPr>
      </p:pic>
      <p:pic>
        <p:nvPicPr>
          <p:cNvPr id="6147" name="Рисунок 37" descr="003.jpg"/>
          <p:cNvPicPr>
            <a:picLocks noChangeAspect="1"/>
          </p:cNvPicPr>
          <p:nvPr/>
        </p:nvPicPr>
        <p:blipFill>
          <a:blip r:embed="rId3" cstate="print"/>
          <a:srcRect l="73578" t="12842" r="15790" b="79167"/>
          <a:stretch>
            <a:fillRect/>
          </a:stretch>
        </p:blipFill>
        <p:spPr bwMode="auto">
          <a:xfrm rot="20753570">
            <a:off x="352463" y="346891"/>
            <a:ext cx="1247468" cy="1288211"/>
          </a:xfrm>
          <a:prstGeom prst="ellips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071563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500188" y="1428750"/>
          <a:ext cx="333356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500188" y="2143125"/>
          <a:ext cx="221457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357190"/>
                <a:gridCol w="357190"/>
                <a:gridCol w="357190"/>
                <a:gridCol w="428628"/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571750" y="1000125"/>
          <a:ext cx="333356" cy="2255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01328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357563" y="642938"/>
          <a:ext cx="3333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71750" y="2857500"/>
          <a:ext cx="140492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232"/>
                <a:gridCol w="351232"/>
                <a:gridCol w="351232"/>
                <a:gridCol w="351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928938" y="2857500"/>
          <a:ext cx="33335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928938" y="4000500"/>
          <a:ext cx="183355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376232"/>
                <a:gridCol w="366711"/>
                <a:gridCol w="366711"/>
                <a:gridCol w="3667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643313" y="3643313"/>
          <a:ext cx="35719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643313" y="4786313"/>
          <a:ext cx="140492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232"/>
                <a:gridCol w="351232"/>
                <a:gridCol w="351232"/>
                <a:gridCol w="351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pic>
        <p:nvPicPr>
          <p:cNvPr id="6277" name="Picture 2" descr="I:\003.jpg"/>
          <p:cNvPicPr>
            <a:picLocks noChangeAspect="1" noChangeArrowheads="1"/>
          </p:cNvPicPr>
          <p:nvPr/>
        </p:nvPicPr>
        <p:blipFill>
          <a:blip r:embed="rId3" cstate="print"/>
          <a:srcRect l="68382" t="49458" r="16911" b="30492"/>
          <a:stretch>
            <a:fillRect/>
          </a:stretch>
        </p:blipFill>
        <p:spPr bwMode="auto">
          <a:xfrm>
            <a:off x="7572396" y="4214813"/>
            <a:ext cx="1142979" cy="2143125"/>
          </a:xfrm>
          <a:prstGeom prst="round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78" name="Рисунок 34" descr="003.jpg"/>
          <p:cNvPicPr>
            <a:picLocks noChangeAspect="1"/>
          </p:cNvPicPr>
          <p:nvPr/>
        </p:nvPicPr>
        <p:blipFill>
          <a:blip r:embed="rId3" cstate="print"/>
          <a:srcRect l="10028" t="67709" r="67050" b="11458"/>
          <a:stretch>
            <a:fillRect/>
          </a:stretch>
        </p:blipFill>
        <p:spPr bwMode="auto">
          <a:xfrm>
            <a:off x="6929454" y="285728"/>
            <a:ext cx="1670050" cy="2087562"/>
          </a:xfrm>
          <a:prstGeom prst="round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79" name="Рисунок 35" descr="003.jpg"/>
          <p:cNvPicPr>
            <a:picLocks noChangeAspect="1"/>
          </p:cNvPicPr>
          <p:nvPr/>
        </p:nvPicPr>
        <p:blipFill>
          <a:blip r:embed="rId3" cstate="print"/>
          <a:srcRect l="72854" t="71926" r="15136" b="16609"/>
          <a:stretch>
            <a:fillRect/>
          </a:stretch>
        </p:blipFill>
        <p:spPr bwMode="auto">
          <a:xfrm>
            <a:off x="7572396" y="2571744"/>
            <a:ext cx="1143008" cy="1500198"/>
          </a:xfrm>
          <a:prstGeom prst="ellips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0" name="Рисунок 36" descr="003.jpg"/>
          <p:cNvPicPr>
            <a:picLocks noChangeAspect="1"/>
          </p:cNvPicPr>
          <p:nvPr/>
        </p:nvPicPr>
        <p:blipFill>
          <a:blip r:embed="rId3" cstate="print"/>
          <a:srcRect l="15694" t="19287" r="70046" b="67708"/>
          <a:stretch>
            <a:fillRect/>
          </a:stretch>
        </p:blipFill>
        <p:spPr bwMode="auto">
          <a:xfrm rot="901471">
            <a:off x="5587427" y="2742513"/>
            <a:ext cx="1578547" cy="1979613"/>
          </a:xfrm>
          <a:prstGeom prst="round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1" name="Рисунок 39" descr="003.jpg"/>
          <p:cNvPicPr>
            <a:picLocks noChangeAspect="1"/>
          </p:cNvPicPr>
          <p:nvPr/>
        </p:nvPicPr>
        <p:blipFill>
          <a:blip r:embed="rId3" cstate="print"/>
          <a:srcRect l="51433" t="42708" r="31377" b="43750"/>
          <a:stretch>
            <a:fillRect/>
          </a:stretch>
        </p:blipFill>
        <p:spPr bwMode="auto">
          <a:xfrm>
            <a:off x="4714875" y="714375"/>
            <a:ext cx="1695450" cy="1836738"/>
          </a:xfrm>
          <a:prstGeom prst="round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2" name="Рисунок 41" descr="004.jpg"/>
          <p:cNvPicPr>
            <a:picLocks noChangeAspect="1"/>
          </p:cNvPicPr>
          <p:nvPr/>
        </p:nvPicPr>
        <p:blipFill>
          <a:blip r:embed="rId4" cstate="print">
            <a:lum bright="-10000"/>
            <a:grayscl/>
          </a:blip>
          <a:srcRect l="51042" t="48567" r="30208" b="37106"/>
          <a:stretch>
            <a:fillRect/>
          </a:stretch>
        </p:blipFill>
        <p:spPr bwMode="auto">
          <a:xfrm>
            <a:off x="285720" y="5214950"/>
            <a:ext cx="2519363" cy="1400175"/>
          </a:xfrm>
          <a:prstGeom prst="round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283" name="Рисунок 42" descr="005.jpg"/>
          <p:cNvPicPr>
            <a:picLocks noChangeAspect="1"/>
          </p:cNvPicPr>
          <p:nvPr/>
        </p:nvPicPr>
        <p:blipFill>
          <a:blip r:embed="rId5" cstate="print">
            <a:grayscl/>
          </a:blip>
          <a:srcRect l="76042" t="51433" r="13541" b="34878"/>
          <a:stretch>
            <a:fillRect/>
          </a:stretch>
        </p:blipFill>
        <p:spPr bwMode="auto">
          <a:xfrm>
            <a:off x="498475" y="3143250"/>
            <a:ext cx="1943100" cy="1857386"/>
          </a:xfrm>
          <a:prstGeom prst="ellips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cxnSp>
        <p:nvCxnSpPr>
          <p:cNvPr id="45" name="Прямая со стрелкой 44"/>
          <p:cNvCxnSpPr/>
          <p:nvPr/>
        </p:nvCxnSpPr>
        <p:spPr>
          <a:xfrm>
            <a:off x="357188" y="3500438"/>
            <a:ext cx="107156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57" name="TextBox 45"/>
          <p:cNvSpPr txBox="1">
            <a:spLocks noChangeArrowheads="1"/>
          </p:cNvSpPr>
          <p:nvPr/>
        </p:nvSpPr>
        <p:spPr bwMode="auto">
          <a:xfrm>
            <a:off x="357188" y="71437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6.</a:t>
            </a:r>
          </a:p>
        </p:txBody>
      </p:sp>
      <p:sp>
        <p:nvSpPr>
          <p:cNvPr id="9358" name="TextBox 46"/>
          <p:cNvSpPr txBox="1">
            <a:spLocks noChangeArrowheads="1"/>
          </p:cNvSpPr>
          <p:nvPr/>
        </p:nvSpPr>
        <p:spPr bwMode="auto">
          <a:xfrm>
            <a:off x="4857750" y="71437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3.</a:t>
            </a:r>
          </a:p>
        </p:txBody>
      </p:sp>
      <p:sp>
        <p:nvSpPr>
          <p:cNvPr id="9359" name="TextBox 47"/>
          <p:cNvSpPr txBox="1">
            <a:spLocks noChangeArrowheads="1"/>
          </p:cNvSpPr>
          <p:nvPr/>
        </p:nvSpPr>
        <p:spPr bwMode="auto">
          <a:xfrm>
            <a:off x="6929438" y="1071563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</a:t>
            </a:r>
          </a:p>
        </p:txBody>
      </p:sp>
      <p:sp>
        <p:nvSpPr>
          <p:cNvPr id="9360" name="TextBox 48"/>
          <p:cNvSpPr txBox="1">
            <a:spLocks noChangeArrowheads="1"/>
          </p:cNvSpPr>
          <p:nvPr/>
        </p:nvSpPr>
        <p:spPr bwMode="auto">
          <a:xfrm flipH="1">
            <a:off x="714375" y="34290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</a:t>
            </a:r>
          </a:p>
        </p:txBody>
      </p:sp>
      <p:sp>
        <p:nvSpPr>
          <p:cNvPr id="9361" name="TextBox 49"/>
          <p:cNvSpPr txBox="1">
            <a:spLocks noChangeArrowheads="1"/>
          </p:cNvSpPr>
          <p:nvPr/>
        </p:nvSpPr>
        <p:spPr bwMode="auto">
          <a:xfrm>
            <a:off x="357188" y="51435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8.</a:t>
            </a:r>
          </a:p>
        </p:txBody>
      </p:sp>
      <p:sp>
        <p:nvSpPr>
          <p:cNvPr id="9362" name="TextBox 50"/>
          <p:cNvSpPr txBox="1">
            <a:spLocks noChangeArrowheads="1"/>
          </p:cNvSpPr>
          <p:nvPr/>
        </p:nvSpPr>
        <p:spPr bwMode="auto">
          <a:xfrm>
            <a:off x="4714875" y="6357938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</a:t>
            </a:r>
          </a:p>
        </p:txBody>
      </p:sp>
      <p:sp>
        <p:nvSpPr>
          <p:cNvPr id="9363" name="TextBox 51"/>
          <p:cNvSpPr txBox="1">
            <a:spLocks noChangeArrowheads="1"/>
          </p:cNvSpPr>
          <p:nvPr/>
        </p:nvSpPr>
        <p:spPr bwMode="auto">
          <a:xfrm>
            <a:off x="7500938" y="5500688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9.</a:t>
            </a:r>
          </a:p>
        </p:txBody>
      </p:sp>
      <p:sp>
        <p:nvSpPr>
          <p:cNvPr id="9364" name="TextBox 52"/>
          <p:cNvSpPr txBox="1">
            <a:spLocks noChangeArrowheads="1"/>
          </p:cNvSpPr>
          <p:nvPr/>
        </p:nvSpPr>
        <p:spPr bwMode="auto">
          <a:xfrm>
            <a:off x="8358188" y="3214688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5.</a:t>
            </a:r>
          </a:p>
        </p:txBody>
      </p:sp>
      <p:sp>
        <p:nvSpPr>
          <p:cNvPr id="9365" name="TextBox 53"/>
          <p:cNvSpPr txBox="1">
            <a:spLocks noChangeArrowheads="1"/>
          </p:cNvSpPr>
          <p:nvPr/>
        </p:nvSpPr>
        <p:spPr bwMode="auto">
          <a:xfrm>
            <a:off x="5572125" y="3357563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7.</a:t>
            </a:r>
          </a:p>
        </p:txBody>
      </p:sp>
      <p:sp>
        <p:nvSpPr>
          <p:cNvPr id="8342" name="Прямоугольник 34"/>
          <p:cNvSpPr>
            <a:spLocks noChangeArrowheads="1"/>
          </p:cNvSpPr>
          <p:nvPr/>
        </p:nvSpPr>
        <p:spPr bwMode="auto">
          <a:xfrm>
            <a:off x="2071688" y="0"/>
            <a:ext cx="4451350" cy="5111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>
              <a:alpha val="50196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0066"/>
                </a:solidFill>
              </a:rPr>
              <a:t>Keys – </a:t>
            </a:r>
            <a:r>
              <a:rPr lang="ru-RU" sz="2400" i="1" dirty="0">
                <a:solidFill>
                  <a:srgbClr val="000066"/>
                </a:solidFill>
              </a:rPr>
              <a:t>ответы к заданию 1.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00188" y="1214438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  <a:r>
              <a:rPr lang="ru-RU" sz="1400"/>
              <a:t>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85875" y="2143125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2.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71750" y="714375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3.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86000" y="2928938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4.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429000" y="428625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5.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643188" y="4000500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6.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000375" y="2643188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7.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29000" y="4786313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8.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714750" y="3429000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9.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002.jpg"/>
          <p:cNvPicPr>
            <a:picLocks noChangeAspect="1"/>
          </p:cNvPicPr>
          <p:nvPr/>
        </p:nvPicPr>
        <p:blipFill>
          <a:blip r:embed="rId3" cstate="print"/>
          <a:srcRect l="9074" t="12375" r="14717" b="60423"/>
          <a:stretch>
            <a:fillRect/>
          </a:stretch>
        </p:blipFill>
        <p:spPr bwMode="auto">
          <a:xfrm>
            <a:off x="785786" y="2714620"/>
            <a:ext cx="7715304" cy="3786214"/>
          </a:xfrm>
          <a:prstGeom prst="round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00034" y="1500174"/>
            <a:ext cx="8286750" cy="919162"/>
          </a:xfrm>
          <a:prstGeom prst="round2DiagRect">
            <a:avLst>
              <a:gd name="adj1" fmla="val 38876"/>
              <a:gd name="adj2" fmla="val 0"/>
            </a:avLst>
          </a:prstGeom>
          <a:solidFill>
            <a:srgbClr val="800080">
              <a:alpha val="12157"/>
            </a:srgbClr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660033"/>
                </a:solidFill>
              </a:rPr>
              <a:t>Найди и вычеркни все слова, относящиеся к квартире и мебели.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4744" y="785794"/>
            <a:ext cx="1774825" cy="5111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60033">
              <a:alpha val="12157"/>
            </a:srgbClr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660033"/>
                </a:solidFill>
              </a:rPr>
              <a:t>Задание 2.</a:t>
            </a:r>
          </a:p>
        </p:txBody>
      </p:sp>
    </p:spTree>
  </p:cSld>
  <p:clrMapOvr>
    <a:masterClrMapping/>
  </p:clrMapOvr>
  <p:transition spd="slow">
    <p:comb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02.jpg"/>
          <p:cNvPicPr>
            <a:picLocks noChangeAspect="1"/>
          </p:cNvPicPr>
          <p:nvPr/>
        </p:nvPicPr>
        <p:blipFill>
          <a:blip r:embed="rId3" cstate="print"/>
          <a:srcRect l="9074" t="12375" r="14717" b="60423"/>
          <a:stretch>
            <a:fillRect/>
          </a:stretch>
        </p:blipFill>
        <p:spPr bwMode="auto">
          <a:xfrm>
            <a:off x="642938" y="2071688"/>
            <a:ext cx="7715250" cy="3786187"/>
          </a:xfrm>
          <a:prstGeom prst="round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00125" y="2357438"/>
            <a:ext cx="1643063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428081" y="2570957"/>
            <a:ext cx="4286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28688" y="2786063"/>
            <a:ext cx="107156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49426" y="3035300"/>
            <a:ext cx="50006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00250" y="3286125"/>
            <a:ext cx="1285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071019" y="2499519"/>
            <a:ext cx="5715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57563" y="2786063"/>
            <a:ext cx="8572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463131" y="3536157"/>
            <a:ext cx="15017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34194" y="3679031"/>
            <a:ext cx="10731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1563" y="4286250"/>
            <a:ext cx="15716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14500" y="3714750"/>
            <a:ext cx="17145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144044" y="4001294"/>
            <a:ext cx="569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8688" y="4714875"/>
            <a:ext cx="10001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1713706" y="4929982"/>
            <a:ext cx="4286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928813" y="5143500"/>
            <a:ext cx="7143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28875" y="4643438"/>
            <a:ext cx="25717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4537075" y="4179888"/>
            <a:ext cx="92868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00625" y="3714750"/>
            <a:ext cx="30003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7750969" y="3464719"/>
            <a:ext cx="5016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786313" y="3214688"/>
            <a:ext cx="25717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786313" y="2786063"/>
            <a:ext cx="250031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929063" y="2286000"/>
            <a:ext cx="41433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7716044" y="2570956"/>
            <a:ext cx="5715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500313" y="5643563"/>
            <a:ext cx="25717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214688" y="5143500"/>
            <a:ext cx="25717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5535613" y="5394325"/>
            <a:ext cx="5016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500688" y="4714875"/>
            <a:ext cx="18573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7144544" y="4929982"/>
            <a:ext cx="42862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358063" y="5143500"/>
            <a:ext cx="78581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7894638" y="5394325"/>
            <a:ext cx="50006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6180138" y="5394325"/>
            <a:ext cx="50006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429375" y="5643563"/>
            <a:ext cx="8572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5644357" y="5287169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429250" y="4214813"/>
            <a:ext cx="271462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7894637" y="4465638"/>
            <a:ext cx="500063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54" name="TextBox 86"/>
          <p:cNvSpPr txBox="1">
            <a:spLocks noChangeArrowheads="1"/>
          </p:cNvSpPr>
          <p:nvPr/>
        </p:nvSpPr>
        <p:spPr bwMode="auto">
          <a:xfrm>
            <a:off x="2428860" y="1214422"/>
            <a:ext cx="4365625" cy="5111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966FF">
              <a:alpha val="21961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0066"/>
                </a:solidFill>
              </a:rPr>
              <a:t>Keys – </a:t>
            </a:r>
            <a:r>
              <a:rPr lang="ru-RU" sz="2400" i="1" dirty="0">
                <a:solidFill>
                  <a:srgbClr val="000066"/>
                </a:solidFill>
              </a:rPr>
              <a:t>ответы к заданию 2.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1774825" cy="5111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>
              <a:alpha val="47843"/>
            </a:srgbClr>
          </a:solidFill>
          <a:ln w="12700">
            <a:solidFill>
              <a:srgbClr val="9966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</a:rPr>
              <a:t>Задание 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4744" y="714356"/>
            <a:ext cx="3878262" cy="5111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>
              <a:alpha val="27843"/>
            </a:srgbClr>
          </a:solidFill>
          <a:ln w="12700">
            <a:solidFill>
              <a:srgbClr val="9966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</a:rPr>
              <a:t>Выбери нужный предлог.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5875" y="3286125"/>
            <a:ext cx="7102475" cy="3308350"/>
          </a:xfrm>
          <a:prstGeom prst="rect">
            <a:avLst/>
          </a:prstGeom>
          <a:solidFill>
            <a:srgbClr val="990099">
              <a:alpha val="14117"/>
            </a:srgbClr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1. The carpet is </a:t>
            </a:r>
            <a:r>
              <a:rPr lang="en-US" sz="2800">
                <a:solidFill>
                  <a:srgbClr val="000066"/>
                </a:solidFill>
              </a:rPr>
              <a:t>(on /under/ above) </a:t>
            </a:r>
            <a:r>
              <a:rPr lang="en-US" sz="2400"/>
              <a:t>the floor.                                       </a:t>
            </a:r>
            <a:r>
              <a:rPr lang="ru-RU" sz="2400"/>
              <a:t>2. </a:t>
            </a:r>
            <a:r>
              <a:rPr lang="en-US" sz="2400"/>
              <a:t>The</a:t>
            </a:r>
            <a:r>
              <a:rPr lang="ru-RU" sz="2400"/>
              <a:t> </a:t>
            </a:r>
            <a:r>
              <a:rPr lang="en-US" sz="2400"/>
              <a:t>clock is </a:t>
            </a:r>
            <a:r>
              <a:rPr lang="en-US" sz="2800">
                <a:solidFill>
                  <a:srgbClr val="000066"/>
                </a:solidFill>
              </a:rPr>
              <a:t>(above /behind /on) </a:t>
            </a:r>
            <a:r>
              <a:rPr lang="en-US" sz="2400"/>
              <a:t>the bed.                        3. The armchair is </a:t>
            </a:r>
            <a:r>
              <a:rPr lang="en-US" sz="2800">
                <a:solidFill>
                  <a:srgbClr val="000066"/>
                </a:solidFill>
              </a:rPr>
              <a:t>(at /in /on) </a:t>
            </a:r>
            <a:r>
              <a:rPr lang="en-US" sz="2400"/>
              <a:t>the room.                 </a:t>
            </a:r>
            <a:r>
              <a:rPr lang="ru-RU" sz="2400"/>
              <a:t>    </a:t>
            </a:r>
            <a:r>
              <a:rPr lang="en-US" sz="2400"/>
              <a:t> 4. The chair</a:t>
            </a:r>
            <a:r>
              <a:rPr lang="ru-RU" sz="2400"/>
              <a:t> </a:t>
            </a:r>
            <a:r>
              <a:rPr lang="en-US" sz="2400"/>
              <a:t>is </a:t>
            </a:r>
            <a:r>
              <a:rPr lang="en-US" sz="2800">
                <a:solidFill>
                  <a:srgbClr val="000066"/>
                </a:solidFill>
              </a:rPr>
              <a:t>(between /at /under) </a:t>
            </a:r>
            <a:r>
              <a:rPr lang="en-US" sz="2400"/>
              <a:t>the table.     </a:t>
            </a:r>
            <a:r>
              <a:rPr lang="ru-RU" sz="2400"/>
              <a:t>   </a:t>
            </a:r>
            <a:r>
              <a:rPr lang="en-US" sz="2400"/>
              <a:t>5. The phone is </a:t>
            </a:r>
            <a:r>
              <a:rPr lang="en-US" sz="2800">
                <a:solidFill>
                  <a:srgbClr val="000066"/>
                </a:solidFill>
              </a:rPr>
              <a:t>(on /in /at) </a:t>
            </a:r>
            <a:r>
              <a:rPr lang="en-US" sz="2400"/>
              <a:t>the wall.</a:t>
            </a:r>
            <a:r>
              <a:rPr lang="ru-RU" sz="2400"/>
              <a:t>   </a:t>
            </a:r>
          </a:p>
        </p:txBody>
      </p:sp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1785938" y="1285875"/>
            <a:ext cx="5643562" cy="1949450"/>
          </a:xfrm>
          <a:prstGeom prst="flowChartDocument">
            <a:avLst/>
          </a:prstGeom>
          <a:solidFill>
            <a:srgbClr val="990099">
              <a:alpha val="10196"/>
            </a:srgbClr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66"/>
                </a:solidFill>
              </a:rPr>
              <a:t>On – </a:t>
            </a:r>
            <a:r>
              <a:rPr lang="ru-RU" sz="2400" i="1">
                <a:solidFill>
                  <a:srgbClr val="000066"/>
                </a:solidFill>
              </a:rPr>
              <a:t>на</a:t>
            </a:r>
            <a:r>
              <a:rPr lang="en-US" sz="2400" i="1">
                <a:solidFill>
                  <a:srgbClr val="000066"/>
                </a:solidFill>
              </a:rPr>
              <a:t>                       Between</a:t>
            </a:r>
            <a:r>
              <a:rPr lang="ru-RU" sz="2400" i="1">
                <a:solidFill>
                  <a:srgbClr val="000066"/>
                </a:solidFill>
              </a:rPr>
              <a:t> - между</a:t>
            </a: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ru-RU" sz="2400" i="1">
                <a:solidFill>
                  <a:srgbClr val="000066"/>
                </a:solidFill>
              </a:rPr>
              <a:t>                                                           </a:t>
            </a:r>
            <a:r>
              <a:rPr lang="en-US" sz="2400" i="1">
                <a:solidFill>
                  <a:srgbClr val="000066"/>
                </a:solidFill>
              </a:rPr>
              <a:t> Under – </a:t>
            </a:r>
            <a:r>
              <a:rPr lang="ru-RU" sz="2400" i="1">
                <a:solidFill>
                  <a:srgbClr val="000066"/>
                </a:solidFill>
              </a:rPr>
              <a:t>под</a:t>
            </a:r>
            <a:r>
              <a:rPr lang="en-US" sz="2400" i="1">
                <a:solidFill>
                  <a:srgbClr val="000066"/>
                </a:solidFill>
              </a:rPr>
              <a:t>   </a:t>
            </a:r>
            <a:r>
              <a:rPr lang="ru-RU" sz="2400" i="1">
                <a:solidFill>
                  <a:srgbClr val="000066"/>
                </a:solidFill>
              </a:rPr>
              <a:t>             </a:t>
            </a:r>
            <a:r>
              <a:rPr lang="en-US" sz="2400" i="1">
                <a:solidFill>
                  <a:srgbClr val="000066"/>
                </a:solidFill>
              </a:rPr>
              <a:t>Behind</a:t>
            </a:r>
            <a:r>
              <a:rPr lang="ru-RU" sz="2400" i="1">
                <a:solidFill>
                  <a:srgbClr val="000066"/>
                </a:solidFill>
              </a:rPr>
              <a:t> - сзади                </a:t>
            </a:r>
            <a:r>
              <a:rPr lang="en-US" sz="2400" i="1">
                <a:solidFill>
                  <a:srgbClr val="000066"/>
                </a:solidFill>
              </a:rPr>
              <a:t> Above –</a:t>
            </a:r>
            <a:r>
              <a:rPr lang="ru-RU" sz="2400" i="1">
                <a:solidFill>
                  <a:srgbClr val="000066"/>
                </a:solidFill>
              </a:rPr>
              <a:t> над</a:t>
            </a:r>
            <a:r>
              <a:rPr lang="en-US" sz="2400" i="1">
                <a:solidFill>
                  <a:srgbClr val="000066"/>
                </a:solidFill>
              </a:rPr>
              <a:t>   </a:t>
            </a:r>
            <a:r>
              <a:rPr lang="ru-RU" sz="2400" i="1">
                <a:solidFill>
                  <a:srgbClr val="000066"/>
                </a:solidFill>
              </a:rPr>
              <a:t>             </a:t>
            </a:r>
            <a:r>
              <a:rPr lang="en-US" sz="2400" i="1">
                <a:solidFill>
                  <a:srgbClr val="000066"/>
                </a:solidFill>
              </a:rPr>
              <a:t>At -</a:t>
            </a:r>
            <a:r>
              <a:rPr lang="ru-RU" sz="2400" i="1">
                <a:solidFill>
                  <a:srgbClr val="000066"/>
                </a:solidFill>
              </a:rPr>
              <a:t> около                        </a:t>
            </a:r>
            <a:r>
              <a:rPr lang="en-US" sz="2400" i="1">
                <a:solidFill>
                  <a:srgbClr val="000066"/>
                </a:solidFill>
              </a:rPr>
              <a:t>In –</a:t>
            </a:r>
            <a:r>
              <a:rPr lang="ru-RU" sz="2400" i="1">
                <a:solidFill>
                  <a:srgbClr val="000066"/>
                </a:solidFill>
              </a:rPr>
              <a:t> в </a:t>
            </a: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ru-RU" sz="2400" i="1">
                <a:solidFill>
                  <a:srgbClr val="000066"/>
                </a:solidFill>
              </a:rPr>
              <a:t>   </a:t>
            </a:r>
            <a:r>
              <a:rPr lang="en-US" sz="2400" i="1">
                <a:solidFill>
                  <a:srgbClr val="000066"/>
                </a:solidFill>
              </a:rPr>
              <a:t>    </a:t>
            </a:r>
            <a:endParaRPr lang="ru-RU" sz="2400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comb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9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285984" y="785794"/>
            <a:ext cx="4365625" cy="5111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60066">
              <a:alpha val="20000"/>
            </a:srgbClr>
          </a:solidFill>
          <a:ln w="12700">
            <a:solidFill>
              <a:srgbClr val="6600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660066"/>
                </a:solidFill>
              </a:rPr>
              <a:t>Keys – </a:t>
            </a:r>
            <a:r>
              <a:rPr lang="ru-RU" sz="2400" i="1" dirty="0">
                <a:solidFill>
                  <a:srgbClr val="660066"/>
                </a:solidFill>
              </a:rPr>
              <a:t>ответы к заданию 3.</a:t>
            </a:r>
          </a:p>
        </p:txBody>
      </p:sp>
      <p:sp>
        <p:nvSpPr>
          <p:cNvPr id="4" name="TextBox 3"/>
          <p:cNvSpPr>
            <a:spLocks noChangeArrowheads="1"/>
          </p:cNvSpPr>
          <p:nvPr/>
        </p:nvSpPr>
        <p:spPr bwMode="auto">
          <a:xfrm>
            <a:off x="1644650" y="1430338"/>
            <a:ext cx="6140450" cy="51768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1. The carpet is </a:t>
            </a:r>
            <a:r>
              <a:rPr lang="en-US" sz="4000">
                <a:solidFill>
                  <a:srgbClr val="660066"/>
                </a:solidFill>
              </a:rPr>
              <a:t>on</a:t>
            </a:r>
            <a:r>
              <a:rPr lang="en-US" sz="2800"/>
              <a:t> the floor.                                       </a:t>
            </a:r>
            <a:r>
              <a:rPr lang="ru-RU" sz="2800"/>
              <a:t>2. </a:t>
            </a:r>
            <a:r>
              <a:rPr lang="en-US" sz="2800"/>
              <a:t>The</a:t>
            </a:r>
            <a:r>
              <a:rPr lang="ru-RU" sz="2800"/>
              <a:t> </a:t>
            </a:r>
            <a:r>
              <a:rPr lang="en-US" sz="2800"/>
              <a:t>clock is </a:t>
            </a:r>
            <a:r>
              <a:rPr lang="en-US" sz="4000">
                <a:solidFill>
                  <a:srgbClr val="660066"/>
                </a:solidFill>
              </a:rPr>
              <a:t>above</a:t>
            </a:r>
            <a:r>
              <a:rPr lang="en-US" sz="2800"/>
              <a:t> the bed.                        </a:t>
            </a:r>
            <a:r>
              <a:rPr lang="ru-RU" sz="2800"/>
              <a:t>                  </a:t>
            </a:r>
            <a:r>
              <a:rPr lang="en-US" sz="2800"/>
              <a:t>3. The armchair is </a:t>
            </a:r>
            <a:r>
              <a:rPr lang="en-US" sz="4000">
                <a:solidFill>
                  <a:srgbClr val="660066"/>
                </a:solidFill>
              </a:rPr>
              <a:t>in</a:t>
            </a:r>
            <a:r>
              <a:rPr lang="en-US" sz="2800"/>
              <a:t> the room.                  </a:t>
            </a:r>
            <a:r>
              <a:rPr lang="ru-RU" sz="2800"/>
              <a:t>           </a:t>
            </a:r>
            <a:r>
              <a:rPr lang="en-US" sz="2800"/>
              <a:t>4. The chair</a:t>
            </a:r>
            <a:r>
              <a:rPr lang="ru-RU" sz="2800"/>
              <a:t> </a:t>
            </a:r>
            <a:r>
              <a:rPr lang="en-US" sz="2800"/>
              <a:t>is </a:t>
            </a:r>
            <a:r>
              <a:rPr lang="en-US" sz="4000">
                <a:solidFill>
                  <a:srgbClr val="660066"/>
                </a:solidFill>
              </a:rPr>
              <a:t>at</a:t>
            </a:r>
            <a:r>
              <a:rPr lang="en-US" sz="2800">
                <a:solidFill>
                  <a:srgbClr val="660066"/>
                </a:solidFill>
              </a:rPr>
              <a:t> </a:t>
            </a:r>
            <a:r>
              <a:rPr lang="en-US" sz="2800"/>
              <a:t>the table.    </a:t>
            </a:r>
            <a:r>
              <a:rPr lang="ru-RU" sz="2800"/>
              <a:t>                           </a:t>
            </a:r>
            <a:r>
              <a:rPr lang="en-US" sz="2800"/>
              <a:t> 5. The phone is </a:t>
            </a:r>
            <a:r>
              <a:rPr lang="en-US" sz="4000">
                <a:solidFill>
                  <a:srgbClr val="660066"/>
                </a:solidFill>
              </a:rPr>
              <a:t>on</a:t>
            </a:r>
            <a:r>
              <a:rPr lang="en-US" sz="2800"/>
              <a:t> the wall.</a:t>
            </a:r>
            <a:r>
              <a:rPr lang="ru-RU" sz="2800"/>
              <a:t>   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921</TotalTime>
  <Words>373</Words>
  <Application>Microsoft Office PowerPoint</Application>
  <PresentationFormat>Экран (4:3)</PresentationFormat>
  <Paragraphs>91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room.</dc:title>
  <dc:creator>Пользователь Windows</dc:creator>
  <cp:lastModifiedBy>Школа</cp:lastModifiedBy>
  <cp:revision>81</cp:revision>
  <dcterms:created xsi:type="dcterms:W3CDTF">2008-11-21T17:06:30Z</dcterms:created>
  <dcterms:modified xsi:type="dcterms:W3CDTF">2011-01-15T12:30:26Z</dcterms:modified>
</cp:coreProperties>
</file>